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9" r:id="rId3"/>
    <p:sldId id="278" r:id="rId4"/>
    <p:sldId id="282" r:id="rId5"/>
    <p:sldId id="28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58" r:id="rId27"/>
    <p:sldId id="29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8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1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7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1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2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BC09-4349-4FFB-9E54-83D06D35B75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270F-83E3-414B-9F36-938969B27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narcomaniac.ru/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://www.fskn.gov.ru/pages/main/parents_childrens/parents/4068/4120/index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hyperlink" Target="http://www.fskn.gov.ru/pages/main/parents_childrens/parents/4068/4122/index.shtml" TargetMode="External"/><Relationship Id="rId4" Type="http://schemas.openxmlformats.org/officeDocument/2006/relationships/hyperlink" Target="http://www.fskn.gov.ru/pages/main/parents_childrens/parents/4069/5181/index.s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153438">
            <a:off x="391234" y="722984"/>
            <a:ext cx="9162197" cy="22953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Как уберечь ребенка от наркотиков…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05934" y="2946944"/>
            <a:ext cx="4808562" cy="165576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«Центр психолого-педагогической,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медицинской и социальной помощи»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84" y="3480179"/>
            <a:ext cx="5464310" cy="30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428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4. Проводите время вместе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90688"/>
            <a:ext cx="7541525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 важно, когда родители умеют вместе заниматься спортом, музыкой, рисованием или иным способом устраивать с ребенком совместный досуг или вашу совместную деятельность. Это необязательно должно быть нечто особенное. Пусть это будет поход в кино, на стадион, на рыбалку, за грибами или просто совместный просмотр телевизионных передач.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ребенка важно иметь интересы, которые будут самым действенным средством защиты от табака, алкоголя и наркотиков. Поддерживая его увлечения, вы делаете очень важный шаг в предупреждении от их употребления.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2343" y="5048491"/>
            <a:ext cx="3363620" cy="173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1671" y="542545"/>
            <a:ext cx="2060812" cy="18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2343" y="2693160"/>
            <a:ext cx="3363619" cy="19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755" y="5004006"/>
            <a:ext cx="4074994" cy="17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96" y="5048491"/>
            <a:ext cx="3382299" cy="165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5. Дружите с его друзьями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125" y="1138030"/>
            <a:ext cx="9471547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Очень часто ребенок впервые пробует ПАВ в кругу друзей. Порой друзья оказывают огромное влияние на поступки вашего ребенка. Он может испытывать очень сильное давление со стороны друзей и поддаваться чувству единения с толпой. Именно от окружения во многом зависит поведение детей, их отношение к старшим, к своим обязанностям, к школе и так далее.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 этот период — постараться принять участие в организации досуга друзей своего ребенка, то есть их тоже привлечь к занятиям спортом либо творчеством, даже путем внесения денежной платы за таких ребят, если они из неблагополучных семей.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вы окажете помощь не только другим детям, но в первую очередь — своему ребенку.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1641" y="1887460"/>
            <a:ext cx="1909445" cy="21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7718" y="4371315"/>
            <a:ext cx="2197290" cy="19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4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3" y="146761"/>
            <a:ext cx="113538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6. Помните, что ваш ребенок уникален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403" y="1429352"/>
            <a:ext cx="8442279" cy="4339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Любой ребенок хочет чувствовать себя значимым, особенным и нужным. Вы можете помочь своему ребенку развить положительные качества и в дальнейшем опираться на них. Когда ребенок чувствует, что достиг чего-то, и вы радуетесь его достижениям, повышается уровень его самооценки. А это, в свою очередь, заставляет ребенка заниматься более полезными и важными делами, чем употребление наркотиков. </a:t>
            </a:r>
          </a:p>
          <a:p>
            <a:pPr algn="just"/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Представьте, что будет с вами, если 37 раз в сутки к вам будут обращаться в повелительном тоне, 42 раза — в увещевательном, 50 — в обвинительном?...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1713" y="1705970"/>
            <a:ext cx="3117373" cy="33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0403" y="5288340"/>
            <a:ext cx="1175868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 нужен отдых от приказаний, распоряжений, уговоров, похвал, порицаний.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Нужен отдых и от каких бы то ни было воздействий и обращений!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Нужно время от времени распоряжаться собой полностью — т. е. нужна своя доля свободы. Без неё — задохнется дух.</a:t>
            </a:r>
          </a:p>
        </p:txBody>
      </p:sp>
    </p:spTree>
    <p:extLst>
      <p:ext uri="{BB962C8B-B14F-4D97-AF65-F5344CB8AC3E}">
        <p14:creationId xmlns:p14="http://schemas.microsoft.com/office/powerpoint/2010/main" val="13979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953" y="121219"/>
            <a:ext cx="7155453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7. Подавайте пример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078" y="1225689"/>
            <a:ext cx="6864824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Алкоголь, табак и медицинские препараты используются многими людьми. Конечно, употребление любого из вышеуказанных веществ законно, но здесь очень важен родительский пример. Родительское пристрастие к алкоголю и декларируемый запрет на него для детей дает повод обвинить вас в неискренности, в "двойной морали". 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Помните, что ваше употребление, так называемых, "разрешенных"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психоактивных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веществ открывает дверь детям и для "запрещенных".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Несовершенные, мы не можем вырастить совершенных детей. Ну не можем, не можем, не бывает этого — и с вами не будет, если вы стремитесь к идеалу в ребенке, а не в себе!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8774370" y="1650197"/>
            <a:ext cx="1752600" cy="990600"/>
            <a:chOff x="1008" y="2928"/>
            <a:chExt cx="1296" cy="816"/>
          </a:xfrm>
        </p:grpSpPr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1008" y="3600"/>
              <a:ext cx="1200" cy="144"/>
              <a:chOff x="480" y="3600"/>
              <a:chExt cx="1728" cy="192"/>
            </a:xfrm>
          </p:grpSpPr>
          <p:sp>
            <p:nvSpPr>
              <p:cNvPr id="8" name="Rectangle 56"/>
              <p:cNvSpPr>
                <a:spLocks noChangeArrowheads="1"/>
              </p:cNvSpPr>
              <p:nvPr/>
            </p:nvSpPr>
            <p:spPr bwMode="auto">
              <a:xfrm>
                <a:off x="480" y="3600"/>
                <a:ext cx="624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Rectangle 59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48" cy="96"/>
              </a:xfrm>
              <a:prstGeom prst="rect">
                <a:avLst/>
              </a:prstGeom>
              <a:solidFill>
                <a:srgbClr val="F96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2112" y="3600"/>
                <a:ext cx="48" cy="192"/>
              </a:xfrm>
              <a:prstGeom prst="rect">
                <a:avLst/>
              </a:prstGeom>
              <a:solidFill>
                <a:srgbClr val="FE1A1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1104" y="3600"/>
                <a:ext cx="100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Freeform 62"/>
            <p:cNvSpPr>
              <a:spLocks/>
            </p:cNvSpPr>
            <p:nvPr/>
          </p:nvSpPr>
          <p:spPr bwMode="auto">
            <a:xfrm>
              <a:off x="1728" y="2976"/>
              <a:ext cx="560" cy="672"/>
            </a:xfrm>
            <a:custGeom>
              <a:avLst/>
              <a:gdLst>
                <a:gd name="T0" fmla="*/ 528 w 560"/>
                <a:gd name="T1" fmla="*/ 672 h 672"/>
                <a:gd name="T2" fmla="*/ 528 w 560"/>
                <a:gd name="T3" fmla="*/ 480 h 672"/>
                <a:gd name="T4" fmla="*/ 336 w 560"/>
                <a:gd name="T5" fmla="*/ 336 h 672"/>
                <a:gd name="T6" fmla="*/ 336 w 560"/>
                <a:gd name="T7" fmla="*/ 96 h 672"/>
                <a:gd name="T8" fmla="*/ 0 w 560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672">
                  <a:moveTo>
                    <a:pt x="528" y="672"/>
                  </a:moveTo>
                  <a:cubicBezTo>
                    <a:pt x="544" y="604"/>
                    <a:pt x="560" y="536"/>
                    <a:pt x="528" y="480"/>
                  </a:cubicBezTo>
                  <a:cubicBezTo>
                    <a:pt x="496" y="424"/>
                    <a:pt x="368" y="400"/>
                    <a:pt x="336" y="336"/>
                  </a:cubicBezTo>
                  <a:cubicBezTo>
                    <a:pt x="304" y="272"/>
                    <a:pt x="392" y="152"/>
                    <a:pt x="336" y="96"/>
                  </a:cubicBezTo>
                  <a:cubicBezTo>
                    <a:pt x="280" y="40"/>
                    <a:pt x="48" y="16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CED8E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ED8E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1584" y="2928"/>
              <a:ext cx="720" cy="720"/>
            </a:xfrm>
            <a:custGeom>
              <a:avLst/>
              <a:gdLst>
                <a:gd name="T0" fmla="*/ 528 w 560"/>
                <a:gd name="T1" fmla="*/ 672 h 672"/>
                <a:gd name="T2" fmla="*/ 528 w 560"/>
                <a:gd name="T3" fmla="*/ 480 h 672"/>
                <a:gd name="T4" fmla="*/ 336 w 560"/>
                <a:gd name="T5" fmla="*/ 336 h 672"/>
                <a:gd name="T6" fmla="*/ 336 w 560"/>
                <a:gd name="T7" fmla="*/ 96 h 672"/>
                <a:gd name="T8" fmla="*/ 0 w 560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672">
                  <a:moveTo>
                    <a:pt x="528" y="672"/>
                  </a:moveTo>
                  <a:cubicBezTo>
                    <a:pt x="544" y="604"/>
                    <a:pt x="560" y="536"/>
                    <a:pt x="528" y="480"/>
                  </a:cubicBezTo>
                  <a:cubicBezTo>
                    <a:pt x="496" y="424"/>
                    <a:pt x="368" y="400"/>
                    <a:pt x="336" y="336"/>
                  </a:cubicBezTo>
                  <a:cubicBezTo>
                    <a:pt x="304" y="272"/>
                    <a:pt x="392" y="152"/>
                    <a:pt x="336" y="96"/>
                  </a:cubicBezTo>
                  <a:cubicBezTo>
                    <a:pt x="280" y="40"/>
                    <a:pt x="48" y="16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CED8E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ED8E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8216962" y="2960995"/>
            <a:ext cx="886947" cy="2156726"/>
            <a:chOff x="1920" y="2736"/>
            <a:chExt cx="384" cy="1104"/>
          </a:xfrm>
        </p:grpSpPr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1920" y="2736"/>
              <a:ext cx="336" cy="1104"/>
              <a:chOff x="1920" y="2736"/>
              <a:chExt cx="336" cy="1104"/>
            </a:xfrm>
          </p:grpSpPr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336" cy="614"/>
              </a:xfrm>
              <a:prstGeom prst="rect">
                <a:avLst/>
              </a:prstGeom>
              <a:solidFill>
                <a:srgbClr val="E3E8ED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8"/>
              <p:cNvGrpSpPr>
                <a:grpSpLocks/>
              </p:cNvGrpSpPr>
              <p:nvPr/>
            </p:nvGrpSpPr>
            <p:grpSpPr bwMode="auto">
              <a:xfrm>
                <a:off x="1968" y="3072"/>
                <a:ext cx="90" cy="574"/>
                <a:chOff x="3830" y="3515"/>
                <a:chExt cx="90" cy="574"/>
              </a:xfrm>
            </p:grpSpPr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3830" y="3515"/>
                  <a:ext cx="90" cy="129"/>
                </a:xfrm>
                <a:custGeom>
                  <a:avLst/>
                  <a:gdLst>
                    <a:gd name="T0" fmla="*/ 272 w 272"/>
                    <a:gd name="T1" fmla="*/ 0 h 385"/>
                    <a:gd name="T2" fmla="*/ 272 w 272"/>
                    <a:gd name="T3" fmla="*/ 154 h 385"/>
                    <a:gd name="T4" fmla="*/ 94 w 272"/>
                    <a:gd name="T5" fmla="*/ 385 h 385"/>
                    <a:gd name="T6" fmla="*/ 0 w 272"/>
                    <a:gd name="T7" fmla="*/ 385 h 385"/>
                    <a:gd name="T8" fmla="*/ 233 w 272"/>
                    <a:gd name="T9" fmla="*/ 148 h 385"/>
                    <a:gd name="T10" fmla="*/ 233 w 272"/>
                    <a:gd name="T11" fmla="*/ 0 h 385"/>
                    <a:gd name="T12" fmla="*/ 272 w 272"/>
                    <a:gd name="T13" fmla="*/ 0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2" h="385">
                      <a:moveTo>
                        <a:pt x="272" y="0"/>
                      </a:moveTo>
                      <a:lnTo>
                        <a:pt x="272" y="154"/>
                      </a:lnTo>
                      <a:lnTo>
                        <a:pt x="94" y="385"/>
                      </a:lnTo>
                      <a:lnTo>
                        <a:pt x="0" y="385"/>
                      </a:lnTo>
                      <a:lnTo>
                        <a:pt x="233" y="148"/>
                      </a:lnTo>
                      <a:lnTo>
                        <a:pt x="233" y="0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3831" y="3644"/>
                  <a:ext cx="32" cy="445"/>
                </a:xfrm>
                <a:prstGeom prst="rect">
                  <a:avLst/>
                </a:pr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2016" y="2736"/>
                <a:ext cx="144" cy="48"/>
                <a:chOff x="3863" y="3409"/>
                <a:chExt cx="339" cy="111"/>
              </a:xfrm>
            </p:grpSpPr>
            <p:sp>
              <p:nvSpPr>
                <p:cNvPr id="21" name="Rectangle 42"/>
                <p:cNvSpPr>
                  <a:spLocks noChangeArrowheads="1"/>
                </p:cNvSpPr>
                <p:nvPr/>
              </p:nvSpPr>
              <p:spPr bwMode="auto">
                <a:xfrm>
                  <a:off x="3863" y="3409"/>
                  <a:ext cx="339" cy="1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Rectangle 43"/>
                <p:cNvSpPr>
                  <a:spLocks noChangeArrowheads="1"/>
                </p:cNvSpPr>
                <p:nvPr/>
              </p:nvSpPr>
              <p:spPr bwMode="auto">
                <a:xfrm>
                  <a:off x="3881" y="3412"/>
                  <a:ext cx="24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1920" y="2784"/>
                <a:ext cx="336" cy="1056"/>
              </a:xfrm>
              <a:custGeom>
                <a:avLst/>
                <a:gdLst>
                  <a:gd name="T0" fmla="*/ 144 w 432"/>
                  <a:gd name="T1" fmla="*/ 0 h 1632"/>
                  <a:gd name="T2" fmla="*/ 144 w 432"/>
                  <a:gd name="T3" fmla="*/ 480 h 1632"/>
                  <a:gd name="T4" fmla="*/ 0 w 432"/>
                  <a:gd name="T5" fmla="*/ 624 h 1632"/>
                  <a:gd name="T6" fmla="*/ 0 w 432"/>
                  <a:gd name="T7" fmla="*/ 1632 h 1632"/>
                  <a:gd name="T8" fmla="*/ 432 w 432"/>
                  <a:gd name="T9" fmla="*/ 1632 h 1632"/>
                  <a:gd name="T10" fmla="*/ 432 w 432"/>
                  <a:gd name="T11" fmla="*/ 624 h 1632"/>
                  <a:gd name="T12" fmla="*/ 288 w 432"/>
                  <a:gd name="T13" fmla="*/ 480 h 1632"/>
                  <a:gd name="T14" fmla="*/ 288 w 432"/>
                  <a:gd name="T15" fmla="*/ 0 h 1632"/>
                  <a:gd name="T16" fmla="*/ 144 w 432"/>
                  <a:gd name="T1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1632">
                    <a:moveTo>
                      <a:pt x="144" y="0"/>
                    </a:moveTo>
                    <a:lnTo>
                      <a:pt x="144" y="480"/>
                    </a:lnTo>
                    <a:lnTo>
                      <a:pt x="0" y="624"/>
                    </a:lnTo>
                    <a:lnTo>
                      <a:pt x="0" y="1632"/>
                    </a:lnTo>
                    <a:lnTo>
                      <a:pt x="432" y="1632"/>
                    </a:lnTo>
                    <a:lnTo>
                      <a:pt x="432" y="624"/>
                    </a:lnTo>
                    <a:lnTo>
                      <a:pt x="288" y="480"/>
                    </a:lnTo>
                    <a:lnTo>
                      <a:pt x="288" y="0"/>
                    </a:lnTo>
                    <a:lnTo>
                      <a:pt x="144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2112" y="3264"/>
              <a:ext cx="144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725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2112" y="3312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00">
                  <a:solidFill>
                    <a:srgbClr val="FC0000"/>
                  </a:solidFill>
                  <a:latin typeface="Arial" panose="020B0604020202020204" pitchFamily="34" charset="0"/>
                </a:rPr>
                <a:t>вод</a:t>
              </a:r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2112" y="345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00">
                  <a:solidFill>
                    <a:srgbClr val="FC0000"/>
                  </a:solidFill>
                  <a:latin typeface="Arial" panose="020B0604020202020204" pitchFamily="34" charset="0"/>
                </a:rPr>
                <a:t>осо</a:t>
              </a:r>
            </a:p>
          </p:txBody>
        </p:sp>
      </p:grp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3757"/>
              </p:ext>
            </p:extLst>
          </p:nvPr>
        </p:nvGraphicFramePr>
        <p:xfrm>
          <a:off x="8297808" y="5367118"/>
          <a:ext cx="2950745" cy="10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3" imgW="5129213" imgH="1714500" progId="">
                  <p:embed/>
                </p:oleObj>
              </mc:Choice>
              <mc:Fallback>
                <p:oleObj name="Clip" r:id="rId3" imgW="5129213" imgH="17145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08" y="5367118"/>
                        <a:ext cx="2950745" cy="106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7547212" y="2116308"/>
            <a:ext cx="3701341" cy="405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629099" y="2072605"/>
            <a:ext cx="4039737" cy="415077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457" y="3099347"/>
            <a:ext cx="1326873" cy="19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35" y="138289"/>
            <a:ext cx="3382299" cy="157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96" y="160409"/>
            <a:ext cx="1209191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«Выстраданные» советы бывших наркоманов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509" y="953709"/>
            <a:ext cx="11341290" cy="6083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только подозреваете, что ваш ребенок употребляет наркотики, нужно с ним обязательно поговорить. Но разговор должен начинаться так: «Дорогой Петя! Я подозреваю, что ты употребляешь наркотики. И вот почему я так думаю...» А дальше вы перечисляете то, что у вас вызвало удивление и тревогу в поведении сына или дочери. Фраза: «Вот почему я так думаю» — обязательна, иначе вы можете спровоцировать на такой поступок своего ребенка, обвинив его категорически.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вас нет сомнений, что ваш сын или дочь употребляют наркотики, не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торопитесь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обвинять своего ребенка!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распространенная ошибка, которую допускают родители.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все начинается с детства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ли любви вы дали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ребенку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поддерживали и понимали 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Ответив себе на эти вопросы, вы откроете для себя истинную причину, из-за которой ваш сын или дочь потянулись к наркотикам.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963" y="3995439"/>
            <a:ext cx="4202189" cy="182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9" y="234547"/>
            <a:ext cx="11095630" cy="6042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Помните: ответственность за то, что произошло, вы теперь делите с ребенком поровну! Так не тратьте сейчас драгоценное время на скандалы и выяснение отношений, а начинайте действовать!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Кайф длится недолго, затем обязательно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расплата за этот кайф - потерянная жизнь. Другой цены просто не существует! Стоит спокойно объяснить, как человек, употребляющий наркотики, быстро теряет память, становится пешкой, слугой наркотика. Не лукавьте с вашим ребенком, согласитесь, что наркотик действительно дает кайф, который очень силен. Но расскажите, за счет чего это происходит.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Надо искать таких же родителей и объединяться. 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мучиться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того, что вы одни. Не прятать свое горе. Осознание того, что ваш ребенок наркоман, вызывает в вас шок и боль. Но ни в коем случае не разрешайте себе погрузиться в эти чувства. Чем дольше вы будете пребывать в депрессии, тем позже вы начнете помогать своему ребенку.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Следующий совет может показаться парадоксальным - отпустите своего сына (или дочь) на все четыре стороны. Наркоман никогда не перестанет употреблять наркотик, пока он не столкнется сам с проблемами и не задумается о том, что надо срочно спасать собственную жизнь. А многие родители, жены не дают наркоману столкнуться с реальными проблемами. Они обслуживают наркомана, делают за него все, лишь бы он был у них на глазах.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6701" y="5145206"/>
            <a:ext cx="4613896" cy="16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30" y="616383"/>
            <a:ext cx="11245754" cy="3406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Прекратите опекать человека и сделайте его ответственным за свою жизнь. Конечно, выгнать из дома собственного ребенка - поступок очень непростой для любого родителя. Но это надо сделать! Не кидайтесь в крайности и не допекайте обвинениями. Перейдите на «контрактные» условия: ты хочешь употреблять наркотики - твое дело. Но я не дам тебе ни копейки. Я не буду ни доставать тебя из милиции, ни слать передачи в тюрьму. Главное: вы обязательно должны объяснить вашему наркоману, почему вы приняли такое решение.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Вытащить человека из наркомании только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медиков невозможно! Знайте: теперь уже не только медики помогают наркоманам. Есть различные движения — не политические,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внеконфессиональные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объединяют наркоманов, алкоголиков, родственников больных. Там принимают независимо от того, к какой церкви человек принадлежит,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потому, что ему нужна помощь. Непременно разыщите подобную организацию! Там оказывают психотерапевтическую помощь. А без такой помощи выздоровление наркомана невозможно!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935" y="2881911"/>
            <a:ext cx="101129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019" y="4544704"/>
            <a:ext cx="3166280" cy="21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017.radikal.ru/i408/1110/29/5e27c423b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8" y="4203957"/>
            <a:ext cx="5633516" cy="25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lysva.rujazi.com/images/classified/404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"/>
          <a:stretch>
            <a:fillRect/>
          </a:stretch>
        </p:blipFill>
        <p:spPr bwMode="auto">
          <a:xfrm>
            <a:off x="313899" y="4708478"/>
            <a:ext cx="2092149" cy="20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2215660"/>
            <a:ext cx="8939284" cy="4579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 	</a:t>
            </a:r>
            <a:r>
              <a:rPr lang="ru-RU" sz="2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Сегодня </a:t>
            </a:r>
            <a:r>
              <a:rPr lang="ru-RU" sz="24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Вашему сыну или дочери </a:t>
            </a:r>
            <a:r>
              <a:rPr lang="ru-RU" sz="2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могут предложить наркотики везде</a:t>
            </a:r>
            <a:r>
              <a:rPr lang="ru-RU" sz="24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: на улице, дискотеке, спортивной секции, в школе. Наиболее часто в употребление наркотиков вовлекаются подростки 12-18 лет</a:t>
            </a:r>
            <a:r>
              <a:rPr lang="ru-RU" sz="2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</a:p>
          <a:p>
            <a:pPr algn="just"/>
            <a:endParaRPr lang="ru-RU" sz="2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/>
            <a:r>
              <a:rPr lang="ru-RU" sz="2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Часто </a:t>
            </a:r>
            <a:r>
              <a:rPr lang="ru-RU" sz="24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родители узнают о том, что их ребенок принимает наркотики далеко не сразу.  Чтобы не запустить этот процесс, постарайтесь </a:t>
            </a:r>
            <a:r>
              <a:rPr lang="ru-RU" sz="2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внимательно относиться ко всем изменениям в поведении</a:t>
            </a:r>
            <a:r>
              <a:rPr lang="ru-RU" sz="24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Вашего ребенка и в его распорядке дня.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3985" y="177421"/>
            <a:ext cx="5821907" cy="158314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Советы родителям</a:t>
            </a:r>
            <a:br>
              <a:rPr lang="ru-RU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3" y="4222432"/>
            <a:ext cx="2398594" cy="22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702" y="75953"/>
            <a:ext cx="3507473" cy="200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3307" y="2215660"/>
            <a:ext cx="2548720" cy="186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7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251" y="1378424"/>
            <a:ext cx="10672549" cy="5325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Подросток поздно ложится спать, поздно встает утром с постели;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 больше времени вне дома;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чрезмерную говорливость, повышенную активность;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вялость, заторможенность, апатию;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несвязно, заговаривается;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неуклюжие, порывистые;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 более скрытен;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агрессивен;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Потерял интерес к учебе, прежним занятиям и друзьям;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Увеличил денежные расходы или стал вытаскивать деньги или ценные вещи из дома;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частые перепады в настроении. Несоответствие настроения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ситауции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равнодушие в споре или агрессия по пустякам;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293" y="174056"/>
            <a:ext cx="9752463" cy="10132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Изменения могут быть следующими: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434317" y="869714"/>
            <a:ext cx="3431530" cy="225562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5" y="2800190"/>
            <a:ext cx="2674963" cy="235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7" y="373550"/>
            <a:ext cx="8871044" cy="6321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Совершает правонарушения;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 говорить шепотом или на непонятном Вам сленге со своими знакомыми по телефону или часто уединяются с ними в безлюдных местах;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Завел новых подозрительных друзей или старые друзья стали немного странными;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Наблюдаются изменения размеров зрачков: их увеличение или сужение независимо от освещения;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в доме пузырьков, бутылочек, бумажных трубок, закопченных ложечек, капсул.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теле синяков, следов инъекций, порезов. Следы инъекций могут быть на ладонях, голове, других частях тела;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шприцов, сушеной травы, непонятных таблеток, порошков, маленьких картинок, напоминающих марки.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7" descr="agr_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8842" y="168834"/>
            <a:ext cx="2517522" cy="2192229"/>
          </a:xfrm>
          <a:prstGeom prst="rect">
            <a:avLst/>
          </a:prstGeom>
          <a:noFill/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41" y="4830142"/>
            <a:ext cx="2517521" cy="186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41" y="2565779"/>
            <a:ext cx="2517521" cy="20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38" y="2959122"/>
            <a:ext cx="1007204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Наркомания (от греч.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narke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оцепенение 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mania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безумие, восторженность);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медицине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болезнь, характеризующаяся патологическим влечением к наркотикам, приводящим к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тяжелым нарушениям функций организма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в психологии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потребность употреблении какого-либо лекарственного средства или химических веществ 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избежания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дискомфорта, возникающего при прекращении употребления, т.е.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зависимость от химических веществ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социологии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вид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отклоняющегося поведения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9755" y="191070"/>
            <a:ext cx="7910015" cy="12589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Наркомания – что это?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478" y="1604411"/>
            <a:ext cx="1180531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Наркомания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Болезненное влечение или пристрастие к наркотическим веществам, употребляемым различными способами (глотание, вдыхание, внутривенная инъекция) с целью добиться одурманивающего состояния или снять боль.</a:t>
            </a:r>
          </a:p>
        </p:txBody>
      </p:sp>
    </p:spTree>
    <p:extLst>
      <p:ext uri="{BB962C8B-B14F-4D97-AF65-F5344CB8AC3E}">
        <p14:creationId xmlns:p14="http://schemas.microsoft.com/office/powerpoint/2010/main" val="29574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1221283"/>
            <a:ext cx="10931856" cy="3929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кто-либо из ближайшего окружения наркомана был заинтересован в его излечении более, нежели он сам. Особенно это относится к родителям.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Разговоры о наркотиках - единственное и любимое развлечение наркомана. Долгие разговоры с ним на эту тему могут даже доставить удовольствие другим собеседникам (например, если кто-то интересуется своеобразным жаргоном и фольклором наркотической субкультуры), но такие беседы не имеют лечебного значения и с этой точки зрения будут пустой тратой времени.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Наркоман часто пытается убедить нас, причем нередко весьма впечатляюще, что хочет заняться чем-то серьезным. И чем более мы радуемся его энтузиазму, тем более он чувствует себя так, словно уже осуществил свое намеренье, и обычно этим и ограничивается.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9142" y="146760"/>
            <a:ext cx="5153167" cy="11088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142" y="4993167"/>
            <a:ext cx="10727140" cy="1508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Помните! 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Наркоманы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испытывают удовольствие, если им удается вернуть в свою среду того, кто пытался вырваться из их круга, поэтому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полная смена окружения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(например, переезд в другой город или местность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увеличивает шансы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подростка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разрыв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группами наркоманов, а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тем.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наркотиками</a:t>
            </a:r>
            <a:endParaRPr lang="ru-RU" sz="20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291" y="35841"/>
            <a:ext cx="2777429" cy="12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53" y="1641259"/>
            <a:ext cx="8166231" cy="4892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Не паниковать!  Не считайте себя виноватыми! Не задабривайте! Не кричите, не запугивайте, не плачьте! Прячьте ценные вещи, не давайте много денег.  Не помогайте наркозависимому решать его проблемы с долгами. Будьте как можно более спокойны и тверды.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Больше общайтесь с Вашим ребенком в спокойной, доброжелательной форме, не оскорбляя и не отталкивая его. Старайтесь его понять. Общение даст Вам больше реальности о нем и сложившейся ситуации, а Вашему сыну или дочери даст больше реальности о Ваших чувствах и целях относительно его(ее) и сложившейся ситуации.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0540" y="316538"/>
            <a:ext cx="4061346" cy="10951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Что делать?</a:t>
            </a:r>
            <a:r>
              <a:rPr lang="ru-RU" sz="40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ru-RU" sz="40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endParaRPr lang="ru-RU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186056"/>
              </p:ext>
            </p:extLst>
          </p:nvPr>
        </p:nvGraphicFramePr>
        <p:xfrm>
          <a:off x="9531362" y="316538"/>
          <a:ext cx="160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3" imgW="3138840" imgH="3133440" progId="">
                  <p:embed/>
                </p:oleObj>
              </mc:Choice>
              <mc:Fallback>
                <p:oleObj name="Clip" r:id="rId3" imgW="3138840" imgH="31334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1362" y="316538"/>
                        <a:ext cx="1600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http://bambooo.ru/assets/photos/73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86" y="2552131"/>
            <a:ext cx="2896950" cy="25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910" y="2195942"/>
            <a:ext cx="10592368" cy="1835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1) какие наркотики, в каком количестве и как давно он употребляет;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2) где и у кого он берет наркотики;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3) с кем принимает наркотики.</a:t>
            </a:r>
            <a:endParaRPr lang="ru-RU" sz="2800" dirty="0">
              <a:effectLst/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125" y="494657"/>
            <a:ext cx="9662616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В общении старайтесь выяснить: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http://www.passion.ru/sites/passion.ru/files/imagecache/img460x313/content/images/s_article/57907/bodyimages/menstruaciy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>
            <a:fillRect/>
          </a:stretch>
        </p:blipFill>
        <p:spPr bwMode="auto">
          <a:xfrm>
            <a:off x="201302" y="4350618"/>
            <a:ext cx="4589062" cy="23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penza-press.ru/files/pomoyka5/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63" y="4407038"/>
            <a:ext cx="2401168" cy="19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enckusakemekliastsubaylar.com/FileUpload/ds160905/File/0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09" y="177421"/>
            <a:ext cx="2006222" cy="188339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5131558" y="4350618"/>
            <a:ext cx="4136111" cy="23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3" y="647114"/>
            <a:ext cx="10699845" cy="5445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подросток пытается скрыть употребление наркотиков,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спокойно и твердо скажите, что Вы его любите и доверяете ему, но, чтобы Вы были спокойны, он должен пройти экспертизу на наркотики или экспресс-тест. Наркологическую экспертизу можно сделать в любом наркологическом диспансере. Но сначала можно провести тест на наркотики в домашних условиях, купить тест можно в аптеке.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не знаете, какой наркотик употребляет Ваш ребенок,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сначала можно сделать мульти-тест, который поможет выявить один из пяти наиболее используемых наркотиков: марихуану, морфин(героин),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амфетамин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кокаин,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метамфетамин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проводить экспресс-тесты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подробно написано в инструкциях к ним.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65" y="310533"/>
            <a:ext cx="11198557" cy="56398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Когда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человеку не подходит климат, он начинает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болеть... 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Психологический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климат </a:t>
            </a: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семье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ребенка еще важнее.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такой климат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становится непереносимым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ребенка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деваться ему некуда: не уедешь, родителей не сменишь...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Хрупкая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неустойчивая психика ребенка не выдерживает: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срывается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депрессию, уличную тусовку,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алкоголь, наркотики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4799983"/>
            <a:ext cx="6728346" cy="18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63" y="4602161"/>
            <a:ext cx="2789238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491" y="554210"/>
            <a:ext cx="1145047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далек от идеала и совсем не похож на Вас,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МУДРЫ: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когда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скандал уже разгорелся,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сумейте остановиться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заставьте себя замолчать —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даже если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тысячу раз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опасайтесь!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состоянии аффекта ребенок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крайне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импульсивен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Та агрессия, которую он проявлял по отношению к Вам, обернется против него самого. Любой попавший под руку острый предмет, лекарство в Вашей аптечке — всё станет реально опасным, угрожающим его жизни;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не кричите, не распускайтесь. Ведь ребенок действительно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подумать, ЧТО ВЫ ЕГО НЕНАВИДИТЕ.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 будет в отчаянии, а Вы, оглохнув от собственного крика, его крика о помощи не услышите.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похвалите своего ребенка с утра,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как можно раньше, и как можно доходчивее, теплее! — не бойтесь и не скупитесь, даже если собственное настроение никуда... (кстати, это и средство его улучшить!) Ваше доброе слово, объятие, поцелуй, ласковый взгляд — подпитка душевная на весь долгий и трудный день, не забудьте!...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 ночь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не отпускайте во тьму без живого знака живой любви...</a:t>
            </a:r>
          </a:p>
        </p:txBody>
      </p:sp>
    </p:spTree>
    <p:extLst>
      <p:ext uri="{BB962C8B-B14F-4D97-AF65-F5344CB8AC3E}">
        <p14:creationId xmlns:p14="http://schemas.microsoft.com/office/powerpoint/2010/main" val="8733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490" y="1986719"/>
            <a:ext cx="10890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http://www.fskn.gov.ru/pages/main/parents_childrens/parents/4068/4120/index.shtml</a:t>
            </a:r>
            <a:endParaRPr lang="ru-RU" sz="2400" u="sng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www.narcomaniac.ru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</a:t>
            </a:r>
            <a:r>
              <a:rPr lang="ru-RU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www.fskn.gov.ru/pages/main/parents_childrens/parents/4069/5181/index.shtml</a:t>
            </a:r>
            <a:endParaRPr lang="ru-RU" sz="2400" u="sng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www.fskn.gov.ru/pages/main/parents_childrens/parents/4068/4122/index.shtml</a:t>
            </a:r>
            <a:endParaRPr lang="ru-RU" sz="2400" u="sng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www.moideti.com</a:t>
            </a:r>
            <a:endParaRPr lang="ru-RU" sz="2400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59071" y="272647"/>
            <a:ext cx="6695364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Информационные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773" y="112056"/>
            <a:ext cx="2825087" cy="16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5418160" y="3835021"/>
            <a:ext cx="4831308" cy="2861933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4892291"/>
            <a:ext cx="4026090" cy="18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Наталья\Рабочий стол\garmoniya-v-s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58" y="476672"/>
            <a:ext cx="10972800" cy="5951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1584" y="47667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ЗДОРОВЬЯ ВАМ!!!</a:t>
            </a:r>
          </a:p>
        </p:txBody>
      </p:sp>
    </p:spTree>
    <p:extLst>
      <p:ext uri="{BB962C8B-B14F-4D97-AF65-F5344CB8AC3E}">
        <p14:creationId xmlns:p14="http://schemas.microsoft.com/office/powerpoint/2010/main" val="10719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8" y="2004587"/>
            <a:ext cx="8038532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Психическая зависимость – состояние организма, характеризующееся патологической потребностью в употреблении какого-либо лекарственного средства или химического вещества 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избежания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психики или дискомфорта, возникающих при прекращении употребления вещества, вызвавшего зависимость, но без соматических явлений абстиненции. </a:t>
            </a:r>
          </a:p>
          <a:p>
            <a:pPr algn="just"/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Физическая зависимость – состояние, характеризующееся развитием абстиненции при прекращении приема вызвавшего зависимость вещества или после введения его антагонистов.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898" y="150126"/>
            <a:ext cx="9348717" cy="16906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Наркомания, включает две формы зависимости: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1168" y="3316406"/>
            <a:ext cx="2698845" cy="333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  <p:pic>
        <p:nvPicPr>
          <p:cNvPr id="5" name="Содержимое 3" descr="i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0114" y="614384"/>
            <a:ext cx="3320954" cy="24528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2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191070"/>
            <a:ext cx="10998959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Причины, по которым дети начинают употреблять наркотики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876" y="2107021"/>
            <a:ext cx="9172432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любопытство (благодаря известному высказыванию не очень умных людей: «Все надо попробовать!»);</a:t>
            </a:r>
          </a:p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желание быть похожим на «крутого парня», на старшего авторитетного товарища, часто личный пример родителей и т. д.;</a:t>
            </a:r>
          </a:p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желание быть «плохим» в ответ на постоянное давление со стороны родителей: «Делай так, будь хорошим». Это может быть и способом привлечения внимания;</a:t>
            </a:r>
          </a:p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безделье, отсутствие каких-либо занятий либо обязанностей, в результате — эксперименты от скуки.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78253"/>
              </p:ext>
            </p:extLst>
          </p:nvPr>
        </p:nvGraphicFramePr>
        <p:xfrm>
          <a:off x="9662615" y="3753134"/>
          <a:ext cx="2279176" cy="95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3" imgW="5129213" imgH="1714500" progId="">
                  <p:embed/>
                </p:oleObj>
              </mc:Choice>
              <mc:Fallback>
                <p:oleObj name="Clip" r:id="rId3" imgW="5129213" imgH="17145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2615" y="3753134"/>
                        <a:ext cx="2279176" cy="951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1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15" y="5029200"/>
            <a:ext cx="2279176" cy="16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15" y="879371"/>
            <a:ext cx="2279176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14" y="131925"/>
            <a:ext cx="891994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РОДИТЕЛИ! ЗАДУМАЙТЕСЬ: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001" y="1537608"/>
            <a:ext cx="1012664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ухоженный, вовремя накормленный, заботливо одетый ребенок может быть внутренне одиноким, психологически безнадзорным, поскольку до его настроения, переживаний, интересов никому нет дела.</a:t>
            </a:r>
          </a:p>
          <a:p>
            <a:pPr algn="just"/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так боимся, чтобы наши дети не наделали ошибок в жизни, что не замечаем, что, по сути дела, не даем им жить. Мы попираем и нарушаем их права, данные им от рождения, а потом удивляемся их инфантильности, несамостоятельности, тому, что страх жизни преобладает у них над страхом смерти.</a:t>
            </a:r>
          </a:p>
          <a:p>
            <a:pPr algn="just"/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ограничиваемый в своей активности ребенок не приобретает собственного жизненного опыта,	 не     убеждается лично в том, какие действия разумны, а какие — нет; 	что можно делать, а чего следует избегать.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children_017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310" y="224637"/>
            <a:ext cx="1423917" cy="31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6729" y="1501255"/>
            <a:ext cx="8652680" cy="35211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Несколько </a:t>
            </a:r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правил, позволяющих предотвратить потребление </a:t>
            </a:r>
            <a:r>
              <a:rPr lang="ru-RU" b="1" dirty="0" err="1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психоактивных</a:t>
            </a:r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веществ вашим ребенком</a:t>
            </a:r>
            <a:b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endParaRPr lang="ru-RU" b="1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4124" y="252484"/>
            <a:ext cx="2565781" cy="214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54" y="596224"/>
            <a:ext cx="827850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1. Общайтесь друг с другом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7633" y="2577794"/>
            <a:ext cx="9935570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Общение — основная человеческая потребность, особенно для родителей и детей. Отсутствие общения с вами заставляет его обращаться к другим людям, которые могли бы с ним поговорить. Но кто они и что посоветуют Вашему ребенку?</a:t>
            </a:r>
          </a:p>
          <a:p>
            <a:pPr algn="just"/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Помните об этом, старайтесь быть инициатором откровенного, открытого общения со своим ребенком.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8109" y="229671"/>
            <a:ext cx="2745105" cy="205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5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2. Выслушивайте друг друга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875" y="2224234"/>
            <a:ext cx="9622809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слушать — основа эффективного общения, но делать это не так легко, как может показаться со стороны. 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слушать означает: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быть внимательным к ребенку;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выслушивать его точку зрения;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уделять внимание взглядам и чувствам ребенка, не споря с ним;</a:t>
            </a:r>
          </a:p>
          <a:p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надо настаивать, чтобы ребенок выслушивал и принимал ваши представления о чем-либо.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Важно знать, чем именно занят ваш ребенок. </a:t>
            </a:r>
          </a:p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2048" y="1027906"/>
            <a:ext cx="1943668" cy="348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7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12" y="0"/>
            <a:ext cx="900183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3. Ставьте себя на его место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7209" y="3827538"/>
            <a:ext cx="5926541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Главное, чтобы ребенок чувствовал, что вам всегда интересно, что с ним происходит. </a:t>
            </a: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Вам удастся стать своему ребенку другом, вы будете самым счастливым родителем!</a:t>
            </a:r>
            <a:endParaRPr lang="ru-RU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035" y="3958864"/>
            <a:ext cx="2538486" cy="2665172"/>
          </a:xfrm>
          <a:prstGeom prst="rect">
            <a:avLst/>
          </a:prstGeom>
        </p:spPr>
      </p:pic>
      <p:pic>
        <p:nvPicPr>
          <p:cNvPr id="5" name="Picture 4" descr="Family_Conflict_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3438" y="1070690"/>
            <a:ext cx="2892755" cy="5434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9264" y="1580769"/>
            <a:ext cx="863448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Подростку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 кажется, что его проблемы никто и никогда не переживал. Было бы неплохо показать, что вы осознаете, насколько ему сложно. Договоритесь, что он может обратиться к вам в любой момент, когда ему это действительно необходимо.</a:t>
            </a:r>
          </a:p>
        </p:txBody>
      </p:sp>
    </p:spTree>
    <p:extLst>
      <p:ext uri="{BB962C8B-B14F-4D97-AF65-F5344CB8AC3E}">
        <p14:creationId xmlns:p14="http://schemas.microsoft.com/office/powerpoint/2010/main" val="24410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1203</Words>
  <Application>Microsoft Office PowerPoint</Application>
  <PresentationFormat>Широкоэкранный</PresentationFormat>
  <Paragraphs>123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Impact</vt:lpstr>
      <vt:lpstr>Meiryo UI</vt:lpstr>
      <vt:lpstr>Symbol</vt:lpstr>
      <vt:lpstr>Times New Roman</vt:lpstr>
      <vt:lpstr>Wingdings</vt:lpstr>
      <vt:lpstr>Тема Office</vt:lpstr>
      <vt:lpstr>Clip</vt:lpstr>
      <vt:lpstr>Как уберечь ребенка от наркотиков…</vt:lpstr>
      <vt:lpstr>Наркомания – что это? </vt:lpstr>
      <vt:lpstr>Наркомания, включает две формы зависимости: </vt:lpstr>
      <vt:lpstr>Причины, по которым дети начинают употреблять наркотики </vt:lpstr>
      <vt:lpstr>РОДИТЕЛИ! ЗАДУМАЙТЕСЬ: </vt:lpstr>
      <vt:lpstr> Несколько правил, позволяющих предотвратить потребление психоактивных веществ вашим ребенком </vt:lpstr>
      <vt:lpstr>1. Общайтесь друг с другом </vt:lpstr>
      <vt:lpstr>2. Выслушивайте друг друга </vt:lpstr>
      <vt:lpstr>3. Ставьте себя на его место </vt:lpstr>
      <vt:lpstr>4. Проводите время вместе </vt:lpstr>
      <vt:lpstr>5. Дружите с его друзьями </vt:lpstr>
      <vt:lpstr>6. Помните, что ваш ребенок уникален </vt:lpstr>
      <vt:lpstr>7. Подавайте пример </vt:lpstr>
      <vt:lpstr>«Выстраданные» советы бывших наркоманов </vt:lpstr>
      <vt:lpstr>Презентация PowerPoint</vt:lpstr>
      <vt:lpstr>Презентация PowerPoint</vt:lpstr>
      <vt:lpstr>Советы родителям </vt:lpstr>
      <vt:lpstr>Изменения могут быть следующими: </vt:lpstr>
      <vt:lpstr>Презентация PowerPoint</vt:lpstr>
      <vt:lpstr>Нельзя допускать</vt:lpstr>
      <vt:lpstr>Что делать? </vt:lpstr>
      <vt:lpstr>В общении старайтесь выяснить:  </vt:lpstr>
      <vt:lpstr>Презентация PowerPoint</vt:lpstr>
      <vt:lpstr> Когда человеку не подходит климат, он начинает болеть...  Психологический климат в семье для ребенка еще важнее. Если такой климат становится непереносимым для ребенка, деваться ему некуда: не уедешь, родителей не сменишь...   Хрупкая неустойчивая психика ребенка не выдерживает: он срывается в депрессию, уличную тусовку, алкоголь, наркотики.   </vt:lpstr>
      <vt:lpstr>Презентация PowerPoint</vt:lpstr>
      <vt:lpstr>Информационные ресурсы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COLA</dc:creator>
  <cp:lastModifiedBy>Надежда</cp:lastModifiedBy>
  <cp:revision>47</cp:revision>
  <dcterms:created xsi:type="dcterms:W3CDTF">2016-03-27T20:17:09Z</dcterms:created>
  <dcterms:modified xsi:type="dcterms:W3CDTF">2019-05-21T09:31:39Z</dcterms:modified>
</cp:coreProperties>
</file>