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16.xml.rels" ContentType="application/vnd.openxmlformats-package.relationships+xml"/>
  <Override PartName="/ppt/notesSlides/notesSlide16.xml" ContentType="application/vnd.openxmlformats-officedocument.presentationml.notesSlide+xml"/>
  <Override PartName="/ppt/media/image25.jpeg" ContentType="image/jpeg"/>
  <Override PartName="/ppt/media/image23.jpeg" ContentType="image/jpeg"/>
  <Override PartName="/ppt/media/image21.jpeg" ContentType="image/jpe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24.png" ContentType="image/png"/>
  <Override PartName="/ppt/media/image22.png" ContentType="image/png"/>
  <Override PartName="/ppt/media/image20.png" ContentType="image/png"/>
  <Override PartName="/ppt/media/image19.png" ContentType="image/png"/>
  <Override PartName="/ppt/media/image18.png" ContentType="image/png"/>
  <Override PartName="/ppt/media/image15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7.jpeg" ContentType="image/jpeg"/>
  <Override PartName="/ppt/media/image16.jpeg" ContentType="image/jpe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0DAAD1B4-39BD-49B0-BCAE-94D08E2E0E01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20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AE63128-B50F-4868-87DA-C2AC34A6971D}" type="slidenum">
              <a:rPr b="0" lang="ru-RU" sz="1200" spc="-1" strike="noStrike">
                <a:solidFill>
                  <a:srgbClr val="000000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BC23E5E-758A-42A6-884F-14B68A62511F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11.2.20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E669AFF-FC11-443A-957B-82F82E6028A1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E7503B5-962A-40B0-9969-503598F21743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11.2.20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84CC9A1-94B7-47B2-B963-34CFB102AF4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90000"/>
              </a:lnSpc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69114D3-8E9C-4E7F-823E-DBC9AABC5F38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11.2.20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FE61D05-B49A-42F0-A190-93CA4521E35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26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hyperlink" Target="mailto:psi-centertmb@yandex.ru" TargetMode="External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4" descr=""/>
          <p:cNvPicPr/>
          <p:nvPr/>
        </p:nvPicPr>
        <p:blipFill>
          <a:blip r:embed="rId1"/>
          <a:stretch/>
        </p:blipFill>
        <p:spPr>
          <a:xfrm>
            <a:off x="1465200" y="1138680"/>
            <a:ext cx="8150040" cy="5450040"/>
          </a:xfrm>
          <a:prstGeom prst="rect">
            <a:avLst/>
          </a:prstGeom>
          <a:ln w="9360">
            <a:noFill/>
          </a:ln>
        </p:spPr>
      </p:pic>
      <p:sp>
        <p:nvSpPr>
          <p:cNvPr id="130" name="CustomShape 1"/>
          <p:cNvSpPr/>
          <p:nvPr/>
        </p:nvSpPr>
        <p:spPr>
          <a:xfrm rot="21126600">
            <a:off x="84240" y="475920"/>
            <a:ext cx="6946200" cy="11872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548235"/>
                </a:solidFill>
                <a:latin typeface="Times New Roman"/>
              </a:rPr>
              <a:t>Проблемы детско-родительских 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548235"/>
                </a:solidFill>
                <a:latin typeface="Times New Roman"/>
              </a:rPr>
              <a:t>отношений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8613360" y="5731920"/>
            <a:ext cx="3578040" cy="9428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33f4f"/>
                </a:solidFill>
                <a:latin typeface="Times New Roman"/>
              </a:rPr>
              <a:t>МБУ «Центр психолого-педагогической,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33f4f"/>
                </a:solidFill>
                <a:latin typeface="Times New Roman"/>
              </a:rPr>
              <a:t> </a:t>
            </a:r>
            <a:r>
              <a:rPr b="1" lang="ru-RU" sz="1400" spc="-1" strike="noStrike">
                <a:solidFill>
                  <a:srgbClr val="333f4f"/>
                </a:solidFill>
                <a:latin typeface="Times New Roman"/>
              </a:rPr>
              <a:t>медицинской и социальной помощи»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33f4f"/>
                </a:solidFill>
                <a:latin typeface="Times New Roman"/>
              </a:rPr>
              <a:t>Педагог-психолог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33f4f"/>
                </a:solidFill>
                <a:latin typeface="Times New Roman"/>
              </a:rPr>
              <a:t>Шейнина Ольга Алексеевна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2"/>
          <a:stretch/>
        </p:blipFill>
        <p:spPr>
          <a:xfrm>
            <a:off x="10512000" y="147960"/>
            <a:ext cx="1328400" cy="129204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258840" y="2107440"/>
            <a:ext cx="3126600" cy="37486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isometricOffAxis1Right"/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44546a"/>
                </a:solidFill>
                <a:latin typeface="Times New Roman"/>
              </a:rPr>
              <a:t>родители считают, что в их обязанности входит лишь кормить и одевать ребенка;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44546a"/>
                </a:solidFill>
                <a:latin typeface="Times New Roman"/>
              </a:rPr>
              <a:t>нет контроля, ребенок предоставлен сам себе;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44546a"/>
                </a:solidFill>
                <a:latin typeface="Times New Roman"/>
              </a:rPr>
              <a:t>нет тепла, ласки, внимания;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44546a"/>
                </a:solidFill>
                <a:latin typeface="Times New Roman"/>
              </a:rPr>
              <a:t>не формируются навыки социальной жизни (нет понимания, что хорошо, а что плохо).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8595720" y="2169000"/>
            <a:ext cx="3183120" cy="3382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isometricOffAxis2Left"/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c00000"/>
                </a:solidFill>
                <a:latin typeface="Times New Roman"/>
              </a:rPr>
              <a:t>У детей в таких семьях:</a:t>
            </a:r>
            <a:br/>
            <a:r>
              <a:rPr b="0" lang="ru-RU" sz="2400" spc="-1" strike="noStrike">
                <a:solidFill>
                  <a:srgbClr val="44546a"/>
                </a:solidFill>
                <a:latin typeface="Times New Roman"/>
              </a:rPr>
              <a:t>сложности в адаптации и социализации;</a:t>
            </a:r>
            <a:br/>
            <a:r>
              <a:rPr b="0" lang="ru-RU" sz="2400" spc="-1" strike="noStrike">
                <a:solidFill>
                  <a:srgbClr val="44546a"/>
                </a:solidFill>
                <a:latin typeface="Times New Roman"/>
              </a:rPr>
              <a:t>часто нарушения в поведении;</a:t>
            </a:r>
            <a:br/>
            <a:r>
              <a:rPr b="0" lang="ru-RU" sz="2400" spc="-1" strike="noStrike">
                <a:solidFill>
                  <a:srgbClr val="44546a"/>
                </a:solidFill>
                <a:latin typeface="Times New Roman"/>
              </a:rPr>
              <a:t>склонность к правонарушениям.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70" name="Рисунок 3" descr=""/>
          <p:cNvPicPr/>
          <p:nvPr/>
        </p:nvPicPr>
        <p:blipFill>
          <a:blip r:embed="rId1"/>
          <a:stretch/>
        </p:blipFill>
        <p:spPr>
          <a:xfrm>
            <a:off x="4169880" y="3877200"/>
            <a:ext cx="3520080" cy="2637720"/>
          </a:xfrm>
          <a:prstGeom prst="rect">
            <a:avLst/>
          </a:prstGeom>
          <a:ln w="9360">
            <a:noFill/>
          </a:ln>
        </p:spPr>
      </p:pic>
      <p:sp>
        <p:nvSpPr>
          <p:cNvPr id="171" name="CustomShape 3"/>
          <p:cNvSpPr/>
          <p:nvPr/>
        </p:nvSpPr>
        <p:spPr>
          <a:xfrm>
            <a:off x="3055680" y="558360"/>
            <a:ext cx="5748120" cy="6998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ru-RU" sz="4000" spc="-1" strike="noStrike">
                <a:solidFill>
                  <a:srgbClr val="ff0000"/>
                </a:solidFill>
                <a:latin typeface="Times New Roman"/>
              </a:rPr>
              <a:t>воспитание равнодушием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4744800" y="2107440"/>
            <a:ext cx="2370240" cy="575280"/>
          </a:xfrm>
          <a:prstGeom prst="striped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88280" y="2169000"/>
            <a:ext cx="4419360" cy="4205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isometricOffAxis1Right"/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44546a"/>
                </a:solidFill>
                <a:latin typeface="Times New Roman"/>
              </a:rPr>
              <a:t>родители принимают ребенка таким, какой он есть;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44546a"/>
                </a:solidFill>
                <a:latin typeface="Times New Roman"/>
              </a:rPr>
              <a:t>родители предоставляют детям определенную самостоятельность, заменяя директивный контроль на инструктивный – «может быть, ты сделаешь так, как я предложу»;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44546a"/>
                </a:solidFill>
                <a:latin typeface="Times New Roman"/>
              </a:rPr>
              <a:t>относятся с теплом;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44546a"/>
                </a:solidFill>
                <a:latin typeface="Times New Roman"/>
              </a:rPr>
              <a:t>уважают мнение ребенка и чувство человеческого достоинства;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44546a"/>
                </a:solidFill>
                <a:latin typeface="Times New Roman"/>
              </a:rPr>
              <a:t>родители готовы прийти на помощь;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44546a"/>
                </a:solidFill>
                <a:latin typeface="Times New Roman"/>
              </a:rPr>
              <a:t>родители снисходительны к ошибкам ребенка и способны признать свою неправоту;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44546a"/>
                </a:solidFill>
                <a:latin typeface="Times New Roman"/>
              </a:rPr>
              <a:t>эмпатия.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8475120" y="2347200"/>
            <a:ext cx="3442680" cy="30164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isometricOffAxis2Left"/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В результате воспитывается :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44546a"/>
                </a:solidFill>
                <a:latin typeface="Times New Roman"/>
                <a:ea typeface="Times New Roman"/>
              </a:rPr>
              <a:t>независимость;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44546a"/>
                </a:solidFill>
                <a:latin typeface="Times New Roman"/>
                <a:ea typeface="Times New Roman"/>
              </a:rPr>
              <a:t>социальная адаптивность;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44546a"/>
                </a:solidFill>
                <a:latin typeface="Times New Roman"/>
                <a:ea typeface="Times New Roman"/>
              </a:rPr>
              <a:t>дети способны к сотрудничеству и творчеству.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75" name="Рисунок 3" descr=""/>
          <p:cNvPicPr/>
          <p:nvPr/>
        </p:nvPicPr>
        <p:blipFill>
          <a:blip r:embed="rId1"/>
          <a:stretch/>
        </p:blipFill>
        <p:spPr>
          <a:xfrm>
            <a:off x="5192280" y="3625920"/>
            <a:ext cx="2697840" cy="2556360"/>
          </a:xfrm>
          <a:prstGeom prst="rect">
            <a:avLst/>
          </a:prstGeom>
          <a:ln w="9360">
            <a:noFill/>
          </a:ln>
        </p:spPr>
      </p:pic>
      <p:sp>
        <p:nvSpPr>
          <p:cNvPr id="176" name="CustomShape 3"/>
          <p:cNvSpPr/>
          <p:nvPr/>
        </p:nvSpPr>
        <p:spPr>
          <a:xfrm>
            <a:off x="3205800" y="580320"/>
            <a:ext cx="6344280" cy="6998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i="1" lang="ru-RU" sz="4000" spc="-1" strike="noStrike">
                <a:solidFill>
                  <a:srgbClr val="ff0000"/>
                </a:solidFill>
                <a:latin typeface="Times New Roman"/>
              </a:rPr>
              <a:t>ВОСПИТАНИЕ ДОВЕРИЕМ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77" name="CustomShape 4"/>
          <p:cNvSpPr/>
          <p:nvPr/>
        </p:nvSpPr>
        <p:spPr>
          <a:xfrm>
            <a:off x="5193000" y="2169000"/>
            <a:ext cx="2370240" cy="575280"/>
          </a:xfrm>
          <a:prstGeom prst="striped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327240" y="182520"/>
            <a:ext cx="4436280" cy="22849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c00000"/>
                </a:solidFill>
                <a:latin typeface="Times New Roman"/>
              </a:rPr>
              <a:t>Принятие ребенка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– проявление такой родительской любви, когда  ребенок понимает, что его любят не за что-то хорошее, а уже за сам факт его существования.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1821240" y="2863800"/>
            <a:ext cx="8643960" cy="63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ru-RU" sz="3600" spc="-1" strike="noStrike">
                <a:solidFill>
                  <a:srgbClr val="c00000"/>
                </a:solidFill>
                <a:latin typeface="Times New Roman"/>
              </a:rPr>
              <a:t>Особенности общения с ребенком в семье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146880" y="3913920"/>
            <a:ext cx="6276240" cy="27122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6720" algn="just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c00000"/>
                </a:solidFill>
                <a:latin typeface="Times New Roman"/>
              </a:rPr>
              <a:t>Признание ребенка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– это сохранение у ребенка чувства собственного достоинства и уверенности в себе, в своих силах;</a:t>
            </a:r>
            <a:endParaRPr b="0" lang="ru-RU" sz="2400" spc="-1" strike="noStrike">
              <a:latin typeface="Arial"/>
            </a:endParaRPr>
          </a:p>
          <a:p>
            <a:pPr marL="420480" indent="-3837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Поздравление с каждым, даже маленьким успехом;</a:t>
            </a:r>
            <a:endParaRPr b="0" lang="ru-RU" sz="2000" spc="-1" strike="noStrike">
              <a:latin typeface="Arial"/>
            </a:endParaRPr>
          </a:p>
          <a:p>
            <a:pPr marL="420480" indent="-3837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Поддержка в минуты трудностей;</a:t>
            </a:r>
            <a:endParaRPr b="0" lang="ru-RU" sz="2000" spc="-1" strike="noStrike">
              <a:latin typeface="Arial"/>
            </a:endParaRPr>
          </a:p>
          <a:p>
            <a:pPr marL="420480" indent="-3837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Возможность ребенка не только ответить на вопрос родителей, но и задать свой собственный;</a:t>
            </a:r>
            <a:endParaRPr b="0" lang="ru-RU" sz="2000" spc="-1" strike="noStrike">
              <a:latin typeface="Arial"/>
            </a:endParaRPr>
          </a:p>
          <a:p>
            <a:pPr marL="420480" indent="-3837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Право на то занятие, которое ему интересно.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81" name="CustomShape 4"/>
          <p:cNvSpPr/>
          <p:nvPr/>
        </p:nvSpPr>
        <p:spPr>
          <a:xfrm>
            <a:off x="6761880" y="3944520"/>
            <a:ext cx="5192640" cy="26506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c00000"/>
                </a:solidFill>
                <a:latin typeface="Times New Roman"/>
              </a:rPr>
              <a:t>Быть доступным:</a:t>
            </a:r>
            <a:endParaRPr b="0" lang="ru-RU" sz="24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Найти силы в любую минуту отложить все свои дела, чтобы пообщаться с ребенком;</a:t>
            </a:r>
            <a:endParaRPr b="0" lang="ru-RU" sz="24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Проведение выходных дней вместе;</a:t>
            </a:r>
            <a:endParaRPr b="0" lang="ru-RU" sz="24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Совместный поиск истины на вопросы, волнующие ребенка.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82" name="CustomShape 5"/>
          <p:cNvSpPr/>
          <p:nvPr/>
        </p:nvSpPr>
        <p:spPr>
          <a:xfrm>
            <a:off x="5531400" y="182520"/>
            <a:ext cx="6423120" cy="22849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c00000"/>
                </a:solidFill>
                <a:latin typeface="Times New Roman"/>
              </a:rPr>
              <a:t>Родительская любовь:</a:t>
            </a:r>
            <a:endParaRPr b="0" lang="ru-RU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Говорить о совей любви без стеснения;</a:t>
            </a:r>
            <a:endParaRPr b="0" lang="ru-RU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Дарить нежность своему ребенку.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</a:rPr>
              <a:t>Дети,  с которыми общаются без любви, развиваются неправильно, даже если в остальном они воспитаны как надо.</a:t>
            </a:r>
            <a:endParaRPr b="0" lang="ru-RU" sz="2400" spc="-1" strike="noStrike"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2008080" y="142560"/>
            <a:ext cx="8136360" cy="6998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ru-RU" sz="4000" spc="-1" strike="noStrike">
                <a:solidFill>
                  <a:srgbClr val="000000"/>
                </a:solidFill>
                <a:latin typeface="Times New Roman"/>
              </a:rPr>
              <a:t>Правила благополучного родителя: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591840" y="1486800"/>
            <a:ext cx="5118480" cy="4969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550800" indent="-51408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Чем больше времени родители проведут  со своим ребенком в детстве и юности, тем больше шансов видеть взрослых детей в родительском доме.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550800" indent="-51408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Чем чаще используют родители упреки, тем больше вероятность, что любая немощь престарелого родителя будет подчеркнута.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550800" indent="-51408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Чем раньше родители научатся проявлять терпение и терпимость по отношению к ребенку, тем больше шансов у состарившихся родителей почувствовать терпение взрослых детей.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6391800" y="1551240"/>
            <a:ext cx="5414400" cy="4664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550800" indent="-51408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 startAt="4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Хамство и грубость детства практически всегда возвращаются неуютной и обиженной старостью, очень грустной и очень тоскливой;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550800" indent="-51408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 startAt="4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Чем больше родители привлекают своих детей к обсуждению жизненно важных вопросов семьи, тем больше шансов у престарелых родителей быть в гуще событий в жизни своих взрослых детей;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550800" indent="-51408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 startAt="4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Родители должны задать себе не только вопрос о том, какого ребенка они хотят вырастить, но и о том, какой они представляют себе свою старость.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86" name="Рисунок 4" descr=""/>
          <p:cNvPicPr/>
          <p:nvPr/>
        </p:nvPicPr>
        <p:blipFill>
          <a:blip r:embed="rId1"/>
          <a:stretch/>
        </p:blipFill>
        <p:spPr>
          <a:xfrm>
            <a:off x="110520" y="142560"/>
            <a:ext cx="1650240" cy="119412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2867400" y="4618440"/>
            <a:ext cx="419904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2"/>
          <p:cNvSpPr/>
          <p:nvPr/>
        </p:nvSpPr>
        <p:spPr>
          <a:xfrm>
            <a:off x="182520" y="1885320"/>
            <a:ext cx="5369400" cy="4664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Если родители требуют от ребенка, чтобы он много читал, то они сами много и с удовольствием читают;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Если родители требуют, чтобы ребенок не лгал, они не лгут ни другим, ни собственному ребенку;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Если родители требуют от ребенка трудолюбия, они сами его проявляют;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Если родители хотят, чтобы ребенок не относился к школе с предубеждением, они сами вспоминают о школе с удовольствием;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6807240" y="1885320"/>
            <a:ext cx="5113440" cy="4664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20480" indent="-383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Если родители хотят, чтобы их ребенок не пристрастился к спиртному, они сами не должны создавать культ спиртных напитков в семье;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420480" indent="-383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Если родители хотят, чтоб их ребенок бережно и уважительно относился к бабушкам и дедушкам, они сами уважительно и бережно относятся к своим родителям;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420480" indent="-3837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Если родители хотят, чтобы их ребенок не страдал от одиночества, они дают возможность ребенку иметь друзей, приводить их в дом.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90" name="TextShape 4"/>
          <p:cNvSpPr txBox="1"/>
          <p:nvPr/>
        </p:nvSpPr>
        <p:spPr>
          <a:xfrm>
            <a:off x="3359880" y="518040"/>
            <a:ext cx="5750640" cy="915480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i="1" lang="ru-RU" sz="3200" spc="-1" strike="noStrike">
                <a:solidFill>
                  <a:srgbClr val="000000"/>
                </a:solidFill>
                <a:latin typeface="Times New Roman"/>
              </a:rPr>
              <a:t>Кодекс истинного родителя: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1" name="Рисунок 6" descr=""/>
          <p:cNvPicPr/>
          <p:nvPr/>
        </p:nvPicPr>
        <p:blipFill>
          <a:blip r:embed="rId1"/>
          <a:stretch/>
        </p:blipFill>
        <p:spPr>
          <a:xfrm>
            <a:off x="182520" y="86040"/>
            <a:ext cx="2108880" cy="150552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241920" y="1236240"/>
            <a:ext cx="11712600" cy="30765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Как можно меньше злиться и ворчать друг на друга;</a:t>
            </a:r>
            <a:endParaRPr b="0" lang="ru-RU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Не пытаться никого перевоспитывать, особенно если человек не осознает необходимость самосовершенствования;</a:t>
            </a:r>
            <a:endParaRPr b="0" lang="ru-RU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Не увлекаться критикой;</a:t>
            </a:r>
            <a:endParaRPr b="0" lang="ru-RU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Искренне восхищаться достоинствами близких людей;</a:t>
            </a:r>
            <a:endParaRPr b="0" lang="ru-RU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Постоянно демонстрировать внимание своим близким;</a:t>
            </a:r>
            <a:endParaRPr b="0" lang="ru-RU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Быть вежливыми и предупредительными с родными.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3531960" y="388080"/>
            <a:ext cx="5132520" cy="57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Рекомендации психологов: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94" name="Рисунок 5" descr=""/>
          <p:cNvPicPr/>
          <p:nvPr/>
        </p:nvPicPr>
        <p:blipFill>
          <a:blip r:embed="rId1"/>
          <a:stretch/>
        </p:blipFill>
        <p:spPr>
          <a:xfrm>
            <a:off x="444960" y="4608000"/>
            <a:ext cx="3426840" cy="2071080"/>
          </a:xfrm>
          <a:prstGeom prst="rect">
            <a:avLst/>
          </a:prstGeom>
          <a:ln w="9360">
            <a:noFill/>
          </a:ln>
        </p:spPr>
      </p:pic>
      <p:pic>
        <p:nvPicPr>
          <p:cNvPr id="195" name="Рисунок 6" descr=""/>
          <p:cNvPicPr/>
          <p:nvPr/>
        </p:nvPicPr>
        <p:blipFill>
          <a:blip r:embed="rId2"/>
          <a:stretch/>
        </p:blipFill>
        <p:spPr>
          <a:xfrm>
            <a:off x="4548600" y="4608000"/>
            <a:ext cx="3099240" cy="2071080"/>
          </a:xfrm>
          <a:prstGeom prst="rect">
            <a:avLst/>
          </a:prstGeom>
          <a:ln w="9360">
            <a:noFill/>
          </a:ln>
        </p:spPr>
      </p:pic>
      <p:pic>
        <p:nvPicPr>
          <p:cNvPr id="196" name="Рисунок 7" descr=""/>
          <p:cNvPicPr/>
          <p:nvPr/>
        </p:nvPicPr>
        <p:blipFill>
          <a:blip r:embed="rId3"/>
          <a:stretch/>
        </p:blipFill>
        <p:spPr>
          <a:xfrm>
            <a:off x="8325000" y="4608000"/>
            <a:ext cx="3410640" cy="216360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816480" y="235080"/>
            <a:ext cx="10703520" cy="255204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txBody>
          <a:bodyPr/>
          <a:p>
            <a:pPr marL="228600" indent="-228240" algn="ctr">
              <a:lnSpc>
                <a:spcPct val="90000"/>
              </a:lnSpc>
              <a:spcBef>
                <a:spcPts val="1001"/>
              </a:spcBef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</a:pPr>
            <a:r>
              <a:rPr b="1" lang="ru-RU" sz="3200" spc="-1" strike="noStrike">
                <a:solidFill>
                  <a:srgbClr val="ff0000"/>
                </a:solidFill>
                <a:latin typeface="Arial Black"/>
              </a:rPr>
              <a:t>Ребенок больше всего нуждается в вашей любви как раз тогда,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</a:pPr>
            <a:r>
              <a:rPr b="1" lang="ru-RU" sz="3200" spc="-1" strike="noStrike">
                <a:solidFill>
                  <a:srgbClr val="ff0000"/>
                </a:solidFill>
                <a:latin typeface="Arial Black"/>
              </a:rPr>
              <a:t>когда он меньше всего ее заслуживает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8" name="Picture 5" descr=""/>
          <p:cNvPicPr/>
          <p:nvPr/>
        </p:nvPicPr>
        <p:blipFill>
          <a:blip r:embed="rId1"/>
          <a:stretch/>
        </p:blipFill>
        <p:spPr>
          <a:xfrm>
            <a:off x="1543680" y="2997360"/>
            <a:ext cx="3090600" cy="365436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sp>
        <p:nvSpPr>
          <p:cNvPr id="199" name="CustomShape 2"/>
          <p:cNvSpPr/>
          <p:nvPr/>
        </p:nvSpPr>
        <p:spPr>
          <a:xfrm>
            <a:off x="6672240" y="2997360"/>
            <a:ext cx="3455640" cy="5169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Verdana"/>
              </a:rPr>
              <a:t>/Эрма Бомбек/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00" name="Picture 6" descr=""/>
          <p:cNvPicPr/>
          <p:nvPr/>
        </p:nvPicPr>
        <p:blipFill>
          <a:blip r:embed="rId2"/>
          <a:stretch/>
        </p:blipFill>
        <p:spPr>
          <a:xfrm>
            <a:off x="6909480" y="4111920"/>
            <a:ext cx="2980800" cy="224604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Рисунок 1" descr=""/>
          <p:cNvPicPr/>
          <p:nvPr/>
        </p:nvPicPr>
        <p:blipFill>
          <a:blip r:embed="rId1"/>
          <a:stretch/>
        </p:blipFill>
        <p:spPr>
          <a:xfrm>
            <a:off x="880200" y="223200"/>
            <a:ext cx="10235520" cy="636660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349920" y="214200"/>
            <a:ext cx="11356200" cy="2428560"/>
          </a:xfrm>
          <a:prstGeom prst="rect">
            <a:avLst/>
          </a:prstGeom>
          <a:solidFill>
            <a:srgbClr val="f8cbad"/>
          </a:solidFill>
          <a:ln w="6480"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0" lang="ru-RU" sz="4400" spc="-1" strike="noStrike">
                <a:solidFill>
                  <a:srgbClr val="00b050"/>
                </a:solidFill>
                <a:latin typeface="Times New Roman"/>
              </a:rPr>
              <a:t>СЧАСТЛИВ ТОТ, КТО СЧАСТЛИВ У СЕБЯ ДОМА.</a:t>
            </a:r>
            <a:br/>
            <a:r>
              <a:rPr b="0" lang="ru-RU" sz="4400" spc="-1" strike="noStrike">
                <a:solidFill>
                  <a:srgbClr val="c00000"/>
                </a:solidFill>
                <a:latin typeface="Times New Roman"/>
              </a:rPr>
              <a:t>Л.Н.ТОЛСТОЙ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3" name="Рисунок 6" descr=""/>
          <p:cNvPicPr/>
          <p:nvPr/>
        </p:nvPicPr>
        <p:blipFill>
          <a:blip r:embed="rId1"/>
          <a:stretch/>
        </p:blipFill>
        <p:spPr>
          <a:xfrm>
            <a:off x="2881440" y="3000240"/>
            <a:ext cx="6500520" cy="335736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475920" y="240480"/>
            <a:ext cx="11525760" cy="79776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txBody>
          <a:bodyPr anchor="ctr"/>
          <a:p>
            <a:pPr algn="just">
              <a:lnSpc>
                <a:spcPct val="9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 Unicode MS"/>
                <a:ea typeface="Arial Unicode MS"/>
              </a:rPr>
              <a:t>МБУ Центр психолого – педагогической, медицинской и социальной помощи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5" name="Picture 3" descr=""/>
          <p:cNvPicPr/>
          <p:nvPr/>
        </p:nvPicPr>
        <p:blipFill>
          <a:blip r:embed="rId1"/>
          <a:stretch/>
        </p:blipFill>
        <p:spPr>
          <a:xfrm>
            <a:off x="619920" y="1462320"/>
            <a:ext cx="6661080" cy="5051160"/>
          </a:xfrm>
          <a:prstGeom prst="rect">
            <a:avLst/>
          </a:prstGeom>
          <a:ln>
            <a:noFill/>
          </a:ln>
          <a:effectLst>
            <a:outerShdw dir="5400000" dist="50800" rotWithShape="0">
              <a:srgbClr val="4e3b30">
                <a:alpha val="60000"/>
              </a:srgbClr>
            </a:outerShdw>
          </a:effectLst>
        </p:spPr>
      </p:pic>
      <p:sp>
        <p:nvSpPr>
          <p:cNvPr id="206" name="CustomShape 2"/>
          <p:cNvSpPr/>
          <p:nvPr/>
        </p:nvSpPr>
        <p:spPr>
          <a:xfrm>
            <a:off x="7405560" y="2120400"/>
            <a:ext cx="4786200" cy="283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Адрес: 392008, г. Тамбов, Рабочая, 4а. 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тел. (4752) 537-338 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Служба экстренной психологической помощи «Телефон доверия»: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45-67-67.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Пн-Пт, с 09.00-17.00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e-mail: </a:t>
            </a:r>
            <a:r>
              <a:rPr b="1" lang="ru-RU" sz="2000" spc="-1" strike="noStrike" u="sng">
                <a:solidFill>
                  <a:srgbClr val="0563c1"/>
                </a:solidFill>
                <a:uFillTx/>
                <a:latin typeface="Times New Roman"/>
                <a:hlinkClick r:id="rId2"/>
              </a:rPr>
              <a:t>psi-centertmb@yandex.ru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сайт: http://psi-centertmb.tmb.ru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Часы работы: ежедневно с 8.30 до 17.30</a:t>
            </a:r>
            <a:endParaRPr b="0" lang="ru-RU" sz="2000" spc="-1" strike="noStrike"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 rot="21139200">
            <a:off x="532440" y="966240"/>
            <a:ext cx="11187000" cy="301428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002060"/>
                </a:solidFill>
                <a:latin typeface="Calibri"/>
              </a:rPr>
              <a:t>Цель воспитания - научить наших детей обходиться без нас. </a:t>
            </a:r>
            <a:br/>
            <a:r>
              <a:rPr b="0" lang="ru-RU" sz="4800" spc="-1" strike="noStrike">
                <a:solidFill>
                  <a:srgbClr val="002060"/>
                </a:solidFill>
                <a:latin typeface="Calibri"/>
              </a:rPr>
              <a:t>Эрнест Вилфрид Легуве</a:t>
            </a:r>
            <a:endParaRPr b="0" lang="ru-RU" sz="4800" spc="-1" strike="noStrike"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372600" y="303120"/>
            <a:ext cx="11356200" cy="1736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-RU" sz="3600" spc="-1" strike="noStrike">
                <a:solidFill>
                  <a:srgbClr val="002060"/>
                </a:solidFill>
                <a:latin typeface="Times New Roman"/>
                <a:ea typeface="Calibri"/>
              </a:rPr>
              <a:t>Эмоциональное состояние и развитие детей, их жизнь и счастье напрямую зависят от отношения к ним их родителей.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35" name="Рисунок 7" descr=""/>
          <p:cNvPicPr/>
          <p:nvPr/>
        </p:nvPicPr>
        <p:blipFill>
          <a:blip r:embed="rId1"/>
          <a:stretch/>
        </p:blipFill>
        <p:spPr>
          <a:xfrm>
            <a:off x="451440" y="3114720"/>
            <a:ext cx="3549600" cy="2405160"/>
          </a:xfrm>
          <a:prstGeom prst="rect">
            <a:avLst/>
          </a:prstGeom>
          <a:ln w="9360">
            <a:noFill/>
          </a:ln>
        </p:spPr>
      </p:pic>
      <p:pic>
        <p:nvPicPr>
          <p:cNvPr id="136" name="Рисунок 8" descr=""/>
          <p:cNvPicPr/>
          <p:nvPr/>
        </p:nvPicPr>
        <p:blipFill>
          <a:blip r:embed="rId2"/>
          <a:stretch/>
        </p:blipFill>
        <p:spPr>
          <a:xfrm>
            <a:off x="8421480" y="3114720"/>
            <a:ext cx="3307320" cy="2416680"/>
          </a:xfrm>
          <a:prstGeom prst="rect">
            <a:avLst/>
          </a:prstGeom>
          <a:ln w="9360">
            <a:noFill/>
          </a:ln>
        </p:spPr>
      </p:pic>
      <p:pic>
        <p:nvPicPr>
          <p:cNvPr id="137" name="Рисунок 9" descr=""/>
          <p:cNvPicPr/>
          <p:nvPr/>
        </p:nvPicPr>
        <p:blipFill>
          <a:blip r:embed="rId3"/>
          <a:stretch/>
        </p:blipFill>
        <p:spPr>
          <a:xfrm>
            <a:off x="4518360" y="2458440"/>
            <a:ext cx="3307320" cy="2542320"/>
          </a:xfrm>
          <a:prstGeom prst="rect">
            <a:avLst/>
          </a:prstGeom>
          <a:ln w="9360">
            <a:noFill/>
          </a:ln>
        </p:spPr>
      </p:pic>
      <p:sp>
        <p:nvSpPr>
          <p:cNvPr id="138" name="CustomShape 2"/>
          <p:cNvSpPr/>
          <p:nvPr/>
        </p:nvSpPr>
        <p:spPr>
          <a:xfrm>
            <a:off x="616680" y="6101280"/>
            <a:ext cx="10868040" cy="48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7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Семейное воспитание может носить как позитивный, так и негативный характер. </a:t>
            </a:r>
            <a:endParaRPr b="0" lang="ru-RU" sz="2400" spc="-1" strike="noStrike"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847440" y="334800"/>
            <a:ext cx="3884400" cy="57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Идеальный ребенок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158040" y="1955880"/>
            <a:ext cx="5023080" cy="31395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isometricOffAxis1Right"/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20480" indent="-383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Слушается во всем своих родителей;</a:t>
            </a:r>
            <a:endParaRPr b="0" lang="ru-RU" sz="2000" spc="-1" strike="noStrike">
              <a:latin typeface="Arial"/>
            </a:endParaRPr>
          </a:p>
          <a:p>
            <a:pPr marL="420480" indent="-383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Выполняет все то, что   ему поручают в школе и дома;</a:t>
            </a:r>
            <a:endParaRPr b="0" lang="ru-RU" sz="2000" spc="-1" strike="noStrike">
              <a:latin typeface="Arial"/>
            </a:endParaRPr>
          </a:p>
          <a:p>
            <a:pPr marL="420480" indent="-383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Умеет отвечать за свои поступки;</a:t>
            </a:r>
            <a:endParaRPr b="0" lang="ru-RU" sz="2000" spc="-1" strike="noStrike">
              <a:latin typeface="Arial"/>
            </a:endParaRPr>
          </a:p>
          <a:p>
            <a:pPr marL="420480" indent="-383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Самостоятелен и активен;</a:t>
            </a:r>
            <a:endParaRPr b="0" lang="ru-RU" sz="2000" spc="-1" strike="noStrike">
              <a:latin typeface="Arial"/>
            </a:endParaRPr>
          </a:p>
          <a:p>
            <a:pPr marL="420480" indent="-383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В любой ситуации говорит правду;</a:t>
            </a:r>
            <a:endParaRPr b="0" lang="ru-RU" sz="2000" spc="-1" strike="noStrike">
              <a:latin typeface="Arial"/>
            </a:endParaRPr>
          </a:p>
          <a:p>
            <a:pPr marL="420480" indent="-383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Дорожит своей семьей;</a:t>
            </a:r>
            <a:endParaRPr b="0" lang="ru-RU" sz="2000" spc="-1" strike="noStrike">
              <a:latin typeface="Arial"/>
            </a:endParaRPr>
          </a:p>
          <a:p>
            <a:pPr marL="420480" indent="-383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Знает материальные возможности своей семьи и старается их придерживаться;</a:t>
            </a:r>
            <a:endParaRPr b="0" lang="ru-RU" sz="2000" spc="-1" strike="noStrike">
              <a:latin typeface="Arial"/>
            </a:endParaRPr>
          </a:p>
          <a:p>
            <a:pPr marL="420480" indent="-383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Умеет трудиться.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7587000" y="334800"/>
            <a:ext cx="4209120" cy="57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Идеальные родители: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42" name="CustomShape 4"/>
          <p:cNvSpPr/>
          <p:nvPr/>
        </p:nvSpPr>
        <p:spPr>
          <a:xfrm>
            <a:off x="7566840" y="2109600"/>
            <a:ext cx="4594320" cy="28346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isometricOffAxis2Left"/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Понимают своих детей;</a:t>
            </a:r>
            <a:endParaRPr b="0" lang="ru-RU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Любят своих детей;</a:t>
            </a:r>
            <a:endParaRPr b="0" lang="ru-RU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Помогают решать проблемы;</a:t>
            </a:r>
            <a:endParaRPr b="0" lang="ru-RU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Не кричат на своих детей;</a:t>
            </a:r>
            <a:endParaRPr b="0" lang="ru-RU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Готовы к тому, чтобы всегда выслушать и поддержать своих детей;</a:t>
            </a:r>
            <a:endParaRPr b="0" lang="ru-RU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Не читают нотации;</a:t>
            </a:r>
            <a:endParaRPr b="0" lang="ru-RU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Не пьют.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43" name="Рисунок 6" descr=""/>
          <p:cNvPicPr/>
          <p:nvPr/>
        </p:nvPicPr>
        <p:blipFill>
          <a:blip r:embed="rId1"/>
          <a:stretch/>
        </p:blipFill>
        <p:spPr>
          <a:xfrm>
            <a:off x="4978440" y="4276080"/>
            <a:ext cx="2765520" cy="2338560"/>
          </a:xfrm>
          <a:prstGeom prst="rect">
            <a:avLst/>
          </a:prstGeom>
          <a:ln w="9360">
            <a:noFill/>
          </a:ln>
        </p:spPr>
      </p:pic>
      <p:pic>
        <p:nvPicPr>
          <p:cNvPr id="144" name="Рисунок 7" descr=""/>
          <p:cNvPicPr/>
          <p:nvPr/>
        </p:nvPicPr>
        <p:blipFill>
          <a:blip r:embed="rId2"/>
          <a:stretch/>
        </p:blipFill>
        <p:spPr>
          <a:xfrm>
            <a:off x="5057280" y="1630440"/>
            <a:ext cx="2508840" cy="232020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1523880" y="214200"/>
            <a:ext cx="8229240" cy="2571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	</a:t>
            </a:r>
            <a:br/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1326600" y="327240"/>
            <a:ext cx="8748360" cy="118512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txBody>
          <a:bodyPr>
            <a:normAutofit/>
          </a:bodyPr>
          <a:p>
            <a:pPr marL="228600" indent="-228240" algn="just">
              <a:lnSpc>
                <a:spcPct val="90000"/>
              </a:lnSpc>
              <a:spcBef>
                <a:spcPts val="1001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2800" spc="-1" strike="noStrike">
                <a:solidFill>
                  <a:srgbClr val="44546a"/>
                </a:solidFill>
                <a:latin typeface="Times New Roman"/>
              </a:rPr>
              <a:t>Существует множество классификаций стилей семейного воспитания, рассмотрим шесть основных :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7" name="Рисунок 3" descr=""/>
          <p:cNvPicPr/>
          <p:nvPr/>
        </p:nvPicPr>
        <p:blipFill>
          <a:blip r:embed="rId1"/>
          <a:stretch/>
        </p:blipFill>
        <p:spPr>
          <a:xfrm>
            <a:off x="2122200" y="2133720"/>
            <a:ext cx="7156800" cy="410868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343800" y="2168280"/>
            <a:ext cx="3600720" cy="43563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isometricOffAxis1Right"/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44546a"/>
                </a:solidFill>
                <a:latin typeface="Times New Roman"/>
                <a:ea typeface="Times New Roman"/>
              </a:rPr>
              <a:t>теплое отношение к ребенку, но контроль каждого шага;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44546a"/>
                </a:solidFill>
                <a:latin typeface="Times New Roman"/>
                <a:ea typeface="Times New Roman"/>
              </a:rPr>
              <a:t>все решения принимаются родителями;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44546a"/>
                </a:solidFill>
                <a:latin typeface="Times New Roman"/>
                <a:ea typeface="Times New Roman"/>
              </a:rPr>
              <a:t>ребенку не дается самостоятельность;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44546a"/>
                </a:solidFill>
                <a:latin typeface="Times New Roman"/>
                <a:ea typeface="Times New Roman"/>
              </a:rPr>
              <a:t>подавляется инициатива.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8489520" y="2664360"/>
            <a:ext cx="3081600" cy="37479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isometricOffAxis2Left"/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В результате воспитывается: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f4f"/>
                </a:solidFill>
                <a:latin typeface="Times New Roman"/>
                <a:ea typeface="Times New Roman"/>
              </a:rPr>
              <a:t>инфантильность;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f4f"/>
                </a:solidFill>
                <a:latin typeface="Times New Roman"/>
                <a:ea typeface="Times New Roman"/>
              </a:rPr>
              <a:t>зависимость;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f4f"/>
                </a:solidFill>
                <a:latin typeface="Times New Roman"/>
                <a:ea typeface="Times New Roman"/>
              </a:rPr>
              <a:t>необщительность;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f4f"/>
                </a:solidFill>
                <a:latin typeface="Times New Roman"/>
                <a:ea typeface="Times New Roman"/>
              </a:rPr>
              <a:t>неприспособленность к жизни;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f4f"/>
                </a:solidFill>
                <a:latin typeface="Times New Roman"/>
                <a:ea typeface="Times New Roman"/>
              </a:rPr>
              <a:t>привычка, что за них все решают;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333f4f"/>
                </a:solidFill>
                <a:latin typeface="Times New Roman"/>
                <a:ea typeface="Times New Roman"/>
              </a:rPr>
              <a:t>эгоцентризм.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2948400" y="369000"/>
            <a:ext cx="6857640" cy="1309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i="1" lang="ru-RU" sz="4000" spc="-1" strike="noStrike">
                <a:solidFill>
                  <a:srgbClr val="ff0000"/>
                </a:solidFill>
                <a:latin typeface="Times New Roman"/>
              </a:rPr>
              <a:t>СТИЛЬ ВОСПИТАНИЯ ПОСТОЯННОЙ ОПЕКОЙ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151" name="Рисунок 4" descr=""/>
          <p:cNvPicPr/>
          <p:nvPr/>
        </p:nvPicPr>
        <p:blipFill>
          <a:blip r:embed="rId1"/>
          <a:stretch/>
        </p:blipFill>
        <p:spPr>
          <a:xfrm>
            <a:off x="4526280" y="3603960"/>
            <a:ext cx="3702240" cy="3078720"/>
          </a:xfrm>
          <a:prstGeom prst="rect">
            <a:avLst/>
          </a:prstGeom>
          <a:ln w="9360">
            <a:noFill/>
          </a:ln>
        </p:spPr>
      </p:pic>
      <p:sp>
        <p:nvSpPr>
          <p:cNvPr id="152" name="CustomShape 4"/>
          <p:cNvSpPr/>
          <p:nvPr/>
        </p:nvSpPr>
        <p:spPr>
          <a:xfrm>
            <a:off x="5191920" y="2799720"/>
            <a:ext cx="2370240" cy="575280"/>
          </a:xfrm>
          <a:prstGeom prst="striped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47040" y="2173680"/>
            <a:ext cx="3788640" cy="43286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isometricOffAxis1Right"/>
            <a:lightRig dir="t" rig="contrasting">
              <a:rot lat="0" lon="0" rev="7800000"/>
            </a:lightRig>
          </a:scene3d>
          <a:sp3d>
            <a:bevelT w="139700" h="1397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44546a"/>
                </a:solidFill>
                <a:latin typeface="Times New Roman"/>
              </a:rPr>
              <a:t>родители не занимаются достаточное время ребенком, а отделываются от него подарками;</a:t>
            </a:r>
            <a:br/>
            <a:br/>
            <a:r>
              <a:rPr b="0" lang="ru-RU" sz="2000" spc="-1" strike="noStrike">
                <a:solidFill>
                  <a:srgbClr val="44546a"/>
                </a:solidFill>
                <a:latin typeface="Times New Roman"/>
              </a:rPr>
              <a:t>нет ласки, тепла, заботы, а лишь заменитель любви -подарок;</a:t>
            </a:r>
            <a:br/>
            <a:br/>
            <a:r>
              <a:rPr b="0" lang="ru-RU" sz="2000" spc="-1" strike="noStrike">
                <a:solidFill>
                  <a:srgbClr val="44546a"/>
                </a:solidFill>
                <a:latin typeface="Times New Roman"/>
              </a:rPr>
              <a:t>часто воспитанием занимается родственник или няня;</a:t>
            </a:r>
            <a:br/>
            <a:br/>
            <a:r>
              <a:rPr b="0" lang="ru-RU" sz="2000" spc="-1" strike="noStrike">
                <a:solidFill>
                  <a:srgbClr val="44546a"/>
                </a:solidFill>
                <a:latin typeface="Times New Roman"/>
              </a:rPr>
              <a:t>важным для родителей является карьера, работа, отдых.</a:t>
            </a:r>
            <a:br/>
            <a:endParaRPr b="0" lang="ru-RU" sz="2000" spc="-1" strike="noStrike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8274600" y="2904120"/>
            <a:ext cx="3407400" cy="3290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isometricOffAxis2Left"/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c00000"/>
                </a:solidFill>
                <a:latin typeface="Times New Roman"/>
              </a:rPr>
              <a:t>В результате у ребенка :</a:t>
            </a:r>
            <a:br/>
            <a:r>
              <a:rPr b="0" lang="ru-RU" sz="2400" spc="-1" strike="noStrike">
                <a:solidFill>
                  <a:srgbClr val="44546a"/>
                </a:solidFill>
                <a:latin typeface="Times New Roman"/>
              </a:rPr>
              <a:t>отсутствие чувства нужности родителям;</a:t>
            </a:r>
            <a:br/>
            <a:r>
              <a:rPr b="0" lang="ru-RU" sz="2400" spc="-1" strike="noStrike">
                <a:solidFill>
                  <a:srgbClr val="44546a"/>
                </a:solidFill>
                <a:latin typeface="Times New Roman"/>
              </a:rPr>
              <a:t>нет ощущения счастья;</a:t>
            </a:r>
            <a:br/>
            <a:r>
              <a:rPr b="0" lang="ru-RU" sz="2400" spc="-1" strike="noStrike">
                <a:solidFill>
                  <a:srgbClr val="44546a"/>
                </a:solidFill>
                <a:latin typeface="Times New Roman"/>
              </a:rPr>
              <a:t>часто такие дети не заботятся о своих родителях, а сдают в дома престарелых.</a:t>
            </a:r>
            <a:br/>
            <a:endParaRPr b="0" lang="ru-RU" sz="2400" spc="-1" strike="noStrike"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3510000" y="602640"/>
            <a:ext cx="5193360" cy="6998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ru-RU" sz="4000" spc="-1" strike="noStrike">
                <a:solidFill>
                  <a:srgbClr val="ff0000"/>
                </a:solidFill>
                <a:latin typeface="Times New Roman"/>
              </a:rPr>
              <a:t>воспитание подарками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156" name="Рисунок 5" descr=""/>
          <p:cNvPicPr/>
          <p:nvPr/>
        </p:nvPicPr>
        <p:blipFill>
          <a:blip r:embed="rId1"/>
          <a:stretch/>
        </p:blipFill>
        <p:spPr>
          <a:xfrm>
            <a:off x="4575600" y="2904120"/>
            <a:ext cx="2977920" cy="3795840"/>
          </a:xfrm>
          <a:prstGeom prst="rect">
            <a:avLst/>
          </a:prstGeom>
          <a:ln w="9360">
            <a:noFill/>
          </a:ln>
        </p:spPr>
      </p:pic>
      <p:sp>
        <p:nvSpPr>
          <p:cNvPr id="157" name="CustomShape 4"/>
          <p:cNvSpPr/>
          <p:nvPr/>
        </p:nvSpPr>
        <p:spPr>
          <a:xfrm>
            <a:off x="4879440" y="1886040"/>
            <a:ext cx="2370240" cy="575280"/>
          </a:xfrm>
          <a:prstGeom prst="striped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483840" y="1765440"/>
            <a:ext cx="3607560" cy="4753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isometricOffAxis1Right"/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44546a"/>
                </a:solidFill>
                <a:latin typeface="Times New Roman"/>
                <a:ea typeface="Times New Roman"/>
              </a:rPr>
              <a:t>воспитание послушного и беспрекословно выполняющего все ребенка;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44546a"/>
                </a:solidFill>
                <a:latin typeface="Times New Roman"/>
                <a:ea typeface="Times New Roman"/>
              </a:rPr>
              <a:t>чрезмерная придирчивость к ребенку;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44546a"/>
                </a:solidFill>
                <a:latin typeface="Times New Roman"/>
                <a:ea typeface="Times New Roman"/>
              </a:rPr>
              <a:t>требования беспрекословного подчинения;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44546a"/>
                </a:solidFill>
                <a:latin typeface="Times New Roman"/>
                <a:ea typeface="Times New Roman"/>
              </a:rPr>
              <a:t>соблюдение порядка;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44546a"/>
                </a:solidFill>
                <a:latin typeface="Times New Roman"/>
                <a:ea typeface="Times New Roman"/>
              </a:rPr>
              <a:t>подчинение семейным традициям;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44546a"/>
                </a:solidFill>
                <a:latin typeface="Times New Roman"/>
                <a:ea typeface="Times New Roman"/>
              </a:rPr>
              <a:t>ограничение в одаривании любовью, лаской, теплом;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44546a"/>
                </a:solidFill>
                <a:latin typeface="Times New Roman"/>
                <a:ea typeface="Times New Roman"/>
              </a:rPr>
              <a:t>наказание за все: беспорядок, отметки и т.д.;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44546a"/>
                </a:solidFill>
                <a:latin typeface="Times New Roman"/>
                <a:ea typeface="Times New Roman"/>
              </a:rPr>
              <a:t>воспитание страхом наказания и оскорбления;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44546a"/>
                </a:solidFill>
                <a:latin typeface="Times New Roman"/>
                <a:ea typeface="Times New Roman"/>
              </a:rPr>
              <a:t>родители считают, что имеют права на ребенка.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7931880" y="2053800"/>
            <a:ext cx="3953160" cy="43286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isometricOffAxis2Left"/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В результате воспитывается:</a:t>
            </a:r>
            <a:br/>
            <a:r>
              <a:rPr b="0" lang="ru-RU" sz="2000" spc="-1" strike="noStrike">
                <a:solidFill>
                  <a:srgbClr val="44546a"/>
                </a:solidFill>
                <a:latin typeface="Times New Roman"/>
                <a:ea typeface="Times New Roman"/>
              </a:rPr>
              <a:t>пугливая личность, неспособная постоять за себя;</a:t>
            </a:r>
            <a:br/>
            <a:r>
              <a:rPr b="0" lang="ru-RU" sz="2000" spc="-1" strike="noStrike">
                <a:solidFill>
                  <a:srgbClr val="44546a"/>
                </a:solidFill>
                <a:latin typeface="Times New Roman"/>
                <a:ea typeface="Times New Roman"/>
              </a:rPr>
              <a:t>иногда появляется желание самоутверждения через агрессивность и конфликтность;</a:t>
            </a:r>
            <a:br/>
            <a:r>
              <a:rPr b="0" lang="ru-RU" sz="2000" spc="-1" strike="noStrike">
                <a:solidFill>
                  <a:srgbClr val="44546a"/>
                </a:solidFill>
                <a:latin typeface="Times New Roman"/>
                <a:ea typeface="Times New Roman"/>
              </a:rPr>
              <a:t>уход в мир фантазий, суицид;</a:t>
            </a:r>
            <a:br/>
            <a:r>
              <a:rPr b="0" lang="ru-RU" sz="2000" spc="-1" strike="noStrike">
                <a:solidFill>
                  <a:srgbClr val="44546a"/>
                </a:solidFill>
                <a:latin typeface="Times New Roman"/>
                <a:ea typeface="Times New Roman"/>
              </a:rPr>
              <a:t>нежелание учиться;</a:t>
            </a:r>
            <a:br/>
            <a:r>
              <a:rPr b="0" lang="ru-RU" sz="2000" spc="-1" strike="noStrike">
                <a:solidFill>
                  <a:srgbClr val="44546a"/>
                </a:solidFill>
                <a:latin typeface="Times New Roman"/>
                <a:ea typeface="Times New Roman"/>
              </a:rPr>
              <a:t>отсутствие доверия между ребенком и родителями;</a:t>
            </a:r>
            <a:br/>
            <a:r>
              <a:rPr b="0" lang="ru-RU" sz="2000" spc="-1" strike="noStrike">
                <a:solidFill>
                  <a:srgbClr val="44546a"/>
                </a:solidFill>
                <a:latin typeface="Times New Roman"/>
                <a:ea typeface="Times New Roman"/>
              </a:rPr>
              <a:t>отсутствие поисковой активности, инициативы, воображения;</a:t>
            </a:r>
            <a:br/>
            <a:r>
              <a:rPr b="0" lang="ru-RU" sz="2000" spc="-1" strike="noStrike">
                <a:solidFill>
                  <a:srgbClr val="44546a"/>
                </a:solidFill>
                <a:latin typeface="Times New Roman"/>
                <a:ea typeface="Times New Roman"/>
              </a:rPr>
              <a:t>сложности в адаптации.</a:t>
            </a:r>
            <a:br/>
            <a:endParaRPr b="0" lang="ru-RU" sz="2000" spc="-1" strike="noStrike"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2765160" y="397440"/>
            <a:ext cx="6539040" cy="6998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i="1" lang="ru-RU" sz="4000" spc="-1" strike="noStrike">
                <a:solidFill>
                  <a:srgbClr val="ff0000"/>
                </a:solidFill>
                <a:latin typeface="Times New Roman"/>
              </a:rPr>
              <a:t>воспитание по типу Золушки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161" name="Рисунок 4" descr=""/>
          <p:cNvPicPr/>
          <p:nvPr/>
        </p:nvPicPr>
        <p:blipFill>
          <a:blip r:embed="rId1"/>
          <a:stretch/>
        </p:blipFill>
        <p:spPr>
          <a:xfrm>
            <a:off x="4590720" y="3158640"/>
            <a:ext cx="2841480" cy="3343680"/>
          </a:xfrm>
          <a:prstGeom prst="rect">
            <a:avLst/>
          </a:prstGeom>
          <a:ln w="9360">
            <a:noFill/>
          </a:ln>
        </p:spPr>
      </p:pic>
      <p:sp>
        <p:nvSpPr>
          <p:cNvPr id="162" name="CustomShape 4"/>
          <p:cNvSpPr/>
          <p:nvPr/>
        </p:nvSpPr>
        <p:spPr>
          <a:xfrm>
            <a:off x="4822560" y="1983960"/>
            <a:ext cx="2370240" cy="575280"/>
          </a:xfrm>
          <a:prstGeom prst="striped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68760" y="2245320"/>
            <a:ext cx="3071880" cy="301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isometricOffAxis1Right"/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44546a"/>
                </a:solidFill>
                <a:latin typeface="Times New Roman"/>
              </a:rPr>
              <a:t>родители выполняют все требования и малейшие прихоти ребенка;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44546a"/>
                </a:solidFill>
                <a:latin typeface="Times New Roman"/>
              </a:rPr>
              <a:t>вся семья ходит перед ребенком «на задних лапках»;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44546a"/>
                </a:solidFill>
                <a:latin typeface="Times New Roman"/>
              </a:rPr>
              <a:t>отсутствие запретов.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8493480" y="2245320"/>
            <a:ext cx="3345840" cy="34444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isometricOffAxis2Left"/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c00000"/>
                </a:solidFill>
                <a:latin typeface="Times New Roman"/>
              </a:rPr>
              <a:t>В результате воспитывается:</a:t>
            </a:r>
            <a:br/>
            <a:br/>
            <a:r>
              <a:rPr b="0" lang="ru-RU" sz="2000" spc="-1" strike="noStrike">
                <a:solidFill>
                  <a:srgbClr val="44546a"/>
                </a:solidFill>
                <a:latin typeface="Times New Roman"/>
              </a:rPr>
              <a:t>эгоизм;</a:t>
            </a:r>
            <a:br/>
            <a:r>
              <a:rPr b="0" lang="ru-RU" sz="2000" spc="-1" strike="noStrike">
                <a:solidFill>
                  <a:srgbClr val="44546a"/>
                </a:solidFill>
                <a:latin typeface="Times New Roman"/>
              </a:rPr>
              <a:t>безответственность;</a:t>
            </a:r>
            <a:br/>
            <a:r>
              <a:rPr b="0" lang="ru-RU" sz="2000" spc="-1" strike="noStrike">
                <a:solidFill>
                  <a:srgbClr val="44546a"/>
                </a:solidFill>
                <a:latin typeface="Times New Roman"/>
              </a:rPr>
              <a:t>желание получать все и сразу;</a:t>
            </a:r>
            <a:br/>
            <a:r>
              <a:rPr b="0" lang="ru-RU" sz="2000" spc="-1" strike="noStrike">
                <a:solidFill>
                  <a:srgbClr val="44546a"/>
                </a:solidFill>
                <a:latin typeface="Times New Roman"/>
              </a:rPr>
              <a:t>потребительское отношение к окружающим;</a:t>
            </a:r>
            <a:br/>
            <a:r>
              <a:rPr b="0" lang="ru-RU" sz="2000" spc="-1" strike="noStrike">
                <a:solidFill>
                  <a:srgbClr val="44546a"/>
                </a:solidFill>
                <a:latin typeface="Times New Roman"/>
              </a:rPr>
              <a:t>своеволие;</a:t>
            </a:r>
            <a:br/>
            <a:r>
              <a:rPr b="0" lang="ru-RU" sz="2000" spc="-1" strike="noStrike">
                <a:solidFill>
                  <a:srgbClr val="44546a"/>
                </a:solidFill>
                <a:latin typeface="Times New Roman"/>
              </a:rPr>
              <a:t>упрямство;</a:t>
            </a:r>
            <a:br/>
            <a:r>
              <a:rPr b="0" lang="ru-RU" sz="2000" spc="-1" strike="noStrike">
                <a:solidFill>
                  <a:srgbClr val="44546a"/>
                </a:solidFill>
                <a:latin typeface="Times New Roman"/>
              </a:rPr>
              <a:t>непонимание запретов.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65" name="Рисунок 3" descr=""/>
          <p:cNvPicPr/>
          <p:nvPr/>
        </p:nvPicPr>
        <p:blipFill>
          <a:blip r:embed="rId1"/>
          <a:stretch/>
        </p:blipFill>
        <p:spPr>
          <a:xfrm>
            <a:off x="3750840" y="3300840"/>
            <a:ext cx="4132800" cy="3219480"/>
          </a:xfrm>
          <a:prstGeom prst="rect">
            <a:avLst/>
          </a:prstGeom>
          <a:ln w="9360">
            <a:noFill/>
          </a:ln>
        </p:spPr>
      </p:pic>
      <p:sp>
        <p:nvSpPr>
          <p:cNvPr id="166" name="CustomShape 3"/>
          <p:cNvSpPr/>
          <p:nvPr/>
        </p:nvSpPr>
        <p:spPr>
          <a:xfrm>
            <a:off x="1722960" y="614160"/>
            <a:ext cx="7639560" cy="6998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i="1" lang="ru-RU" sz="4000" spc="-1" strike="noStrike">
                <a:solidFill>
                  <a:srgbClr val="ff0000"/>
                </a:solidFill>
                <a:latin typeface="Times New Roman"/>
              </a:rPr>
              <a:t>воспитание по типу кумира семьи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67" name="CustomShape 4"/>
          <p:cNvSpPr/>
          <p:nvPr/>
        </p:nvSpPr>
        <p:spPr>
          <a:xfrm>
            <a:off x="4357440" y="2096280"/>
            <a:ext cx="2370240" cy="575280"/>
          </a:xfrm>
          <a:prstGeom prst="striped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Application>LibreOffice/6.0.7.3$Linux_X86_64 LibreOffice_project/00m0$Build-3</Application>
  <Words>1044</Words>
  <Paragraphs>138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2016-12-14T03:01:02Z</dcterms:created>
  <dc:creator>Cola</dc:creator>
  <dc:description/>
  <dc:language>ru-RU</dc:language>
  <cp:lastModifiedBy/>
  <dcterms:modified xsi:type="dcterms:W3CDTF">2020-02-11T10:41:13Z</dcterms:modified>
  <cp:revision>30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19</vt:i4>
  </property>
</Properties>
</file>