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5.jpeg" ContentType="image/jpeg"/>
  <Override PartName="/ppt/media/image12.jpeg" ContentType="image/jpeg"/>
  <Override PartName="/ppt/media/image11.jpeg" ContentType="image/jpeg"/>
  <Override PartName="/ppt/media/image10.png" ContentType="image/png"/>
  <Override PartName="/ppt/media/image9.jpeg" ContentType="image/jpeg"/>
  <Override PartName="/ppt/media/hdphoto1.wdp" ContentType="image/vnd.ms-photo"/>
  <Override PartName="/ppt/media/image8.jpeg" ContentType="image/jpeg"/>
  <Override PartName="/ppt/media/image7.jpeg" ContentType="image/jpeg"/>
  <Override PartName="/ppt/media/image13.jpeg" ContentType="image/jpeg"/>
  <Override PartName="/ppt/media/image2.png" ContentType="image/png"/>
  <Override PartName="/ppt/media/image6.jpeg" ContentType="image/jpeg"/>
  <Override PartName="/ppt/media/image1.png" ContentType="image/png"/>
  <Override PartName="/ppt/media/image3.jpeg" ContentType="image/jpeg"/>
  <Override PartName="/ppt/media/image14.png" ContentType="image/png"/>
  <Override PartName="/ppt/media/image4.jpeg" ContentType="image/jpeg"/>
  <Override PartName="/ppt/media/image5.jpeg" ContentType="image/jpe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F24F5A7-7017-4FCD-B486-62B87EB80A1C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B260E73-9ACD-4CCE-AE74-B8FB95896723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62C0B96-6D94-4D71-A883-66796B0D3B98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ldImg"/>
          </p:nvPr>
        </p:nvSpPr>
        <p:spPr>
          <a:xfrm>
            <a:off x="488880" y="682560"/>
            <a:ext cx="5938560" cy="3341160"/>
          </a:xfrm>
          <a:prstGeom prst="rect">
            <a:avLst/>
          </a:prstGeom>
        </p:spPr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884160" y="4253040"/>
            <a:ext cx="5076360" cy="402552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573AE46-60A8-4ACA-90A6-CDD7FE6966F2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D1EAE6B-5B60-4301-913F-365303C4FADE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3B11864-0E1D-4769-904D-82C1034C04B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CD60207-57E9-41A6-AF26-67D699E6D05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576D1F6-AAC3-4460-90E2-B997675D3F6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04F8792-AD3F-4D39-899D-96E9E786C64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05C6D61-A85C-483C-B005-E9C8F8EA6E7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6ECDB54-F176-4791-B05B-CFEC3A6AAA3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1E967D0-96DC-4779-9157-02292AD6058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6E84E90-0842-436F-9315-E61FEE4518D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11520" y="1268280"/>
            <a:ext cx="5976720" cy="124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43c0b"/>
                </a:solidFill>
                <a:latin typeface="Calibri"/>
              </a:rPr>
              <a:t> 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5118480" y="5927760"/>
            <a:ext cx="2422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843c0b"/>
                </a:solidFill>
                <a:latin typeface="Calibri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 rot="21031200">
            <a:off x="715320" y="1177560"/>
            <a:ext cx="6819480" cy="2284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32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62626"/>
                </a:solidFill>
                <a:latin typeface="a_MonumentoTitul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385623"/>
                </a:solidFill>
                <a:latin typeface="a_MonumentoTitul"/>
              </a:rPr>
              <a:t>Психологический портрет современных детей и подростков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73" name="Рисунок 6" descr=""/>
          <p:cNvPicPr/>
          <p:nvPr/>
        </p:nvPicPr>
        <p:blipFill>
          <a:blip r:embed="rId1"/>
          <a:stretch/>
        </p:blipFill>
        <p:spPr>
          <a:xfrm>
            <a:off x="8861760" y="237240"/>
            <a:ext cx="2957400" cy="2613240"/>
          </a:xfrm>
          <a:prstGeom prst="rect">
            <a:avLst/>
          </a:prstGeom>
          <a:ln w="9360"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5124600" y="4761360"/>
            <a:ext cx="6360120" cy="134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960" algn="ctr">
              <a:lnSpc>
                <a:spcPct val="100000"/>
              </a:lnSpc>
              <a:spcBef>
                <a:spcPts val="601"/>
              </a:spcBef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педагог-психолог Шейнина О.А.,</a:t>
            </a:r>
            <a:endParaRPr b="0" lang="ru-RU" sz="2400" spc="-1" strike="noStrike">
              <a:latin typeface="Arial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МБУ «Центр психолого-педагогической, </a:t>
            </a:r>
            <a:endParaRPr b="0" lang="ru-RU" sz="2400" spc="-1" strike="noStrike">
              <a:latin typeface="Arial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медицинской и социальной помощи»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 rot="21069600">
            <a:off x="-215640" y="3589560"/>
            <a:ext cx="99637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385623"/>
                </a:solidFill>
                <a:latin typeface="Arial"/>
              </a:rPr>
              <a:t>Профилактика интернет-рисков и угроз жизни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255600" y="144000"/>
            <a:ext cx="1328400" cy="1292040"/>
          </a:xfrm>
          <a:prstGeom prst="rect">
            <a:avLst/>
          </a:prstGeom>
          <a:ln>
            <a:noFill/>
          </a:ln>
        </p:spPr>
      </p:pic>
    </p:spTree>
  </p:cSld>
  <p:transition spd="slow" advTm="7000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-228600" y="1107360"/>
            <a:ext cx="12420360" cy="550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1. Переживание обиды, одиночества, собственной ненужности, отчужденности и непонимания.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2. Действительная или мнимая утрата любви родителей, неразделенное чувство и ревность.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3. Переживания, связанные со сложной обстановкой в семье, со смертью, разводом или уходом родителей из семьи.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4. Чувства вины, стыда, оскорбленного самолюбия, самообвинения.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5. Боязнь позора, насмешек или унижения.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6. Страх наказания (например, в ситуациях ранней беременности, серьезного проступка или правонарушения), или последствий неудачных действий (например, страх неуспешно сдать экзамены).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7. Любовные неудачи, трудности в сексуальных отношениях, беременность.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8. Чувство мести, злобы, протеста, угроза или вымогательство.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9. Желание привлечь к себе внимание, вызвать сочувствие, избежать неприятных последствий, уйти от трудной ситуации, повлиять на  другого человека.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10. Сочувствие или подражание товарищам, кумирам, героям книг или фильмов, следование «моде».</a:t>
            </a:r>
            <a:endParaRPr b="0" lang="ru-RU" sz="1800" spc="-1" strike="noStrike">
              <a:latin typeface="Arial"/>
            </a:endParaRPr>
          </a:p>
          <a:p>
            <a:pPr marL="449640" algn="just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11. Нереализованные потребности в самоутверждении, в принадлежности к значимой группе, пессимистическая оценка собственной личности.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-658800" y="443880"/>
            <a:ext cx="13016520" cy="41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49640" algn="ctr">
              <a:lnSpc>
                <a:spcPct val="107000"/>
              </a:lnSpc>
              <a:spcAft>
                <a:spcPts val="799"/>
              </a:spcAft>
            </a:pPr>
            <a:r>
              <a:rPr b="1" lang="ru-RU" sz="2000" spc="-1" strike="noStrike">
                <a:solidFill>
                  <a:srgbClr val="385623"/>
                </a:solidFill>
                <a:latin typeface="Arial"/>
                <a:ea typeface="Calibri"/>
              </a:rPr>
              <a:t>Среди ситуаций, которые могут выступить мотивами суицидального поведения, выделяются: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2023920" y="428760"/>
            <a:ext cx="82087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385623"/>
                </a:solidFill>
                <a:latin typeface="a_MonumentoTitul"/>
              </a:rPr>
              <a:t>как предотвратить беду?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208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5091" t="12605" r="2900" b="15214"/>
          <a:stretch/>
        </p:blipFill>
        <p:spPr>
          <a:xfrm>
            <a:off x="4024080" y="1268640"/>
            <a:ext cx="4208400" cy="495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  <a:softEdge rad="317500"/>
          </a:effectLst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38560" y="947160"/>
            <a:ext cx="11429280" cy="511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br/>
            <a:r>
              <a:rPr b="0" lang="ru-RU" sz="1800" spc="-1" strike="noStrike">
                <a:solidFill>
                  <a:srgbClr val="000000"/>
                </a:solidFill>
                <a:latin typeface="Wingdings"/>
              </a:rPr>
              <a:t>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Благоприятная эмоционально-психологическая атмосфера в окружении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ребенка (в семье, школе, классе).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Насыщенность жизни яркими событиями, дающими подростку возможность достичь успеха, проявить себя и почувствовать свою значимость (социальные проекты, творческие акции и т.д.)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Возможность доверительного общения подростка с родителями, педагогами, искренний интерес со стороны взрослых к событиям жизни, к чувствам и переживаниям подростка.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Помощь и поддержка в решении проблем и преодолении трудностей.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Устойчивые социальные связи, значимые для подростка и, прежде всего, — семейные.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Контроль использования ребенком интернет-ресурсов 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816120" y="0"/>
            <a:ext cx="109184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385623"/>
                </a:solidFill>
                <a:latin typeface="Arial"/>
              </a:rPr>
              <a:t>Значимые меры (условия) профилактики рисков и угроз жизни:</a:t>
            </a:r>
            <a:endParaRPr b="0" lang="ru-RU" sz="28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738440" y="1071720"/>
            <a:ext cx="2071440" cy="3138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161c1e"/>
                </a:solidFill>
                <a:latin typeface="Calibri"/>
              </a:rPr>
              <a:t>Научите ребенка, принимая решение, просчитывать его последствия</a:t>
            </a:r>
            <a:br/>
            <a:r>
              <a:rPr b="1" lang="ru-RU" sz="2000" spc="-1" strike="noStrike">
                <a:solidFill>
                  <a:srgbClr val="161c1e"/>
                </a:solidFill>
                <a:latin typeface="Calibri"/>
              </a:rPr>
              <a:t>и меру ответственности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8596440" y="1071720"/>
            <a:ext cx="1856880" cy="2833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Научите ребенка выражать свои эмоции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в социально приемлемых формах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1738440" y="3786120"/>
            <a:ext cx="1999800" cy="4358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Постарайтесь задавать открытые вопросы, над которыми надо подумать и не ограничиваться односложным «да» или «нет»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952640" y="285840"/>
            <a:ext cx="844920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cc3300"/>
                </a:solidFill>
                <a:latin typeface="Calibri"/>
              </a:rPr>
              <a:t> </a:t>
            </a:r>
            <a:r>
              <a:rPr b="1" lang="ru-RU" sz="3000" spc="-1" strike="noStrike">
                <a:solidFill>
                  <a:srgbClr val="cc3300"/>
                </a:solidFill>
                <a:latin typeface="Calibri"/>
              </a:rPr>
              <a:t>Учите ребенка справляться с трудностями.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4024440" y="4286160"/>
            <a:ext cx="4357440" cy="25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Расскажите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 людях, к которым можно обратиться за помощью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в трудных ситуациях,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 службах экстренной помощи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8596440" y="3500280"/>
            <a:ext cx="1856880" cy="405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Научите ребенка расслабляться,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управлять своими эмоциями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в сложных, критических для него ситуациях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7" name="Picture 2" descr=""/>
          <p:cNvPicPr/>
          <p:nvPr/>
        </p:nvPicPr>
        <p:blipFill>
          <a:blip r:embed="rId1"/>
          <a:stretch/>
        </p:blipFill>
        <p:spPr>
          <a:xfrm>
            <a:off x="4024440" y="1214280"/>
            <a:ext cx="4357440" cy="28573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927520" y="1268280"/>
            <a:ext cx="3312720" cy="118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72600" y="1341360"/>
            <a:ext cx="11548080" cy="6612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385623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i Protect You Pro — программа-фильтр Интернета, позволяет родителям ограничивать по разным параметрам сайты, просматриваемые детьми ресурсы. 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262626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Предназначение Kids Control  — контроль времени, которое ребенок проводит в интернете.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385623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Mipko Time Sheriff  — контроль времени, проводимого ребенком</a:t>
            </a:r>
            <a:br/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за компьютером или работы с конкретными программами и сайтами.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262626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Net Police Lite  — родительский контроль — запрет посещения сайтов определенных категорий (сайты для взрослых, ненормативная лексика и т.п.).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001"/>
              </a:spcAft>
              <a:buClr>
                <a:srgbClr val="385623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ИНТЕРНЕТ ЦЕНЗОР — программа содержит</a:t>
            </a:r>
            <a:br/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уникальные вручную проверенные "белые списки",</a:t>
            </a:r>
            <a:br/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включающие все безопасные отечественные сайты</a:t>
            </a:r>
            <a:br/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и основные иностранные ресурсы. Программа</a:t>
            </a:r>
            <a:br/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надежно защищена от взлома и обхода фильтрации.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1703520" y="260280"/>
            <a:ext cx="8856360" cy="16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c3300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cc3300"/>
                </a:solidFill>
                <a:latin typeface="Calibri"/>
              </a:rPr>
              <a:t>Контролируйте пребывание ребенка в сети</a:t>
            </a:r>
            <a:br/>
            <a:r>
              <a:rPr b="1" lang="ru-RU" sz="2800" spc="-1" strike="noStrike">
                <a:solidFill>
                  <a:srgbClr val="cc3300"/>
                </a:solidFill>
                <a:latin typeface="Calibri"/>
              </a:rPr>
              <a:t>с помощью технических средств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221" name="Рисунок 1" descr=""/>
          <p:cNvPicPr/>
          <p:nvPr/>
        </p:nvPicPr>
        <p:blipFill>
          <a:blip r:embed="rId1"/>
          <a:stretch/>
        </p:blipFill>
        <p:spPr>
          <a:xfrm>
            <a:off x="8273880" y="4581000"/>
            <a:ext cx="2285640" cy="17143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550160" y="1407960"/>
            <a:ext cx="9307080" cy="461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385623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385623"/>
                </a:solidFill>
                <a:latin typeface="Calibri"/>
              </a:rPr>
              <a:t>Главными средствами профилактики являются ДОВЕРИЕ</a:t>
            </a:r>
            <a:r>
              <a:rPr b="1" lang="ru-RU" sz="2800" spc="-1" strike="noStrike">
                <a:solidFill>
                  <a:srgbClr val="006666"/>
                </a:solidFill>
                <a:latin typeface="Calibri"/>
              </a:rPr>
              <a:t> и КОНТРОЛЬ.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85623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385623"/>
                </a:solidFill>
                <a:latin typeface="Calibri"/>
              </a:rPr>
              <a:t>Обращайте внимание на эмоциональное состояние Вашего ребенка.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85623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385623"/>
                </a:solidFill>
                <a:latin typeface="Calibri"/>
              </a:rPr>
              <a:t>Общайтесь, обсуждайте проблемы,</a:t>
            </a:r>
            <a:br/>
            <a:r>
              <a:rPr b="1" lang="ru-RU" sz="2800" spc="-1" strike="noStrike">
                <a:solidFill>
                  <a:srgbClr val="385623"/>
                </a:solidFill>
                <a:latin typeface="Calibri"/>
              </a:rPr>
              <a:t>учите их разрешать, внушайте оптимизм.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601"/>
              </a:spcAft>
              <a:buClr>
                <a:srgbClr val="385623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385623"/>
                </a:solidFill>
                <a:latin typeface="Calibri"/>
              </a:rPr>
              <a:t>Проявляйте бдительность.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85623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385623"/>
                </a:solidFill>
                <a:latin typeface="Calibri"/>
              </a:rPr>
              <a:t>Если Вы не справляетесь сами, не стесняйтесь обращаться за помощью.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2495520" y="537480"/>
            <a:ext cx="741636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385623"/>
                </a:solidFill>
                <a:latin typeface="a_MonumentoTitul"/>
              </a:rPr>
              <a:t>Это Важно!</a:t>
            </a:r>
            <a:endParaRPr b="0" lang="ru-RU" sz="3000" spc="-1" strike="noStrike"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631520" y="116640"/>
            <a:ext cx="90360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Специализированная страница Интернет</a:t>
            </a:r>
            <a:br/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«Ценность жизни. Профилактика суицидального поведения несовершеннолетних» </a:t>
            </a:r>
            <a:r>
              <a:rPr b="0" lang="ru-RU" sz="2400" spc="-1" strike="noStrike">
                <a:solidFill>
                  <a:srgbClr val="385623"/>
                </a:solidFill>
                <a:latin typeface="Calibri"/>
              </a:rPr>
              <a:t>—</a:t>
            </a:r>
            <a:r>
              <a:rPr b="1" lang="ru-RU" sz="2400" spc="-1" strike="noStrike">
                <a:solidFill>
                  <a:srgbClr val="385623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c55a11"/>
                </a:solidFill>
                <a:latin typeface="Calibri"/>
              </a:rPr>
              <a:t>http://www.fcprc.ru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5" name="Picture 2" descr=""/>
          <p:cNvPicPr/>
          <p:nvPr/>
        </p:nvPicPr>
        <p:blipFill>
          <a:blip r:embed="rId1"/>
          <a:stretch/>
        </p:blipFill>
        <p:spPr>
          <a:xfrm>
            <a:off x="2224440" y="1530720"/>
            <a:ext cx="7877520" cy="507852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358280" y="524160"/>
            <a:ext cx="988308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385623"/>
                </a:solidFill>
                <a:latin typeface="Arial"/>
              </a:rPr>
              <a:t>Профилактика интернет-рисков и угроз жизни подростков в образовательной среде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27" name="Рисунок 3" descr=""/>
          <p:cNvPicPr/>
          <p:nvPr/>
        </p:nvPicPr>
        <p:blipFill>
          <a:blip r:embed="rId1"/>
          <a:stretch/>
        </p:blipFill>
        <p:spPr>
          <a:xfrm>
            <a:off x="4531680" y="2619720"/>
            <a:ext cx="3536280" cy="38613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74120" y="1511280"/>
            <a:ext cx="10851480" cy="43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Создание благоприятного климата в классе (укрепление самоуважения и положительной самооценки обучающихся, поощрение выражения чувств и эмоций, предотвращение буллинга).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2.    Проведение разъяснительной работы с подростками о различных интернетрисках: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мошенничестве в       интернете, злоупотреблением доверием пользователей, включающим намеренные технические атаки, хищение личных данных и их использование в незаконных целях, финансовые махинации, управление желаниями, действиями, поведением другого человека.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Разъяснение подросткам принципов и способов защиты от таких рисков: посещать надо только конкретные сайты, содержащие проверенную информацию, нельзя добавлять в друзья незнакомцев, делиться с ними личной информацией, отправлять им фото и видео, следовать их указаниям и выполнять их задания. 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595080" y="238320"/>
            <a:ext cx="111690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385623"/>
                </a:solidFill>
                <a:latin typeface="Arial"/>
              </a:rPr>
              <a:t>Функции педагога (классного руководителя) в профилактике суицидального поведения:</a:t>
            </a:r>
            <a:endParaRPr b="0" lang="ru-RU" sz="2400" spc="-1" strike="noStrike"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176040"/>
            <a:ext cx="11523600" cy="70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3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. Содействие развитию у подростков устойчивости к трудным жизненным ситуациям. Это может осуществляться за счет обсуждения реальных трудных ситуаций, происходящих с подростками, ситуаций, описанных в литературе и т.п. Акцент ставится на способы поведения в трудных ситуациях, вариантах разрешения проблемы. Могут быть проведены специальные тренинговые внеурочные занятия, направленные на развитие навыков преодоления трудных ситуаций.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4. Информирование подростков о способах получения помощи в трудных ситуациях, о специалистах, которые могут такую помощь оказать.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5. Первичное выявление детей с признаками неблагополучия в эмоциональной, поведенческой, социальной сферах.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6. Поддержание тесного контакта с родителями школьников, организация встреч и бесед при появлении в поведении подростка тревожных сигналов или неблагополучия. Конкретные рекомендации, которые могут использоваться для бесед с родителями по профилактике интернет-рисков и угроз жизни подростков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представлены в сценарии родительского собрания и в дополнительных материалах к нему.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7. Рекомендация об обращении в случае необходимости (в составе семьи) к профильным специалистам (педагог-психолог, психологи ППМС-центра, врачпсихиатр и т.п.);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br/>
            <a:endParaRPr b="0" lang="ru-RU" sz="20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6" descr=""/>
          <p:cNvPicPr/>
          <p:nvPr/>
        </p:nvPicPr>
        <p:blipFill>
          <a:blip r:embed="rId1"/>
          <a:stretch/>
        </p:blipFill>
        <p:spPr>
          <a:xfrm>
            <a:off x="2980440" y="3849120"/>
            <a:ext cx="5840640" cy="26701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78" name="CustomShape 1"/>
          <p:cNvSpPr/>
          <p:nvPr/>
        </p:nvSpPr>
        <p:spPr>
          <a:xfrm>
            <a:off x="1738440" y="285840"/>
            <a:ext cx="878472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3706d"/>
                </a:solidFill>
                <a:latin typeface="a_MonumentoTitul"/>
              </a:rPr>
              <a:t>Что происходит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3706d"/>
                </a:solidFill>
                <a:latin typeface="a_MonumentoTitul"/>
              </a:rPr>
              <a:t>в подростковом возрасте?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881000" y="1357200"/>
            <a:ext cx="857232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физиологические и психологические изменения;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формирование собственных взглядов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—</a:t>
            </a: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 поиск своего «Я»;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ведущая потребность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—</a:t>
            </a: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 в самоутверждении;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критичное отношение к наставлениям взрослых;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изменения в отношениях со взрослыми и сверстниками;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активная жизнь перемещается из дома во внешний мир.</a:t>
            </a:r>
            <a:endParaRPr b="0" lang="ru-RU" sz="2400" spc="-1" strike="noStrike">
              <a:latin typeface="Arial"/>
            </a:endParaRPr>
          </a:p>
        </p:txBody>
      </p:sp>
    </p:spTree>
  </p:cSld>
  <p:transition spd="slow" advTm="20000">
    <p:push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616680" y="2003760"/>
            <a:ext cx="10885320" cy="45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Правило 1. Акцентируйте внимание на поведении ученика, а не на его личности.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Правило 2. Не демонстрируйте свои негативные эмоции.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Правило 3. Не усиливайте напряжение ситуации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Правило 4. Обсудите проступок позже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Правило 5. Позволяйте ученику «сохранять лицо».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Правило 6. Демонстрируйте модели неагрессивного поведения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522360" y="485280"/>
            <a:ext cx="11073960" cy="1369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  <a:spcBef>
                <a:spcPts val="1199"/>
              </a:spcBef>
              <a:spcAft>
                <a:spcPts val="3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Шесть  правил поведения, позволяющего избегать конфронтации и снижать напряженность ситуации в классе. </a:t>
            </a:r>
            <a:endParaRPr b="0" lang="ru-RU" sz="2800" spc="-1" strike="noStrike"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022040" y="1885320"/>
            <a:ext cx="10233000" cy="3989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Измените свое восприятие. </a:t>
            </a:r>
            <a:endParaRPr b="0" lang="ru-RU" sz="32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Оказывайте ученикам поддержку. </a:t>
            </a:r>
            <a:endParaRPr b="0" lang="ru-RU" sz="32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 возможности действуйте уверенно.</a:t>
            </a:r>
            <a:endParaRPr b="0" lang="ru-RU" sz="32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Показывайте ученикам, что вы заботитесь о них. </a:t>
            </a:r>
            <a:endParaRPr b="0" lang="ru-RU" sz="32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Учите учеников пользоваться и управлять эмоциями.</a:t>
            </a:r>
            <a:endParaRPr b="0" lang="ru-RU" sz="32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Создавайте условия для физического проявления эмоций.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1375200" y="154080"/>
            <a:ext cx="9118080" cy="132516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Правила самопомощи для педагогов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 rot="20718000">
            <a:off x="2044440" y="1715040"/>
            <a:ext cx="7741800" cy="15426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ru-RU" sz="6000" spc="-1" strike="noStrike">
                <a:solidFill>
                  <a:srgbClr val="c00000"/>
                </a:solidFill>
                <a:latin typeface="Calibri"/>
              </a:rPr>
              <a:t>Спасибо за внимание!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738440" y="357120"/>
            <a:ext cx="87847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3706d"/>
                </a:solidFill>
                <a:latin typeface="a_MonumentoTitul"/>
              </a:rPr>
              <a:t>Почему подростки уязвимы?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881000" y="1214280"/>
            <a:ext cx="8383320" cy="30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ndara"/>
              </a:rPr>
              <a:t>не знают, как реализовать свои потребности, желания;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ndara"/>
              </a:rPr>
              <a:t>нет четких жизненных целей и ценностей;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ndara"/>
              </a:rPr>
              <a:t>очень значимо признание сверстников;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ndara"/>
              </a:rPr>
              <a:t>плохо устойчивы в ситуации стресса;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ndara"/>
              </a:rPr>
              <a:t>мало жизненного опыта;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ndara"/>
              </a:rPr>
              <a:t>отрицают авторитеты;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ndara"/>
              </a:rPr>
              <a:t>бескомпромиссны.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2" name="Рисунок 2" descr=""/>
          <p:cNvPicPr/>
          <p:nvPr/>
        </p:nvPicPr>
        <p:blipFill>
          <a:blip r:embed="rId1"/>
          <a:srcRect l="15228" t="0" r="0" b="0"/>
          <a:stretch/>
        </p:blipFill>
        <p:spPr>
          <a:xfrm>
            <a:off x="6456960" y="3286080"/>
            <a:ext cx="3934080" cy="3238920"/>
          </a:xfrm>
          <a:prstGeom prst="rect">
            <a:avLst/>
          </a:prstGeom>
          <a:ln w="9360">
            <a:noFill/>
          </a:ln>
          <a:effectLst>
            <a:softEdge rad="127000"/>
          </a:effectLst>
        </p:spPr>
      </p:pic>
    </p:spTree>
  </p:cSld>
  <p:transition spd="slow" advTm="20000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6" descr=""/>
          <p:cNvPicPr/>
          <p:nvPr/>
        </p:nvPicPr>
        <p:blipFill>
          <a:blip r:embed="rId1"/>
          <a:stretch/>
        </p:blipFill>
        <p:spPr>
          <a:xfrm>
            <a:off x="2166840" y="3714840"/>
            <a:ext cx="4095360" cy="2723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84" name="Рисунок 5" descr=""/>
          <p:cNvPicPr/>
          <p:nvPr/>
        </p:nvPicPr>
        <p:blipFill>
          <a:blip r:embed="rId2"/>
          <a:srcRect l="7869" t="0" r="7663" b="0"/>
          <a:stretch/>
        </p:blipFill>
        <p:spPr>
          <a:xfrm>
            <a:off x="6810480" y="1159560"/>
            <a:ext cx="3764520" cy="29635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85" name="CustomShape 1"/>
          <p:cNvSpPr/>
          <p:nvPr/>
        </p:nvSpPr>
        <p:spPr>
          <a:xfrm>
            <a:off x="2314440" y="928800"/>
            <a:ext cx="8353080" cy="461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2"/>
          <p:cNvSpPr/>
          <p:nvPr/>
        </p:nvSpPr>
        <p:spPr>
          <a:xfrm>
            <a:off x="1882800" y="357120"/>
            <a:ext cx="87847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385623"/>
                </a:solidFill>
                <a:latin typeface="a_MonumentoTitul"/>
              </a:rPr>
              <a:t>Что может стать угрозой?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2166840" y="1285920"/>
            <a:ext cx="8214840" cy="265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1.   Жизненные обстоятельства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или ситуации, которые подросток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воспринимает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как невыносимо трудные,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непреодолимые.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6453360" y="4357800"/>
            <a:ext cx="392868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2.  Использование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интернет-ресурсов,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которые могут оказывать разрушающее воздействие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на психику.</a:t>
            </a:r>
            <a:endParaRPr b="0" lang="ru-RU" sz="2400" spc="-1" strike="noStrike">
              <a:latin typeface="Arial"/>
            </a:endParaRPr>
          </a:p>
        </p:txBody>
      </p:sp>
    </p:spTree>
  </p:cSld>
  <p:transition spd="slow" advTm="20000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" descr=""/>
          <p:cNvPicPr/>
          <p:nvPr/>
        </p:nvPicPr>
        <p:blipFill>
          <a:blip r:embed="rId1"/>
          <a:srcRect l="2008" t="0" r="0" b="0"/>
          <a:stretch/>
        </p:blipFill>
        <p:spPr>
          <a:xfrm>
            <a:off x="7754760" y="4110480"/>
            <a:ext cx="3793320" cy="25646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90" name="CustomShape 1"/>
          <p:cNvSpPr/>
          <p:nvPr/>
        </p:nvSpPr>
        <p:spPr>
          <a:xfrm>
            <a:off x="2023920" y="928800"/>
            <a:ext cx="8034480" cy="7039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употребляющие алкоголь, психоактивные вещества;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с недостатками физического развития;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совершившие серьезный проступок или жертвы уголовного преступления (в том числе, насилия);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под влиянием опасных групп (в том числе, в соцсетях), религиозных сект или молодежных течений.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в сложной семейной ситуации;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остро переживающие несчастную любовь;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в депрессивном состоянии;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без реальных друзей;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без устойчивых интересов, хобби;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с серьезными проблемы в учебе;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отличники, остро переживающие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любые неудачи;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с историей суицида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703520" y="260280"/>
            <a:ext cx="87847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385623"/>
                </a:solidFill>
                <a:latin typeface="a_MonumentoTitul"/>
              </a:rPr>
              <a:t>Кто такие Подростки «группы риска»?</a:t>
            </a:r>
            <a:endParaRPr b="0" lang="ru-RU" sz="30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1" descr=""/>
          <p:cNvPicPr/>
          <p:nvPr/>
        </p:nvPicPr>
        <p:blipFill>
          <a:blip r:embed="rId1"/>
          <a:stretch/>
        </p:blipFill>
        <p:spPr>
          <a:xfrm>
            <a:off x="2940120" y="3452760"/>
            <a:ext cx="6238440" cy="2999880"/>
          </a:xfrm>
          <a:prstGeom prst="rect">
            <a:avLst/>
          </a:prstGeom>
          <a:ln w="9360"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2765520" y="1052640"/>
            <a:ext cx="6336360" cy="307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b="1" lang="ru-RU" sz="2800" spc="-1" strike="noStrike">
                <a:solidFill>
                  <a:srgbClr val="262626"/>
                </a:solidFill>
                <a:latin typeface="Calibri"/>
              </a:rPr>
              <a:t>Хештег, изображаемый значком «решетка» #, позволяет другим пользователям находить все записи, обозначенные этим значком через поисковую систему социальной сети.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1973160" y="332640"/>
            <a:ext cx="792036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3706d"/>
                </a:solidFill>
                <a:latin typeface="a_MonumentoTitul"/>
              </a:rPr>
              <a:t>ОПАСНЫЕ ГРУППЫ ИНТЕРНЕТА</a:t>
            </a:r>
            <a:endParaRPr b="0" lang="ru-RU" sz="3000" spc="-1" strike="noStrike"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991520" y="1146600"/>
            <a:ext cx="7920360" cy="307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b="1" lang="ru-RU" sz="2800" spc="-1" strike="noStrike">
                <a:solidFill>
                  <a:srgbClr val="262626"/>
                </a:solidFill>
                <a:latin typeface="Calibri"/>
              </a:rPr>
              <a:t>«Хочу в игру», «Разбуди меня в 4.20» </a:t>
            </a:r>
            <a:br/>
            <a:r>
              <a:rPr b="1" lang="ru-RU" sz="2800" spc="-1" strike="noStrike">
                <a:solidFill>
                  <a:srgbClr val="262626"/>
                </a:solidFill>
                <a:latin typeface="Calibri"/>
              </a:rPr>
              <a:t>«Дай мне номер», «Дай инструкцию» </a:t>
            </a:r>
            <a:br/>
            <a:r>
              <a:rPr b="1" lang="ru-RU" sz="2800" spc="-1" strike="noStrike">
                <a:solidFill>
                  <a:srgbClr val="262626"/>
                </a:solidFill>
                <a:latin typeface="Calibri"/>
              </a:rPr>
              <a:t>«Я готов в путь вечный», «Найдите. Где я?»</a:t>
            </a:r>
            <a:br/>
            <a:r>
              <a:rPr b="1" lang="ru-RU" sz="2800" spc="-1" strike="noStrike">
                <a:solidFill>
                  <a:srgbClr val="262626"/>
                </a:solidFill>
                <a:latin typeface="Calibri"/>
              </a:rPr>
              <a:t>«Звезды. Путь млечный»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2279520" y="332640"/>
            <a:ext cx="792036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3706d"/>
                </a:solidFill>
                <a:latin typeface="a_MonumentoTitul"/>
              </a:rPr>
              <a:t>ОПАСНЫЕ ГРУППЫ ИНТЕРНЕТА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197" name="Рисунок 2" descr=""/>
          <p:cNvPicPr/>
          <p:nvPr/>
        </p:nvPicPr>
        <p:blipFill>
          <a:blip r:embed="rId1"/>
          <a:stretch/>
        </p:blipFill>
        <p:spPr>
          <a:xfrm>
            <a:off x="3719880" y="3213000"/>
            <a:ext cx="4752000" cy="347292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927520" y="1268280"/>
            <a:ext cx="3312720" cy="118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991520" y="1628640"/>
            <a:ext cx="8425440" cy="632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spcAft>
                <a:spcPts val="601"/>
              </a:spcAft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резкое изменение фона настроения и поведения; 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601"/>
              </a:spcAft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пробуждение в ночное время и выход в Интернет;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601"/>
              </a:spcAft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нежелание ребенка обсуждать новости группы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и свои действия в ней;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601"/>
              </a:spcAft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ведение в сети одновременно нескольких страниц</a:t>
            </a:r>
            <a:br/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под разными именами;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601"/>
              </a:spcAft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выполнение различных заданий и их видеозапись;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601"/>
              </a:spcAft>
              <a:buClr>
                <a:srgbClr val="262626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появление в речи и на страницах в сети тегов «Раны на руках заглушают боль в душе», «Лети к солнцу», «Лифты несут людей в небеса» и др.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1703520" y="260280"/>
            <a:ext cx="878472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385623"/>
                </a:solidFill>
                <a:latin typeface="a_MonumentoTitul"/>
              </a:rPr>
              <a:t>Показатели участия ребенка</a:t>
            </a:r>
            <a:br/>
            <a:r>
              <a:rPr b="1" lang="ru-RU" sz="3000" spc="-1" strike="noStrike">
                <a:solidFill>
                  <a:srgbClr val="385623"/>
                </a:solidFill>
                <a:latin typeface="a_MonumentoTitul"/>
              </a:rPr>
              <a:t>в «опасных» группах</a:t>
            </a:r>
            <a:endParaRPr b="0" lang="ru-RU" sz="3000" spc="-1" strike="noStrike"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2927520" y="1268280"/>
            <a:ext cx="3312720" cy="118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58080" y="1868400"/>
            <a:ext cx="8429400" cy="6044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Высказывания о нежелании жить.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Фиксация на теме смерти.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Активная подготовка к способу совершения суицида;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сообщение друзьям о принятии решения о самоубийстве (прямое и косвенное). 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Символическое прощание с ближайшим окружением.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Постоянно пониженное настроение, тоскливость.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Стремление к рискованным действиям, отрицание проблем.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Раздражительность, угрюмость.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Негативные оценки своей личности.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Необычное, нехарактерное поведение.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Снижение успеваемости. </a:t>
            </a:r>
            <a:endParaRPr b="0" lang="ru-RU" sz="23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62626"/>
              </a:buClr>
              <a:buFont typeface="Wingdings" charset="2"/>
              <a:buChar char=""/>
            </a:pPr>
            <a:r>
              <a:rPr b="1" lang="ru-RU" sz="2300" spc="-1" strike="noStrike">
                <a:solidFill>
                  <a:srgbClr val="262626"/>
                </a:solidFill>
                <a:latin typeface="Calibri"/>
              </a:rPr>
              <a:t>Частые попытки уединиться.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1691280" y="260280"/>
            <a:ext cx="8784720" cy="97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385623"/>
                </a:solidFill>
                <a:latin typeface="a_MonumentoTitul"/>
              </a:rPr>
              <a:t>Внимание, УГРОЗА!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385623"/>
                </a:solidFill>
                <a:latin typeface="a_MonumentoTitul"/>
              </a:rPr>
              <a:t>ОБРАТИТЕ ВНИМАНИЕ НА «ЗНАКИ»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4" name="Рисунок 6" descr=""/>
          <p:cNvPicPr/>
          <p:nvPr/>
        </p:nvPicPr>
        <p:blipFill>
          <a:blip r:embed="rId1"/>
          <a:srcRect l="0" t="0" r="7425" b="0"/>
          <a:stretch/>
        </p:blipFill>
        <p:spPr>
          <a:xfrm>
            <a:off x="8509680" y="1268280"/>
            <a:ext cx="3625920" cy="30999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Application>LibreOffice/6.0.7.3$Linux_X86_64 LibreOffice_project/00m0$Build-3</Application>
  <Words>846</Words>
  <Paragraphs>145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2019-04-16T23:52:08Z</dcterms:created>
  <dc:creator>Cola</dc:creator>
  <dc:description/>
  <dc:language>ru-RU</dc:language>
  <cp:lastModifiedBy/>
  <dcterms:modified xsi:type="dcterms:W3CDTF">2020-02-11T10:40:33Z</dcterms:modified>
  <cp:revision>13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