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8" r:id="rId2"/>
    <p:sldId id="321" r:id="rId3"/>
    <p:sldId id="316" r:id="rId4"/>
    <p:sldId id="317" r:id="rId5"/>
    <p:sldId id="320" r:id="rId6"/>
    <p:sldId id="319" r:id="rId7"/>
    <p:sldId id="322" r:id="rId8"/>
    <p:sldId id="307" r:id="rId9"/>
    <p:sldId id="308" r:id="rId10"/>
    <p:sldId id="309" r:id="rId11"/>
    <p:sldId id="310" r:id="rId12"/>
    <p:sldId id="311" r:id="rId13"/>
    <p:sldId id="312" r:id="rId14"/>
    <p:sldId id="313" r:id="rId15"/>
    <p:sldId id="314" r:id="rId16"/>
    <p:sldId id="304" r:id="rId17"/>
    <p:sldId id="301"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2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95" autoAdjust="0"/>
    <p:restoredTop sz="86727" autoAdjust="0"/>
  </p:normalViewPr>
  <p:slideViewPr>
    <p:cSldViewPr>
      <p:cViewPr varScale="1">
        <p:scale>
          <a:sx n="64" d="100"/>
          <a:sy n="64" d="100"/>
        </p:scale>
        <p:origin x="1410" y="4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F494AFD4-788B-4157-920A-756B9DED247C}" type="datetimeFigureOut">
              <a:rPr lang="ru-RU" smtClean="0"/>
              <a:pPr>
                <a:defRPr/>
              </a:pPr>
              <a:t>08.04.2020</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F60F50DC-9D5C-492D-B7B4-FEEC3D224E1F}"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9D27A55-094C-44AD-B63F-3A446635BA2B}" type="datetimeFigureOut">
              <a:rPr lang="ru-RU" smtClean="0"/>
              <a:pPr>
                <a:defRPr/>
              </a:pPr>
              <a:t>08.04.2020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14DEB0D-2AEB-437B-9EE4-332387E6659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D05C28AD-EE81-4454-BA88-ED06FC2C8A76}" type="datetimeFigureOut">
              <a:rPr lang="ru-RU" smtClean="0"/>
              <a:pPr>
                <a:defRPr/>
              </a:pPr>
              <a:t>08.04.2020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7EFC89-222C-447B-84EA-6462C1E22095}"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1ED1690-7E5E-4AC4-9877-ADB6F2FEECD1}" type="datetimeFigureOut">
              <a:rPr lang="ru-RU" smtClean="0"/>
              <a:pPr>
                <a:defRPr/>
              </a:pPr>
              <a:t>08.04.2020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56B874C-4FD9-4CCF-B20F-BE3CBEC3052D}"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5BC97E31-CD4F-4666-939F-4A3DFAEFC656}" type="datetimeFigureOut">
              <a:rPr lang="ru-RU" smtClean="0"/>
              <a:pPr>
                <a:defRPr/>
              </a:pPr>
              <a:t>08.04.2020</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A0526053-02BD-4733-8C8D-CBD3EBD5C684}"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11998735-FD3A-4662-8C65-40119AE2549A}" type="datetimeFigureOut">
              <a:rPr lang="ru-RU" smtClean="0"/>
              <a:pPr>
                <a:defRPr/>
              </a:pPr>
              <a:t>08.04.2020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DF4D263-7947-4EBD-A114-9ADE96B016FC}"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BD336F0D-3D25-4691-8097-509C56537A31}" type="datetimeFigureOut">
              <a:rPr lang="ru-RU" smtClean="0"/>
              <a:pPr>
                <a:defRPr/>
              </a:pPr>
              <a:t>08.04.2020</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0F5306B-8A02-4696-A093-F66667CBCAC6}"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C5BDD1FB-7BB4-4ACC-9F82-F373C905752A}" type="datetimeFigureOut">
              <a:rPr lang="ru-RU" smtClean="0"/>
              <a:pPr>
                <a:defRPr/>
              </a:pPr>
              <a:t>08.04.2020</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EEB5682B-B7FC-4316-AEC5-D8216551B2A9}"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933A05E-53FC-4315-8BB0-3F6D2687CA7D}" type="datetimeFigureOut">
              <a:rPr lang="ru-RU" smtClean="0"/>
              <a:pPr>
                <a:defRPr/>
              </a:pPr>
              <a:t>08.04.2020</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23100E7-1249-4B44-A53B-D38B877D0C79}"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E120E49D-E6B6-4616-8DF8-9AA079B9AD4F}" type="datetimeFigureOut">
              <a:rPr lang="ru-RU" smtClean="0"/>
              <a:pPr>
                <a:defRPr/>
              </a:pPr>
              <a:t>08.04.2020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5A1E297-F7ED-4056-9675-7CB0B98D511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2054646D-F7FD-4B26-BB8A-6C86D9CE45FE}" type="datetimeFigureOut">
              <a:rPr lang="ru-RU" smtClean="0"/>
              <a:pPr>
                <a:defRPr/>
              </a:pPr>
              <a:t>08.04.2020</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98DF2F8-65F5-43D8-967F-C2564E6182B1}"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388EE6C6-0B51-443F-ACCE-DBED5090ACD6}" type="datetimeFigureOut">
              <a:rPr lang="ru-RU" smtClean="0"/>
              <a:pPr>
                <a:defRPr/>
              </a:pPr>
              <a:t>08.04.2020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0F715CC-10F1-4A38-820A-70C9C1A148D6}"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ege.edu.ru/"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1403648" y="-211615"/>
            <a:ext cx="7572969" cy="6801862"/>
          </a:xfrm>
          <a:prstGeom prst="rect">
            <a:avLst/>
          </a:prstGeom>
          <a:noFill/>
          <a:ln w="9525">
            <a:noFill/>
            <a:miter lim="800000"/>
            <a:headEnd/>
            <a:tailEnd/>
          </a:ln>
        </p:spPr>
        <p:txBody>
          <a:bodyPr wrap="square" anchor="ctr">
            <a:spAutoFit/>
          </a:bodyPr>
          <a:lstStyle/>
          <a:p>
            <a:pPr algn="ctr"/>
            <a:endParaRPr lang="ru-RU" sz="2400" b="1" dirty="0" smtClean="0">
              <a:solidFill>
                <a:srgbClr val="7030A0"/>
              </a:solidFill>
              <a:latin typeface="Times New Roman" pitchFamily="18" charset="0"/>
              <a:cs typeface="Times New Roman" pitchFamily="18" charset="0"/>
            </a:endParaRPr>
          </a:p>
          <a:p>
            <a:pPr algn="ctr"/>
            <a:r>
              <a:rPr lang="ru-RU" sz="2400" b="1" dirty="0" smtClean="0">
                <a:solidFill>
                  <a:srgbClr val="7030A0"/>
                </a:solidFill>
                <a:latin typeface="Times New Roman" pitchFamily="18" charset="0"/>
                <a:cs typeface="Times New Roman" pitchFamily="18" charset="0"/>
              </a:rPr>
              <a:t>ПСИХОЛОГИЧЕСКИЕ РЕКОМЕНДАЦИИ</a:t>
            </a:r>
          </a:p>
          <a:p>
            <a:pPr algn="ctr"/>
            <a:r>
              <a:rPr lang="ru-RU" sz="2400" b="1" dirty="0" smtClean="0">
                <a:solidFill>
                  <a:srgbClr val="7030A0"/>
                </a:solidFill>
                <a:latin typeface="Times New Roman" pitchFamily="18" charset="0"/>
                <a:cs typeface="Times New Roman" pitchFamily="18" charset="0"/>
              </a:rPr>
              <a:t> ПО </a:t>
            </a:r>
            <a:r>
              <a:rPr lang="ru-RU" sz="2400" b="1" dirty="0" smtClean="0">
                <a:solidFill>
                  <a:srgbClr val="7030A0"/>
                </a:solidFill>
                <a:latin typeface="Times New Roman" pitchFamily="18" charset="0"/>
                <a:cs typeface="Times New Roman" pitchFamily="18" charset="0"/>
              </a:rPr>
              <a:t>ПОДГОТОВКЕ </a:t>
            </a:r>
            <a:r>
              <a:rPr lang="ru-RU" sz="2400" b="1" dirty="0" smtClean="0">
                <a:solidFill>
                  <a:srgbClr val="7030A0"/>
                </a:solidFill>
                <a:latin typeface="Times New Roman" pitchFamily="18" charset="0"/>
                <a:cs typeface="Times New Roman" pitchFamily="18" charset="0"/>
              </a:rPr>
              <a:t>К </a:t>
            </a:r>
            <a:r>
              <a:rPr lang="ru-RU" sz="2400" b="1" dirty="0" smtClean="0">
                <a:solidFill>
                  <a:srgbClr val="7030A0"/>
                </a:solidFill>
                <a:latin typeface="Times New Roman" pitchFamily="18" charset="0"/>
                <a:cs typeface="Times New Roman" pitchFamily="18" charset="0"/>
              </a:rPr>
              <a:t>ЕГЭ</a:t>
            </a:r>
          </a:p>
          <a:p>
            <a:pPr algn="ctr"/>
            <a:endParaRPr lang="ru-RU" sz="2400" b="1" dirty="0">
              <a:solidFill>
                <a:srgbClr val="7030A0"/>
              </a:solidFill>
              <a:latin typeface="Times New Roman" pitchFamily="18" charset="0"/>
              <a:cs typeface="Times New Roman" pitchFamily="18" charset="0"/>
            </a:endParaRPr>
          </a:p>
          <a:p>
            <a:pPr algn="ctr"/>
            <a:endParaRPr lang="ru-RU" sz="2400" b="1" dirty="0" smtClean="0">
              <a:solidFill>
                <a:srgbClr val="7030A0"/>
              </a:solidFill>
              <a:latin typeface="Times New Roman" pitchFamily="18" charset="0"/>
              <a:cs typeface="Times New Roman" pitchFamily="18" charset="0"/>
            </a:endParaRPr>
          </a:p>
          <a:p>
            <a:pPr algn="ctr"/>
            <a:endParaRPr lang="ru-RU" sz="4800" b="1" dirty="0" smtClean="0">
              <a:solidFill>
                <a:srgbClr val="7030A0"/>
              </a:solidFill>
              <a:latin typeface="Times New Roman" pitchFamily="18" charset="0"/>
              <a:cs typeface="Times New Roman" pitchFamily="18" charset="0"/>
            </a:endParaRPr>
          </a:p>
          <a:p>
            <a:pPr algn="ctr"/>
            <a:r>
              <a:rPr lang="ru-RU" sz="4000" b="1" dirty="0" smtClean="0">
                <a:solidFill>
                  <a:srgbClr val="00B050"/>
                </a:solidFill>
                <a:latin typeface="Times New Roman" pitchFamily="18" charset="0"/>
                <a:cs typeface="Times New Roman" pitchFamily="18" charset="0"/>
              </a:rPr>
              <a:t>     </a:t>
            </a:r>
          </a:p>
          <a:p>
            <a:pPr algn="ctr"/>
            <a:r>
              <a:rPr lang="ru-RU" sz="2400" b="1" dirty="0" smtClean="0">
                <a:solidFill>
                  <a:srgbClr val="00B050"/>
                </a:solidFill>
                <a:latin typeface="Times New Roman" pitchFamily="18" charset="0"/>
                <a:cs typeface="Times New Roman" pitchFamily="18" charset="0"/>
              </a:rPr>
              <a:t>                                          </a:t>
            </a:r>
          </a:p>
          <a:p>
            <a:pPr algn="ctr"/>
            <a:r>
              <a:rPr lang="ru-RU" sz="2400" b="1" dirty="0">
                <a:solidFill>
                  <a:srgbClr val="00B050"/>
                </a:solidFill>
                <a:latin typeface="Times New Roman" pitchFamily="18" charset="0"/>
                <a:cs typeface="Times New Roman" pitchFamily="18" charset="0"/>
              </a:rPr>
              <a:t> </a:t>
            </a:r>
            <a:r>
              <a:rPr lang="ru-RU" sz="2400" b="1" dirty="0" smtClean="0">
                <a:solidFill>
                  <a:srgbClr val="00B050"/>
                </a:solidFill>
                <a:latin typeface="Times New Roman" pitchFamily="18" charset="0"/>
                <a:cs typeface="Times New Roman" pitchFamily="18" charset="0"/>
              </a:rPr>
              <a:t>        </a:t>
            </a:r>
          </a:p>
          <a:p>
            <a:pPr algn="ctr"/>
            <a:r>
              <a:rPr lang="ru-RU" sz="2400" b="1" dirty="0">
                <a:solidFill>
                  <a:srgbClr val="00B050"/>
                </a:solidFill>
                <a:latin typeface="Times New Roman" pitchFamily="18" charset="0"/>
                <a:cs typeface="Times New Roman" pitchFamily="18" charset="0"/>
              </a:rPr>
              <a:t> </a:t>
            </a:r>
            <a:r>
              <a:rPr lang="ru-RU" sz="2400" b="1" dirty="0" smtClean="0">
                <a:solidFill>
                  <a:srgbClr val="00B050"/>
                </a:solidFill>
                <a:latin typeface="Times New Roman" pitchFamily="18" charset="0"/>
                <a:cs typeface="Times New Roman" pitchFamily="18" charset="0"/>
              </a:rPr>
              <a:t>        </a:t>
            </a:r>
          </a:p>
          <a:p>
            <a:pPr algn="ctr"/>
            <a:r>
              <a:rPr lang="ru-RU" sz="2400" b="1" dirty="0">
                <a:solidFill>
                  <a:srgbClr val="00B050"/>
                </a:solidFill>
                <a:latin typeface="Times New Roman" pitchFamily="18" charset="0"/>
                <a:cs typeface="Times New Roman" pitchFamily="18" charset="0"/>
              </a:rPr>
              <a:t> </a:t>
            </a:r>
            <a:r>
              <a:rPr lang="ru-RU" sz="2400" b="1" dirty="0" smtClean="0">
                <a:solidFill>
                  <a:srgbClr val="00B050"/>
                </a:solidFill>
                <a:latin typeface="Times New Roman" pitchFamily="18" charset="0"/>
                <a:cs typeface="Times New Roman" pitchFamily="18" charset="0"/>
              </a:rPr>
              <a:t>          Педагог – психолог </a:t>
            </a:r>
          </a:p>
          <a:p>
            <a:pPr algn="ctr"/>
            <a:r>
              <a:rPr lang="ru-RU" sz="2400" b="1" dirty="0" smtClean="0">
                <a:solidFill>
                  <a:srgbClr val="00B050"/>
                </a:solidFill>
                <a:latin typeface="Times New Roman" pitchFamily="18" charset="0"/>
                <a:cs typeface="Times New Roman" pitchFamily="18" charset="0"/>
              </a:rPr>
              <a:t>                                    Меркулова Надежда Николаевна</a:t>
            </a:r>
          </a:p>
          <a:p>
            <a:pPr algn="ctr"/>
            <a:r>
              <a:rPr lang="ru-RU" sz="4800" b="1" dirty="0" smtClean="0">
                <a:solidFill>
                  <a:srgbClr val="00B050"/>
                </a:solidFill>
                <a:latin typeface="Times New Roman" pitchFamily="18" charset="0"/>
                <a:cs typeface="Times New Roman" pitchFamily="18" charset="0"/>
              </a:rPr>
              <a:t>              </a:t>
            </a:r>
            <a:endParaRPr lang="ru-RU" sz="4800" b="1" dirty="0" smtClean="0">
              <a:solidFill>
                <a:srgbClr val="00B050"/>
              </a:solidFill>
              <a:latin typeface="Times New Roman" pitchFamily="18" charset="0"/>
              <a:cs typeface="Times New Roman" pitchFamily="18" charset="0"/>
            </a:endParaRPr>
          </a:p>
          <a:p>
            <a:pPr algn="just"/>
            <a:r>
              <a:rPr lang="ru-RU" sz="2400" b="1" dirty="0" smtClean="0">
                <a:solidFill>
                  <a:schemeClr val="tx2"/>
                </a:solidFill>
                <a:latin typeface="Times New Roman" pitchFamily="18" charset="0"/>
                <a:cs typeface="Times New Roman" pitchFamily="18" charset="0"/>
              </a:rPr>
              <a:t>                                                          </a:t>
            </a:r>
          </a:p>
          <a:p>
            <a:pPr algn="ctr"/>
            <a:r>
              <a:rPr lang="ru-RU" b="1" smtClean="0">
                <a:latin typeface="Times New Roman" pitchFamily="18" charset="0"/>
                <a:cs typeface="Times New Roman" pitchFamily="18" charset="0"/>
              </a:rPr>
              <a:t>Тамбов 2020</a:t>
            </a:r>
            <a:endParaRPr lang="ru-RU" b="1" dirty="0">
              <a:latin typeface="Times New Roman" pitchFamily="18" charset="0"/>
              <a:cs typeface="Times New Roman" pitchFamily="18" charset="0"/>
            </a:endParaRPr>
          </a:p>
          <a:p>
            <a:pPr algn="ctr"/>
            <a:endParaRPr lang="ru-RU" b="1" dirty="0" smtClean="0">
              <a:latin typeface="Times New Roman" pitchFamily="18" charset="0"/>
              <a:cs typeface="Times New Roman" pitchFamily="18" charset="0"/>
            </a:endParaRPr>
          </a:p>
        </p:txBody>
      </p:sp>
      <p:pic>
        <p:nvPicPr>
          <p:cNvPr id="1026" name="Picture 2" descr="27729_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56128"/>
            <a:ext cx="3384376" cy="28424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7344816" cy="720080"/>
          </a:xfrm>
        </p:spPr>
        <p:txBody>
          <a:bodyPr>
            <a:noAutofit/>
          </a:bodyPr>
          <a:lstStyle/>
          <a:p>
            <a:r>
              <a:rPr lang="ru-RU" sz="2000" b="1" i="1" dirty="0" smtClean="0">
                <a:effectLst/>
              </a:rPr>
              <a:t>...</a:t>
            </a:r>
            <a:br>
              <a:rPr lang="ru-RU" sz="2000" b="1" i="1" dirty="0" smtClean="0">
                <a:effectLst/>
              </a:rPr>
            </a:br>
            <a:r>
              <a:rPr lang="ru-RU" sz="2000" b="1" i="1" dirty="0">
                <a:effectLst/>
              </a:rPr>
              <a:t/>
            </a:r>
            <a:br>
              <a:rPr lang="ru-RU" sz="2000" b="1" i="1" dirty="0">
                <a:effectLst/>
              </a:rPr>
            </a:br>
            <a:r>
              <a:rPr lang="ru-RU" sz="2000" b="1" i="1" dirty="0" smtClean="0">
                <a:effectLst/>
              </a:rPr>
              <a:t/>
            </a:r>
            <a:br>
              <a:rPr lang="ru-RU" sz="2000" b="1" i="1" dirty="0" smtClean="0">
                <a:effectLst/>
              </a:rPr>
            </a:br>
            <a:r>
              <a:rPr lang="ru-RU" sz="2000" b="1" i="1" dirty="0">
                <a:effectLst/>
              </a:rPr>
              <a:t/>
            </a:r>
            <a:br>
              <a:rPr lang="ru-RU" sz="2000" b="1" i="1" dirty="0">
                <a:effectLst/>
              </a:rPr>
            </a:br>
            <a:r>
              <a:rPr lang="ru-RU" sz="2000" b="1" i="1" dirty="0" smtClean="0">
                <a:effectLst/>
              </a:rPr>
              <a:t/>
            </a:r>
            <a:br>
              <a:rPr lang="ru-RU" sz="2000" b="1" i="1" dirty="0" smtClean="0">
                <a:effectLst/>
              </a:rPr>
            </a:br>
            <a:r>
              <a:rPr lang="ru-RU" sz="2000" b="1" i="1" dirty="0">
                <a:effectLst/>
              </a:rPr>
              <a:t/>
            </a:r>
            <a:br>
              <a:rPr lang="ru-RU" sz="2000" b="1" i="1" dirty="0">
                <a:effectLst/>
              </a:rPr>
            </a:br>
            <a:r>
              <a:rPr lang="ru-RU" sz="2000" b="1" i="1" dirty="0" smtClean="0">
                <a:effectLst/>
              </a:rPr>
              <a:t/>
            </a:r>
            <a:br>
              <a:rPr lang="ru-RU" sz="2000" b="1" i="1" dirty="0" smtClean="0">
                <a:effectLst/>
              </a:rPr>
            </a:br>
            <a:r>
              <a:rPr lang="ru-RU" sz="2000" b="1" i="1" dirty="0">
                <a:effectLst/>
              </a:rPr>
              <a:t/>
            </a:r>
            <a:br>
              <a:rPr lang="ru-RU" sz="2000" b="1" i="1" dirty="0">
                <a:effectLst/>
              </a:rPr>
            </a:br>
            <a:r>
              <a:rPr lang="ru-RU" sz="2000" b="1" i="1" dirty="0" smtClean="0">
                <a:effectLst/>
              </a:rPr>
              <a:t/>
            </a:r>
            <a:br>
              <a:rPr lang="ru-RU" sz="2000" b="1" i="1" dirty="0" smtClean="0">
                <a:effectLst/>
              </a:rPr>
            </a:br>
            <a:r>
              <a:rPr lang="ru-RU" sz="2000" b="1" i="1" dirty="0">
                <a:effectLst/>
              </a:rPr>
              <a:t/>
            </a:r>
            <a:br>
              <a:rPr lang="ru-RU" sz="2000" b="1" i="1" dirty="0">
                <a:effectLst/>
              </a:rPr>
            </a:br>
            <a:r>
              <a:rPr lang="ru-RU" sz="2000" b="1" i="1" dirty="0" smtClean="0">
                <a:effectLst/>
              </a:rPr>
              <a:t/>
            </a:r>
            <a:br>
              <a:rPr lang="ru-RU" sz="2000" b="1" i="1" dirty="0" smtClean="0">
                <a:effectLst/>
              </a:rPr>
            </a:br>
            <a:r>
              <a:rPr lang="ru-RU" sz="2000" b="1" i="1" dirty="0">
                <a:effectLst/>
              </a:rPr>
              <a:t/>
            </a:r>
            <a:br>
              <a:rPr lang="ru-RU" sz="2000" b="1" i="1" dirty="0">
                <a:effectLst/>
              </a:rPr>
            </a:br>
            <a:r>
              <a:rPr lang="ru-RU" sz="2000" b="1" i="1" dirty="0" smtClean="0">
                <a:effectLst/>
              </a:rPr>
              <a:t/>
            </a:r>
            <a:br>
              <a:rPr lang="ru-RU" sz="2000" b="1" i="1" dirty="0" smtClean="0">
                <a:effectLst/>
              </a:rPr>
            </a:br>
            <a:r>
              <a:rPr lang="ru-RU" sz="2000" dirty="0">
                <a:effectLst/>
                <a:latin typeface="Times New Roman" panose="02020603050405020304" pitchFamily="18" charset="0"/>
                <a:cs typeface="Times New Roman" panose="02020603050405020304" pitchFamily="18" charset="0"/>
              </a:rPr>
              <a:t/>
            </a:r>
            <a:br>
              <a:rPr lang="ru-RU" sz="2000" dirty="0">
                <a:effectLst/>
                <a:latin typeface="Times New Roman" panose="02020603050405020304" pitchFamily="18" charset="0"/>
                <a:cs typeface="Times New Roman" panose="02020603050405020304" pitchFamily="18" charset="0"/>
              </a:rPr>
            </a:br>
            <a:r>
              <a:rPr lang="ru-RU" sz="2000" dirty="0" smtClean="0">
                <a:effectLst/>
                <a:latin typeface="Times New Roman" panose="02020603050405020304" pitchFamily="18" charset="0"/>
                <a:cs typeface="Times New Roman" panose="02020603050405020304" pitchFamily="18" charset="0"/>
              </a:rPr>
              <a:t/>
            </a:r>
            <a:br>
              <a:rPr lang="ru-RU" sz="2000" dirty="0" smtClean="0">
                <a:effectLst/>
                <a:latin typeface="Times New Roman" panose="02020603050405020304" pitchFamily="18" charset="0"/>
                <a:cs typeface="Times New Roman" panose="02020603050405020304" pitchFamily="18" charset="0"/>
              </a:rPr>
            </a:br>
            <a:r>
              <a:rPr lang="ru-RU" sz="2000" dirty="0" smtClean="0">
                <a:effectLst/>
                <a:latin typeface="Times New Roman" panose="02020603050405020304" pitchFamily="18" charset="0"/>
                <a:cs typeface="Times New Roman" panose="02020603050405020304" pitchFamily="18" charset="0"/>
              </a:rPr>
              <a:t/>
            </a:r>
            <a:br>
              <a:rPr lang="ru-RU" sz="2000" dirty="0" smtClean="0">
                <a:effectLst/>
                <a:latin typeface="Times New Roman" panose="02020603050405020304" pitchFamily="18" charset="0"/>
                <a:cs typeface="Times New Roman" panose="02020603050405020304" pitchFamily="18" charset="0"/>
              </a:rPr>
            </a:br>
            <a:r>
              <a:rPr lang="ru-RU" sz="2000" dirty="0">
                <a:effectLst/>
                <a:latin typeface="Times New Roman" panose="02020603050405020304" pitchFamily="18" charset="0"/>
                <a:cs typeface="Times New Roman" panose="02020603050405020304" pitchFamily="18" charset="0"/>
              </a:rPr>
              <a:t/>
            </a:r>
            <a:br>
              <a:rPr lang="ru-RU" sz="2000" dirty="0">
                <a:effectLst/>
                <a:latin typeface="Times New Roman" panose="02020603050405020304" pitchFamily="18" charset="0"/>
                <a:cs typeface="Times New Roman" panose="02020603050405020304" pitchFamily="18" charset="0"/>
              </a:rPr>
            </a:br>
            <a:r>
              <a:rPr lang="ru-RU" sz="2000" dirty="0" smtClean="0">
                <a:effectLst/>
                <a:latin typeface="Times New Roman" panose="02020603050405020304" pitchFamily="18" charset="0"/>
                <a:cs typeface="Times New Roman" panose="02020603050405020304" pitchFamily="18" charset="0"/>
              </a:rPr>
              <a:t/>
            </a:r>
            <a:br>
              <a:rPr lang="ru-RU" sz="2000" dirty="0" smtClean="0">
                <a:effectLst/>
                <a:latin typeface="Times New Roman" panose="02020603050405020304" pitchFamily="18" charset="0"/>
                <a:cs typeface="Times New Roman" panose="02020603050405020304" pitchFamily="18" charset="0"/>
              </a:rPr>
            </a:br>
            <a:r>
              <a:rPr lang="ru-RU" sz="2400" b="1" i="1" dirty="0" smtClean="0">
                <a:solidFill>
                  <a:srgbClr val="00B050"/>
                </a:solidFill>
                <a:effectLst/>
                <a:latin typeface="Times New Roman" panose="02020603050405020304" pitchFamily="18" charset="0"/>
                <a:cs typeface="Times New Roman" panose="02020603050405020304" pitchFamily="18" charset="0"/>
              </a:rPr>
              <a:t>Сконцентрировать </a:t>
            </a:r>
            <a:r>
              <a:rPr lang="ru-RU" sz="2400" b="1" i="1" dirty="0">
                <a:solidFill>
                  <a:srgbClr val="00B050"/>
                </a:solidFill>
                <a:effectLst/>
                <a:latin typeface="Times New Roman" panose="02020603050405020304" pitchFamily="18" charset="0"/>
                <a:cs typeface="Times New Roman" panose="02020603050405020304" pitchFamily="18" charset="0"/>
              </a:rPr>
              <a:t>внимание</a:t>
            </a:r>
            <a:r>
              <a:rPr lang="ru-RU" sz="2400" dirty="0">
                <a:solidFill>
                  <a:srgbClr val="00B050"/>
                </a:solidFill>
                <a:effectLst/>
                <a:latin typeface="Times New Roman" panose="02020603050405020304" pitchFamily="18" charset="0"/>
                <a:cs typeface="Times New Roman" panose="02020603050405020304" pitchFamily="18" charset="0"/>
              </a:rPr>
              <a:t/>
            </a:r>
            <a:br>
              <a:rPr lang="ru-RU" sz="2400" dirty="0">
                <a:solidFill>
                  <a:srgbClr val="00B050"/>
                </a:solidFill>
                <a:effectLst/>
                <a:latin typeface="Times New Roman" panose="02020603050405020304" pitchFamily="18" charset="0"/>
                <a:cs typeface="Times New Roman" panose="02020603050405020304" pitchFamily="18" charset="0"/>
              </a:rPr>
            </a:br>
            <a:r>
              <a:rPr lang="ru-RU" sz="2400" dirty="0" smtClean="0">
                <a:solidFill>
                  <a:srgbClr val="FF0000"/>
                </a:solidFill>
                <a:effectLst/>
                <a:latin typeface="Times New Roman" panose="02020603050405020304" pitchFamily="18" charset="0"/>
                <a:cs typeface="Times New Roman" panose="02020603050405020304" pitchFamily="18" charset="0"/>
              </a:rPr>
              <a:t/>
            </a:r>
            <a:br>
              <a:rPr lang="ru-RU" sz="2400" dirty="0" smtClean="0">
                <a:solidFill>
                  <a:srgbClr val="FF0000"/>
                </a:solidFill>
                <a:effectLst/>
                <a:latin typeface="Times New Roman" panose="02020603050405020304" pitchFamily="18" charset="0"/>
                <a:cs typeface="Times New Roman" panose="02020603050405020304" pitchFamily="18" charset="0"/>
              </a:rPr>
            </a:br>
            <a:r>
              <a:rPr lang="ru-RU" sz="2000" dirty="0">
                <a:effectLst/>
                <a:latin typeface="Times New Roman" panose="02020603050405020304" pitchFamily="18" charset="0"/>
                <a:cs typeface="Times New Roman" panose="02020603050405020304" pitchFamily="18" charset="0"/>
              </a:rPr>
              <a:t/>
            </a:r>
            <a:br>
              <a:rPr lang="ru-RU" sz="2000" dirty="0">
                <a:effectLst/>
                <a:latin typeface="Times New Roman" panose="02020603050405020304" pitchFamily="18" charset="0"/>
                <a:cs typeface="Times New Roman" panose="02020603050405020304" pitchFamily="18" charset="0"/>
              </a:rPr>
            </a:br>
            <a:r>
              <a:rPr lang="ru-RU" sz="2000" b="1" dirty="0" smtClean="0">
                <a:solidFill>
                  <a:srgbClr val="00B0F0"/>
                </a:solidFill>
                <a:effectLst/>
                <a:latin typeface="Times New Roman" panose="02020603050405020304" pitchFamily="18" charset="0"/>
                <a:cs typeface="Times New Roman" panose="02020603050405020304" pitchFamily="18" charset="0"/>
              </a:rPr>
              <a:t>Креветки</a:t>
            </a:r>
            <a:r>
              <a:rPr lang="ru-RU" sz="2000" b="1" dirty="0" smtClean="0">
                <a:effectLst/>
                <a:latin typeface="Times New Roman" panose="02020603050405020304" pitchFamily="18" charset="0"/>
                <a:cs typeface="Times New Roman" panose="02020603050405020304" pitchFamily="18" charset="0"/>
              </a:rPr>
              <a:t> </a:t>
            </a:r>
            <a:r>
              <a:rPr lang="ru-RU" sz="2000" dirty="0">
                <a:effectLst/>
                <a:latin typeface="Times New Roman" panose="02020603050405020304" pitchFamily="18" charset="0"/>
                <a:cs typeface="Times New Roman" panose="02020603050405020304" pitchFamily="18" charset="0"/>
              </a:rPr>
              <a:t>— деликатес для мозга: снабжает его важнейшими жирными кислотами, которые не дадут вашему вниманию ослабнуть. Достаточно 100 грамм в день. Но обратите внимание: солить их следует только после кулинарной обработки (варки или жаренья</a:t>
            </a:r>
            <a:r>
              <a:rPr lang="ru-RU" sz="2000" dirty="0" smtClean="0">
                <a:effectLst/>
                <a:latin typeface="Times New Roman" panose="02020603050405020304" pitchFamily="18" charset="0"/>
                <a:cs typeface="Times New Roman" panose="02020603050405020304" pitchFamily="18" charset="0"/>
              </a:rPr>
              <a:t>).</a:t>
            </a:r>
            <a:br>
              <a:rPr lang="ru-RU" sz="2000" dirty="0" smtClean="0">
                <a:effectLst/>
                <a:latin typeface="Times New Roman" panose="02020603050405020304" pitchFamily="18" charset="0"/>
                <a:cs typeface="Times New Roman" panose="02020603050405020304" pitchFamily="18" charset="0"/>
              </a:rPr>
            </a:br>
            <a:r>
              <a:rPr lang="ru-RU" sz="2000" dirty="0">
                <a:effectLst/>
                <a:latin typeface="Times New Roman" panose="02020603050405020304" pitchFamily="18" charset="0"/>
                <a:cs typeface="Times New Roman" panose="02020603050405020304" pitchFamily="18" charset="0"/>
              </a:rPr>
              <a:t/>
            </a:r>
            <a:br>
              <a:rPr lang="ru-RU" sz="2000" dirty="0">
                <a:effectLst/>
                <a:latin typeface="Times New Roman" panose="02020603050405020304" pitchFamily="18" charset="0"/>
                <a:cs typeface="Times New Roman" panose="02020603050405020304" pitchFamily="18" charset="0"/>
              </a:rPr>
            </a:br>
            <a:r>
              <a:rPr lang="ru-RU" sz="2000" b="1" dirty="0">
                <a:solidFill>
                  <a:schemeClr val="accent4"/>
                </a:solidFill>
                <a:effectLst/>
                <a:latin typeface="Times New Roman" panose="02020603050405020304" pitchFamily="18" charset="0"/>
                <a:cs typeface="Times New Roman" panose="02020603050405020304" pitchFamily="18" charset="0"/>
              </a:rPr>
              <a:t>Репчатый лук </a:t>
            </a:r>
            <a:r>
              <a:rPr lang="ru-RU" sz="2000" dirty="0">
                <a:effectLst/>
                <a:latin typeface="Times New Roman" panose="02020603050405020304" pitchFamily="18" charset="0"/>
                <a:cs typeface="Times New Roman" panose="02020603050405020304" pitchFamily="18" charset="0"/>
              </a:rPr>
              <a:t>помогает при умственном переутомлении или психической усталости. Способствует разжижению крови, улучшает снабжение мозга кислородом. </a:t>
            </a:r>
            <a:r>
              <a:rPr lang="ru-RU" sz="2000" dirty="0" smtClean="0">
                <a:effectLst/>
                <a:latin typeface="Times New Roman" panose="02020603050405020304" pitchFamily="18" charset="0"/>
                <a:cs typeface="Times New Roman" panose="02020603050405020304" pitchFamily="18" charset="0"/>
              </a:rPr>
              <a:t/>
            </a:r>
            <a:br>
              <a:rPr lang="ru-RU" sz="2000" dirty="0" smtClean="0">
                <a:effectLst/>
                <a:latin typeface="Times New Roman" panose="02020603050405020304" pitchFamily="18" charset="0"/>
                <a:cs typeface="Times New Roman" panose="02020603050405020304" pitchFamily="18" charset="0"/>
              </a:rPr>
            </a:br>
            <a:r>
              <a:rPr lang="ru-RU" sz="2000" dirty="0">
                <a:effectLst/>
                <a:latin typeface="Times New Roman" panose="02020603050405020304" pitchFamily="18" charset="0"/>
                <a:cs typeface="Times New Roman" panose="02020603050405020304" pitchFamily="18" charset="0"/>
              </a:rPr>
              <a:t/>
            </a:r>
            <a:br>
              <a:rPr lang="ru-RU" sz="2000" dirty="0">
                <a:effectLst/>
                <a:latin typeface="Times New Roman" panose="02020603050405020304" pitchFamily="18" charset="0"/>
                <a:cs typeface="Times New Roman" panose="02020603050405020304" pitchFamily="18" charset="0"/>
              </a:rPr>
            </a:br>
            <a:r>
              <a:rPr lang="ru-RU" sz="2000" b="1" dirty="0">
                <a:solidFill>
                  <a:schemeClr val="bg2">
                    <a:lumMod val="50000"/>
                  </a:schemeClr>
                </a:solidFill>
                <a:effectLst/>
                <a:latin typeface="Times New Roman" panose="02020603050405020304" pitchFamily="18" charset="0"/>
                <a:cs typeface="Times New Roman" panose="02020603050405020304" pitchFamily="18" charset="0"/>
              </a:rPr>
              <a:t>Орехи </a:t>
            </a:r>
            <a:r>
              <a:rPr lang="ru-RU" sz="2000" dirty="0">
                <a:effectLst/>
                <a:latin typeface="Times New Roman" panose="02020603050405020304" pitchFamily="18" charset="0"/>
                <a:cs typeface="Times New Roman" panose="02020603050405020304" pitchFamily="18" charset="0"/>
              </a:rPr>
              <a:t>особенно хороши, если вам предстоит умственный «марафон» (доклад, конференция, концерт) или долгая поездка за рулем. Укрепляют нервную систему, сти­мулируют деятельность мозга.</a:t>
            </a:r>
            <a:br>
              <a:rPr lang="ru-RU" sz="2000" dirty="0">
                <a:effectLst/>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3795" y="4797152"/>
            <a:ext cx="1295400" cy="1343025"/>
          </a:xfrm>
          <a:prstGeom prst="rect">
            <a:avLst/>
          </a:prstGeom>
        </p:spPr>
      </p:pic>
      <p:pic>
        <p:nvPicPr>
          <p:cNvPr id="4" name="Рисунок 3"/>
          <p:cNvPicPr>
            <a:picLocks noChangeAspect="1"/>
          </p:cNvPicPr>
          <p:nvPr/>
        </p:nvPicPr>
        <p:blipFill>
          <a:blip r:embed="rId3"/>
          <a:stretch>
            <a:fillRect/>
          </a:stretch>
        </p:blipFill>
        <p:spPr>
          <a:xfrm>
            <a:off x="33320" y="3212976"/>
            <a:ext cx="1285875" cy="1333500"/>
          </a:xfrm>
          <a:prstGeom prst="rect">
            <a:avLst/>
          </a:prstGeom>
        </p:spPr>
      </p:pic>
      <p:pic>
        <p:nvPicPr>
          <p:cNvPr id="5" name="Рисунок 4"/>
          <p:cNvPicPr>
            <a:picLocks noChangeAspect="1"/>
          </p:cNvPicPr>
          <p:nvPr/>
        </p:nvPicPr>
        <p:blipFill>
          <a:blip r:embed="rId4"/>
          <a:stretch>
            <a:fillRect/>
          </a:stretch>
        </p:blipFill>
        <p:spPr>
          <a:xfrm>
            <a:off x="23795" y="1484784"/>
            <a:ext cx="1442242" cy="1222995"/>
          </a:xfrm>
          <a:prstGeom prst="rect">
            <a:avLst/>
          </a:prstGeom>
        </p:spPr>
      </p:pic>
    </p:spTree>
    <p:extLst>
      <p:ext uri="{BB962C8B-B14F-4D97-AF65-F5344CB8AC3E}">
        <p14:creationId xmlns:p14="http://schemas.microsoft.com/office/powerpoint/2010/main" val="639281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5696" y="188640"/>
            <a:ext cx="6912768" cy="3957302"/>
          </a:xfrm>
          <a:prstGeom prst="rect">
            <a:avLst/>
          </a:prstGeom>
        </p:spPr>
        <p:txBody>
          <a:bodyPr wrap="square">
            <a:spAutoFit/>
          </a:bodyPr>
          <a:lstStyle/>
          <a:p>
            <a:pPr indent="439420" algn="just">
              <a:lnSpc>
                <a:spcPct val="115000"/>
              </a:lnSpc>
              <a:spcAft>
                <a:spcPts val="0"/>
              </a:spcAft>
            </a:pPr>
            <a:r>
              <a:rPr lang="ru-RU"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Д</a:t>
            </a:r>
            <a:r>
              <a:rPr lang="ru-RU" sz="2000" b="1"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остичь </a:t>
            </a:r>
            <a:r>
              <a:rPr lang="ru-RU"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творческого озарения</a:t>
            </a:r>
            <a:endParaRPr lang="ru-RU" sz="2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39420" algn="just">
              <a:lnSpc>
                <a:spcPct val="115000"/>
              </a:lnSpc>
              <a:spcAft>
                <a:spcPts val="0"/>
              </a:spcAft>
            </a:pPr>
            <a:r>
              <a:rPr lang="ru-RU" sz="2000" b="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Инжир</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освобождает голову для новых идей. Содержащееся в нем вещество по химическому составу близко к аспирину, эфирные масла разжижают кровь, мозг лучше снабжается кислородом.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Лучший плод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для журналистов и других творческих профессий.</a:t>
            </a:r>
          </a:p>
          <a:p>
            <a:pPr indent="439420" algn="just">
              <a:lnSpc>
                <a:spcPct val="115000"/>
              </a:lnSpc>
              <a:spcAft>
                <a:spcPts val="0"/>
              </a:spcAft>
            </a:pPr>
            <a:r>
              <a:rPr lang="ru-RU"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Тмин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может спровоцировать рождение гениальных идей. Эфирные масла, содержащиеся в нем, стимулируют всю нервную систему. Тот, кто нуждается в творческой активности мозга, должен пить чай из тмина: две чайные ложки измельченных семян на чашку</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419872" y="4850803"/>
            <a:ext cx="1428750" cy="885825"/>
          </a:xfrm>
          <a:prstGeom prst="rect">
            <a:avLst/>
          </a:prstGeom>
        </p:spPr>
      </p:pic>
      <p:pic>
        <p:nvPicPr>
          <p:cNvPr id="3" name="Рисунок 2"/>
          <p:cNvPicPr>
            <a:picLocks noChangeAspect="1"/>
          </p:cNvPicPr>
          <p:nvPr/>
        </p:nvPicPr>
        <p:blipFill>
          <a:blip r:embed="rId3"/>
          <a:stretch>
            <a:fillRect/>
          </a:stretch>
        </p:blipFill>
        <p:spPr>
          <a:xfrm>
            <a:off x="6372200" y="4317403"/>
            <a:ext cx="1866900" cy="1371600"/>
          </a:xfrm>
          <a:prstGeom prst="rect">
            <a:avLst/>
          </a:prstGeom>
        </p:spPr>
      </p:pic>
      <p:pic>
        <p:nvPicPr>
          <p:cNvPr id="5" name="Рисунок 4"/>
          <p:cNvPicPr>
            <a:picLocks noChangeAspect="1"/>
          </p:cNvPicPr>
          <p:nvPr/>
        </p:nvPicPr>
        <p:blipFill>
          <a:blip r:embed="rId4"/>
          <a:stretch>
            <a:fillRect/>
          </a:stretch>
        </p:blipFill>
        <p:spPr>
          <a:xfrm>
            <a:off x="1259632" y="4317403"/>
            <a:ext cx="1466850" cy="1419225"/>
          </a:xfrm>
          <a:prstGeom prst="rect">
            <a:avLst/>
          </a:prstGeom>
        </p:spPr>
      </p:pic>
      <p:pic>
        <p:nvPicPr>
          <p:cNvPr id="6" name="Рисунок 5"/>
          <p:cNvPicPr>
            <a:picLocks noChangeAspect="1"/>
          </p:cNvPicPr>
          <p:nvPr/>
        </p:nvPicPr>
        <p:blipFill>
          <a:blip r:embed="rId5"/>
          <a:stretch>
            <a:fillRect/>
          </a:stretch>
        </p:blipFill>
        <p:spPr>
          <a:xfrm>
            <a:off x="61295" y="188640"/>
            <a:ext cx="1762125" cy="1400175"/>
          </a:xfrm>
          <a:prstGeom prst="rect">
            <a:avLst/>
          </a:prstGeom>
        </p:spPr>
      </p:pic>
    </p:spTree>
    <p:extLst>
      <p:ext uri="{BB962C8B-B14F-4D97-AF65-F5344CB8AC3E}">
        <p14:creationId xmlns:p14="http://schemas.microsoft.com/office/powerpoint/2010/main" val="1900781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75656" y="332656"/>
            <a:ext cx="7272808" cy="5507662"/>
          </a:xfrm>
          <a:prstGeom prst="rect">
            <a:avLst/>
          </a:prstGeom>
        </p:spPr>
        <p:txBody>
          <a:bodyPr wrap="square">
            <a:spAutoFit/>
          </a:bodyPr>
          <a:lstStyle/>
          <a:p>
            <a:pPr indent="439420" algn="just">
              <a:lnSpc>
                <a:spcPct val="115000"/>
              </a:lnSpc>
              <a:spcAft>
                <a:spcPts val="0"/>
              </a:spcAft>
            </a:pPr>
            <a:endParaRPr lang="ru-RU" b="1" dirty="0" smtClean="0">
              <a:latin typeface="Times New Roman" panose="02020603050405020304" pitchFamily="18" charset="0"/>
              <a:ea typeface="Times New Roman" panose="02020603050405020304" pitchFamily="18" charset="0"/>
              <a:cs typeface="Calibri" panose="020F0502020204030204" pitchFamily="34" charset="0"/>
            </a:endParaRPr>
          </a:p>
          <a:p>
            <a:pPr indent="439420" algn="ctr">
              <a:lnSpc>
                <a:spcPct val="115000"/>
              </a:lnSpc>
              <a:spcAft>
                <a:spcPts val="0"/>
              </a:spcAft>
            </a:pPr>
            <a:r>
              <a:rPr lang="ru-RU" sz="2800" b="1" dirty="0" smtClean="0">
                <a:solidFill>
                  <a:srgbClr val="0070C0"/>
                </a:solidFill>
                <a:latin typeface="Times New Roman" panose="02020603050405020304" pitchFamily="18" charset="0"/>
                <a:ea typeface="Times New Roman" panose="02020603050405020304" pitchFamily="18" charset="0"/>
                <a:cs typeface="Calibri" panose="020F0502020204030204" pitchFamily="34" charset="0"/>
              </a:rPr>
              <a:t>Что </a:t>
            </a:r>
            <a:r>
              <a:rPr lang="ru-RU" sz="2800" b="1" dirty="0">
                <a:solidFill>
                  <a:srgbClr val="0070C0"/>
                </a:solidFill>
                <a:latin typeface="Times New Roman" panose="02020603050405020304" pitchFamily="18" charset="0"/>
                <a:ea typeface="Times New Roman" panose="02020603050405020304" pitchFamily="18" charset="0"/>
                <a:cs typeface="Calibri" panose="020F0502020204030204" pitchFamily="34" charset="0"/>
              </a:rPr>
              <a:t>происходит в душе</a:t>
            </a:r>
            <a:r>
              <a:rPr lang="ru-RU" sz="2800" b="1" dirty="0" smtClean="0">
                <a:solidFill>
                  <a:srgbClr val="0070C0"/>
                </a:solidFill>
                <a:latin typeface="Times New Roman" panose="02020603050405020304" pitchFamily="18" charset="0"/>
                <a:ea typeface="Times New Roman" panose="02020603050405020304" pitchFamily="18" charset="0"/>
                <a:cs typeface="Calibri" panose="020F0502020204030204" pitchFamily="34" charset="0"/>
              </a:rPr>
              <a:t>?</a:t>
            </a:r>
          </a:p>
          <a:p>
            <a:pPr indent="439420" algn="just">
              <a:lnSpc>
                <a:spcPct val="115000"/>
              </a:lnSpc>
              <a:spcAft>
                <a:spcPts val="0"/>
              </a:spcAft>
            </a:pPr>
            <a:r>
              <a:rPr lang="ru-RU" sz="2000" dirty="0" smtClean="0">
                <a:latin typeface="Times New Roman" panose="02020603050405020304" pitchFamily="18" charset="0"/>
                <a:ea typeface="Times New Roman" panose="02020603050405020304" pitchFamily="18" charset="0"/>
                <a:cs typeface="Calibri" panose="020F0502020204030204" pitchFamily="34" charset="0"/>
              </a:rPr>
              <a:t>На </a:t>
            </a:r>
            <a:r>
              <a:rPr lang="ru-RU" sz="2000" dirty="0">
                <a:latin typeface="Times New Roman" panose="02020603050405020304" pitchFamily="18" charset="0"/>
                <a:ea typeface="Times New Roman" panose="02020603050405020304" pitchFamily="18" charset="0"/>
                <a:cs typeface="Calibri" panose="020F0502020204030204" pitchFamily="34" charset="0"/>
              </a:rPr>
              <a:t>положительные и отрицательные эмоции тоже можно повлиять при помощи пищи. Поэтому следующие наши советы для тех, кто хочет поддержать хорошее настроение</a:t>
            </a:r>
            <a:r>
              <a:rPr lang="ru-RU" sz="2000" dirty="0" smtClean="0">
                <a:latin typeface="Times New Roman" panose="02020603050405020304" pitchFamily="18" charset="0"/>
                <a:ea typeface="Times New Roman" panose="02020603050405020304" pitchFamily="18" charset="0"/>
                <a:cs typeface="Calibri" panose="020F0502020204030204" pitchFamily="34" charset="0"/>
              </a:rPr>
              <a:t>.</a:t>
            </a:r>
          </a:p>
          <a:p>
            <a:pPr indent="439420" algn="just">
              <a:lnSpc>
                <a:spcPct val="115000"/>
              </a:lnSpc>
              <a:spcAft>
                <a:spcPts val="0"/>
              </a:spcAft>
            </a:pPr>
            <a:endParaRPr lang="ru-RU" sz="2000" dirty="0">
              <a:latin typeface="Calibri" panose="020F0502020204030204" pitchFamily="34" charset="0"/>
              <a:ea typeface="Times New Roman" panose="02020603050405020304" pitchFamily="18" charset="0"/>
              <a:cs typeface="Calibri" panose="020F0502020204030204" pitchFamily="34" charset="0"/>
            </a:endParaRPr>
          </a:p>
          <a:p>
            <a:pPr indent="439420" algn="just">
              <a:lnSpc>
                <a:spcPct val="115000"/>
              </a:lnSpc>
              <a:spcAft>
                <a:spcPts val="0"/>
              </a:spcAft>
            </a:pPr>
            <a:r>
              <a:rPr lang="ru-RU" sz="2000" b="1" dirty="0">
                <a:solidFill>
                  <a:schemeClr val="accent5">
                    <a:lumMod val="60000"/>
                    <a:lumOff val="40000"/>
                  </a:schemeClr>
                </a:solidFill>
                <a:latin typeface="Times New Roman" panose="02020603050405020304" pitchFamily="18" charset="0"/>
                <a:ea typeface="Times New Roman" panose="02020603050405020304" pitchFamily="18" charset="0"/>
                <a:cs typeface="Calibri" panose="020F0502020204030204" pitchFamily="34" charset="0"/>
              </a:rPr>
              <a:t>Паприка </a:t>
            </a:r>
            <a:r>
              <a:rPr lang="ru-RU" sz="2000" dirty="0">
                <a:latin typeface="Times New Roman" panose="02020603050405020304" pitchFamily="18" charset="0"/>
                <a:ea typeface="Times New Roman" panose="02020603050405020304" pitchFamily="18" charset="0"/>
                <a:cs typeface="Calibri" panose="020F0502020204030204" pitchFamily="34" charset="0"/>
              </a:rPr>
              <a:t>— чем острее, тем лучше. Ароматические вещества способствуют выделению «гормона счастья» — </a:t>
            </a:r>
            <a:r>
              <a:rPr lang="ru-RU" sz="2000" dirty="0" err="1">
                <a:latin typeface="Times New Roman" panose="02020603050405020304" pitchFamily="18" charset="0"/>
                <a:ea typeface="Times New Roman" panose="02020603050405020304" pitchFamily="18" charset="0"/>
                <a:cs typeface="Calibri" panose="020F0502020204030204" pitchFamily="34" charset="0"/>
              </a:rPr>
              <a:t>эндорфина</a:t>
            </a:r>
            <a:r>
              <a:rPr lang="ru-RU" sz="2000" dirty="0" smtClean="0">
                <a:latin typeface="Times New Roman" panose="02020603050405020304" pitchFamily="18" charset="0"/>
                <a:ea typeface="Times New Roman" panose="02020603050405020304" pitchFamily="18" charset="0"/>
                <a:cs typeface="Calibri" panose="020F0502020204030204" pitchFamily="34" charset="0"/>
              </a:rPr>
              <a:t>.</a:t>
            </a:r>
          </a:p>
          <a:p>
            <a:pPr indent="439420" algn="just">
              <a:lnSpc>
                <a:spcPct val="115000"/>
              </a:lnSpc>
              <a:spcAft>
                <a:spcPts val="0"/>
              </a:spcAft>
            </a:pPr>
            <a:endParaRPr lang="ru-RU" sz="2000" dirty="0">
              <a:latin typeface="Calibri" panose="020F0502020204030204" pitchFamily="34" charset="0"/>
              <a:ea typeface="Times New Roman" panose="02020603050405020304" pitchFamily="18" charset="0"/>
              <a:cs typeface="Calibri" panose="020F0502020204030204" pitchFamily="34" charset="0"/>
            </a:endParaRPr>
          </a:p>
          <a:p>
            <a:pPr indent="439420" algn="just">
              <a:lnSpc>
                <a:spcPct val="115000"/>
              </a:lnSpc>
              <a:spcAft>
                <a:spcPts val="0"/>
              </a:spcAft>
            </a:pPr>
            <a:r>
              <a:rPr lang="ru-RU" sz="2000" b="1" dirty="0">
                <a:solidFill>
                  <a:schemeClr val="accent3">
                    <a:lumMod val="60000"/>
                    <a:lumOff val="40000"/>
                  </a:schemeClr>
                </a:solidFill>
                <a:latin typeface="Times New Roman" panose="02020603050405020304" pitchFamily="18" charset="0"/>
                <a:ea typeface="Times New Roman" panose="02020603050405020304" pitchFamily="18" charset="0"/>
                <a:cs typeface="Calibri" panose="020F0502020204030204" pitchFamily="34" charset="0"/>
              </a:rPr>
              <a:t>Клубника</a:t>
            </a:r>
            <a:r>
              <a:rPr lang="ru-RU" sz="2000" dirty="0">
                <a:latin typeface="Times New Roman" panose="02020603050405020304" pitchFamily="18" charset="0"/>
                <a:ea typeface="Times New Roman" panose="02020603050405020304" pitchFamily="18" charset="0"/>
                <a:cs typeface="Calibri" panose="020F0502020204030204" pitchFamily="34" charset="0"/>
              </a:rPr>
              <a:t> очень вкусна, и к тому же она быстро нейтрализует отрицательные эмоции. Доза: минимум 150 грамм</a:t>
            </a:r>
            <a:r>
              <a:rPr lang="ru-RU" sz="2000" dirty="0" smtClean="0">
                <a:latin typeface="Times New Roman" panose="02020603050405020304" pitchFamily="18" charset="0"/>
                <a:ea typeface="Times New Roman" panose="02020603050405020304" pitchFamily="18" charset="0"/>
                <a:cs typeface="Calibri" panose="020F0502020204030204" pitchFamily="34" charset="0"/>
              </a:rPr>
              <a:t>.</a:t>
            </a:r>
          </a:p>
          <a:p>
            <a:pPr indent="439420" algn="just">
              <a:lnSpc>
                <a:spcPct val="115000"/>
              </a:lnSpc>
              <a:spcAft>
                <a:spcPts val="0"/>
              </a:spcAft>
            </a:pPr>
            <a:endParaRPr lang="ru-RU" sz="2000" dirty="0">
              <a:latin typeface="Calibri" panose="020F0502020204030204" pitchFamily="34" charset="0"/>
              <a:ea typeface="Times New Roman" panose="02020603050405020304" pitchFamily="18" charset="0"/>
              <a:cs typeface="Calibri" panose="020F0502020204030204" pitchFamily="34" charset="0"/>
            </a:endParaRPr>
          </a:p>
          <a:p>
            <a:pPr indent="439420" algn="just">
              <a:lnSpc>
                <a:spcPct val="115000"/>
              </a:lnSpc>
              <a:spcAft>
                <a:spcPts val="0"/>
              </a:spcAft>
            </a:pPr>
            <a:r>
              <a:rPr lang="ru-RU" sz="2000" b="1" dirty="0">
                <a:solidFill>
                  <a:srgbClr val="FFFF00"/>
                </a:solidFill>
                <a:latin typeface="Times New Roman" panose="02020603050405020304" pitchFamily="18" charset="0"/>
                <a:ea typeface="Times New Roman" panose="02020603050405020304" pitchFamily="18" charset="0"/>
                <a:cs typeface="Calibri" panose="020F0502020204030204" pitchFamily="34" charset="0"/>
              </a:rPr>
              <a:t>Бананы </a:t>
            </a:r>
            <a:r>
              <a:rPr lang="ru-RU" sz="2000" dirty="0">
                <a:latin typeface="Times New Roman" panose="02020603050405020304" pitchFamily="18" charset="0"/>
                <a:ea typeface="Times New Roman" panose="02020603050405020304" pitchFamily="18" charset="0"/>
                <a:cs typeface="Calibri" panose="020F0502020204030204" pitchFamily="34" charset="0"/>
              </a:rPr>
              <a:t>содержат серотонин — вещество, необходимое мозгу, чтобы тот просигнализировал: «Вы счастливы</a:t>
            </a:r>
            <a:r>
              <a:rPr lang="ru-RU" sz="2000" dirty="0" smtClean="0">
                <a:latin typeface="Times New Roman" panose="02020603050405020304" pitchFamily="18" charset="0"/>
                <a:ea typeface="Times New Roman" panose="02020603050405020304" pitchFamily="18" charset="0"/>
                <a:cs typeface="Calibri" panose="020F0502020204030204" pitchFamily="34" charset="0"/>
              </a:rPr>
              <a:t>».</a:t>
            </a:r>
          </a:p>
        </p:txBody>
      </p:sp>
      <p:pic>
        <p:nvPicPr>
          <p:cNvPr id="2" name="Рисунок 1"/>
          <p:cNvPicPr>
            <a:picLocks noChangeAspect="1"/>
          </p:cNvPicPr>
          <p:nvPr/>
        </p:nvPicPr>
        <p:blipFill>
          <a:blip r:embed="rId2"/>
          <a:stretch>
            <a:fillRect/>
          </a:stretch>
        </p:blipFill>
        <p:spPr>
          <a:xfrm>
            <a:off x="1043608" y="314882"/>
            <a:ext cx="1704975" cy="1352550"/>
          </a:xfrm>
          <a:prstGeom prst="rect">
            <a:avLst/>
          </a:prstGeom>
        </p:spPr>
      </p:pic>
      <p:pic>
        <p:nvPicPr>
          <p:cNvPr id="4" name="Рисунок 3"/>
          <p:cNvPicPr>
            <a:picLocks noChangeAspect="1"/>
          </p:cNvPicPr>
          <p:nvPr/>
        </p:nvPicPr>
        <p:blipFill>
          <a:blip r:embed="rId3"/>
          <a:stretch>
            <a:fillRect/>
          </a:stretch>
        </p:blipFill>
        <p:spPr>
          <a:xfrm>
            <a:off x="29904" y="4781635"/>
            <a:ext cx="1524000" cy="952500"/>
          </a:xfrm>
          <a:prstGeom prst="rect">
            <a:avLst/>
          </a:prstGeom>
        </p:spPr>
      </p:pic>
    </p:spTree>
    <p:extLst>
      <p:ext uri="{BB962C8B-B14F-4D97-AF65-F5344CB8AC3E}">
        <p14:creationId xmlns:p14="http://schemas.microsoft.com/office/powerpoint/2010/main" val="1650686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47664" y="548680"/>
            <a:ext cx="7344816" cy="4680256"/>
          </a:xfrm>
          <a:prstGeom prst="rect">
            <a:avLst/>
          </a:prstGeom>
        </p:spPr>
        <p:txBody>
          <a:bodyPr wrap="square">
            <a:spAutoFit/>
          </a:bodyPr>
          <a:lstStyle/>
          <a:p>
            <a:pPr indent="450215" algn="just">
              <a:lnSpc>
                <a:spcPct val="115000"/>
              </a:lnSpc>
              <a:spcBef>
                <a:spcPts val="530"/>
              </a:spcBef>
              <a:spcAft>
                <a:spcPts val="1000"/>
              </a:spcAft>
            </a:pPr>
            <a:r>
              <a:rPr lang="ru-RU" sz="2000" b="1" dirty="0" smtClean="0">
                <a:solidFill>
                  <a:srgbClr val="0070C0"/>
                </a:solidFill>
                <a:latin typeface="Times New Roman" panose="02020603050405020304" pitchFamily="18" charset="0"/>
                <a:ea typeface="Times New Roman" panose="02020603050405020304" pitchFamily="18" charset="0"/>
                <a:cs typeface="Calibri" panose="020F0502020204030204" pitchFamily="34" charset="0"/>
              </a:rPr>
              <a:t>1</a:t>
            </a:r>
            <a:r>
              <a:rPr lang="ru-RU" b="1" dirty="0" smtClean="0">
                <a:solidFill>
                  <a:srgbClr val="0070C0"/>
                </a:solidFill>
                <a:latin typeface="Times New Roman" panose="02020603050405020304" pitchFamily="18" charset="0"/>
                <a:ea typeface="Times New Roman" panose="02020603050405020304" pitchFamily="18" charset="0"/>
                <a:cs typeface="Calibri" panose="020F0502020204030204" pitchFamily="34" charset="0"/>
              </a:rPr>
              <a:t>.</a:t>
            </a:r>
            <a:r>
              <a:rPr lang="ru-RU" dirty="0" smtClean="0">
                <a:solidFill>
                  <a:srgbClr val="0070C0"/>
                </a:solidFill>
                <a:latin typeface="Times New Roman" panose="02020603050405020304" pitchFamily="18" charset="0"/>
                <a:ea typeface="Times New Roman" panose="02020603050405020304" pitchFamily="18" charset="0"/>
                <a:cs typeface="Calibri" panose="020F0502020204030204" pitchFamily="34" charset="0"/>
              </a:rPr>
              <a:t> </a:t>
            </a:r>
            <a:r>
              <a:rPr lang="ru-RU" dirty="0" smtClean="0">
                <a:latin typeface="Times New Roman" panose="02020603050405020304" pitchFamily="18" charset="0"/>
                <a:ea typeface="Times New Roman" panose="02020603050405020304" pitchFamily="18" charset="0"/>
                <a:cs typeface="Calibri" panose="020F0502020204030204" pitchFamily="34" charset="0"/>
              </a:rPr>
              <a:t>Во </a:t>
            </a:r>
            <a:r>
              <a:rPr lang="ru-RU" dirty="0">
                <a:latin typeface="Times New Roman" panose="02020603050405020304" pitchFamily="18" charset="0"/>
                <a:ea typeface="Times New Roman" panose="02020603050405020304" pitchFamily="18" charset="0"/>
                <a:cs typeface="Calibri" panose="020F0502020204030204" pitchFamily="34" charset="0"/>
              </a:rPr>
              <a:t>время стресса происходит сильное </a:t>
            </a:r>
            <a:r>
              <a:rPr lang="ru-RU" b="1" dirty="0">
                <a:solidFill>
                  <a:srgbClr val="00B0F0"/>
                </a:solidFill>
                <a:latin typeface="Times New Roman" panose="02020603050405020304" pitchFamily="18" charset="0"/>
                <a:ea typeface="Times New Roman" panose="02020603050405020304" pitchFamily="18" charset="0"/>
                <a:cs typeface="Calibri" panose="020F0502020204030204" pitchFamily="34" charset="0"/>
              </a:rPr>
              <a:t>обезвоживание организма</a:t>
            </a:r>
            <a:r>
              <a:rPr lang="ru-RU" dirty="0">
                <a:latin typeface="Times New Roman" panose="02020603050405020304" pitchFamily="18" charset="0"/>
                <a:ea typeface="Times New Roman" panose="02020603050405020304" pitchFamily="18" charset="0"/>
                <a:cs typeface="Calibri" panose="020F0502020204030204" pitchFamily="34" charset="0"/>
              </a:rPr>
              <a:t>. Это связано с тем, что нервные процессы происходят на основе электрохимических реакций, а для них необходимо достаточное количество жидкости. Ее недостаток резко снижает скорость нервных процессов. Следовательно, перед экзаменом или во время него целесообразно выпить не­сколько глотков воды. В антистрессовых целях воду пьют за 20 минут до или через 30 минут после еды.</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indent="450215" algn="just">
              <a:lnSpc>
                <a:spcPct val="115000"/>
              </a:lnSpc>
              <a:spcAft>
                <a:spcPts val="1000"/>
              </a:spcAft>
            </a:pPr>
            <a:r>
              <a:rPr lang="ru-RU" dirty="0">
                <a:latin typeface="Times New Roman" panose="02020603050405020304" pitchFamily="18" charset="0"/>
                <a:ea typeface="Times New Roman" panose="02020603050405020304" pitchFamily="18" charset="0"/>
                <a:cs typeface="Calibri" panose="020F0502020204030204" pitchFamily="34" charset="0"/>
              </a:rPr>
              <a:t>Лучше всего подходит </a:t>
            </a:r>
            <a:r>
              <a:rPr lang="ru-RU" b="1" dirty="0">
                <a:solidFill>
                  <a:srgbClr val="00B0F0"/>
                </a:solidFill>
                <a:latin typeface="Times New Roman" panose="02020603050405020304" pitchFamily="18" charset="0"/>
                <a:ea typeface="Times New Roman" panose="02020603050405020304" pitchFamily="18" charset="0"/>
                <a:cs typeface="Calibri" panose="020F0502020204030204" pitchFamily="34" charset="0"/>
              </a:rPr>
              <a:t>минеральная вода</a:t>
            </a:r>
            <a:r>
              <a:rPr lang="ru-RU" dirty="0">
                <a:latin typeface="Times New Roman" panose="02020603050405020304" pitchFamily="18" charset="0"/>
                <a:ea typeface="Times New Roman" panose="02020603050405020304" pitchFamily="18" charset="0"/>
                <a:cs typeface="Calibri" panose="020F0502020204030204" pitchFamily="34" charset="0"/>
              </a:rPr>
              <a:t>, ибо она содержит ионы калия или натрия, участвующие в электрохимических реакциях. Можно пить просто чистую воду или зеленый чай. Все остальные напитки с этой точки зрения бесполезны или вредны. В сладкую газированную воду добавляют вещества, ускоряющие обезвоживание. Для того чтобы расщепить соки, тоже требуется вода. Чай и кофе лишь создают иллюзию работоспособности.</a:t>
            </a:r>
            <a:endParaRPr lang="ru-RU" sz="16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2" name="Рисунок 1"/>
          <p:cNvPicPr>
            <a:picLocks noChangeAspect="1"/>
          </p:cNvPicPr>
          <p:nvPr/>
        </p:nvPicPr>
        <p:blipFill>
          <a:blip r:embed="rId2"/>
          <a:stretch>
            <a:fillRect/>
          </a:stretch>
        </p:blipFill>
        <p:spPr>
          <a:xfrm>
            <a:off x="-133581" y="404664"/>
            <a:ext cx="1685925" cy="1476375"/>
          </a:xfrm>
          <a:prstGeom prst="rect">
            <a:avLst/>
          </a:prstGeom>
        </p:spPr>
      </p:pic>
      <p:pic>
        <p:nvPicPr>
          <p:cNvPr id="4" name="Рисунок 3"/>
          <p:cNvPicPr>
            <a:picLocks noChangeAspect="1"/>
          </p:cNvPicPr>
          <p:nvPr/>
        </p:nvPicPr>
        <p:blipFill>
          <a:blip r:embed="rId3"/>
          <a:stretch>
            <a:fillRect/>
          </a:stretch>
        </p:blipFill>
        <p:spPr>
          <a:xfrm>
            <a:off x="6300192" y="5329181"/>
            <a:ext cx="1656184" cy="1382634"/>
          </a:xfrm>
          <a:prstGeom prst="rect">
            <a:avLst/>
          </a:prstGeom>
        </p:spPr>
      </p:pic>
      <p:pic>
        <p:nvPicPr>
          <p:cNvPr id="5" name="Рисунок 4"/>
          <p:cNvPicPr>
            <a:picLocks noChangeAspect="1"/>
          </p:cNvPicPr>
          <p:nvPr/>
        </p:nvPicPr>
        <p:blipFill>
          <a:blip r:embed="rId4"/>
          <a:stretch>
            <a:fillRect/>
          </a:stretch>
        </p:blipFill>
        <p:spPr>
          <a:xfrm>
            <a:off x="3419872" y="5260314"/>
            <a:ext cx="1564010" cy="1462973"/>
          </a:xfrm>
          <a:prstGeom prst="rect">
            <a:avLst/>
          </a:prstGeom>
        </p:spPr>
      </p:pic>
    </p:spTree>
    <p:extLst>
      <p:ext uri="{BB962C8B-B14F-4D97-AF65-F5344CB8AC3E}">
        <p14:creationId xmlns:p14="http://schemas.microsoft.com/office/powerpoint/2010/main" val="320501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31640" y="260648"/>
            <a:ext cx="7560840" cy="6247864"/>
          </a:xfrm>
          <a:prstGeom prst="rect">
            <a:avLst/>
          </a:prstGeom>
        </p:spPr>
        <p:txBody>
          <a:bodyPr wrap="square">
            <a:spAutoFit/>
          </a:bodyPr>
          <a:lstStyle/>
          <a:p>
            <a:r>
              <a:rPr lang="ru-RU" sz="2000" b="1" dirty="0" smtClean="0">
                <a:solidFill>
                  <a:srgbClr val="0070C0"/>
                </a:solidFill>
                <a:latin typeface="Times New Roman" panose="02020603050405020304" pitchFamily="18" charset="0"/>
                <a:ea typeface="Calibri" panose="020F0502020204030204" pitchFamily="34" charset="0"/>
              </a:rPr>
              <a:t>2</a:t>
            </a:r>
            <a:r>
              <a:rPr lang="ru-RU" sz="2000" dirty="0" smtClean="0">
                <a:solidFill>
                  <a:srgbClr val="000000"/>
                </a:solidFill>
                <a:latin typeface="Times New Roman" panose="02020603050405020304" pitchFamily="18" charset="0"/>
                <a:ea typeface="Calibri" panose="020F0502020204030204" pitchFamily="34" charset="0"/>
              </a:rPr>
              <a:t>. Вторая </a:t>
            </a:r>
            <a:r>
              <a:rPr lang="ru-RU" sz="2000" dirty="0">
                <a:solidFill>
                  <a:srgbClr val="000000"/>
                </a:solidFill>
                <a:latin typeface="Times New Roman" panose="02020603050405020304" pitchFamily="18" charset="0"/>
                <a:ea typeface="Calibri" panose="020F0502020204030204" pitchFamily="34" charset="0"/>
              </a:rPr>
              <a:t>проблема, с которой сталкиваются школьники, попавшие в стрессовую ситуацию, — это </a:t>
            </a:r>
            <a:r>
              <a:rPr lang="ru-RU" sz="2000" b="1" dirty="0">
                <a:solidFill>
                  <a:srgbClr val="0070C0"/>
                </a:solidFill>
                <a:latin typeface="Times New Roman" panose="02020603050405020304" pitchFamily="18" charset="0"/>
                <a:ea typeface="Calibri" panose="020F0502020204030204" pitchFamily="34" charset="0"/>
              </a:rPr>
              <a:t>нарушение гармоничной работы левого и правого полушарий.</a:t>
            </a:r>
            <a:r>
              <a:rPr lang="ru-RU" sz="2000" dirty="0">
                <a:solidFill>
                  <a:srgbClr val="000000"/>
                </a:solidFill>
                <a:latin typeface="Times New Roman" panose="02020603050405020304" pitchFamily="18" charset="0"/>
                <a:ea typeface="Calibri" panose="020F0502020204030204" pitchFamily="34" charset="0"/>
              </a:rPr>
              <a:t> Если доминирует одно из них — правое (образное) или левое (логическое), то у человека снижается способность оптимально решать стоящие перед ним задачи. Но можно восстановить гармонию или приблизиться к ней. Известно, что </a:t>
            </a:r>
            <a:r>
              <a:rPr lang="ru-RU" sz="2000" dirty="0">
                <a:solidFill>
                  <a:srgbClr val="00B0F0"/>
                </a:solidFill>
                <a:latin typeface="Times New Roman" panose="02020603050405020304" pitchFamily="18" charset="0"/>
                <a:ea typeface="Calibri" panose="020F0502020204030204" pitchFamily="34" charset="0"/>
              </a:rPr>
              <a:t>правое полушарие управляет левой половиной тела, а левое полушарие — правой половиной</a:t>
            </a:r>
            <a:r>
              <a:rPr lang="ru-RU" sz="2000" dirty="0">
                <a:solidFill>
                  <a:srgbClr val="000000"/>
                </a:solidFill>
                <a:latin typeface="Times New Roman" panose="02020603050405020304" pitchFamily="18" charset="0"/>
                <a:ea typeface="Calibri" panose="020F0502020204030204" pitchFamily="34" charset="0"/>
              </a:rPr>
              <a:t>. Эта связь действует в обоих направлениях, поэтому координация обеих частей тела приводит к координации полушарий мозга.</a:t>
            </a:r>
            <a:br>
              <a:rPr lang="ru-RU" sz="2000" dirty="0">
                <a:solidFill>
                  <a:srgbClr val="000000"/>
                </a:solidFill>
                <a:latin typeface="Times New Roman" panose="02020603050405020304" pitchFamily="18" charset="0"/>
                <a:ea typeface="Calibri" panose="020F0502020204030204" pitchFamily="34" charset="0"/>
              </a:rPr>
            </a:br>
            <a:r>
              <a:rPr lang="ru-RU" sz="2000" b="1" dirty="0">
                <a:latin typeface="Times New Roman" panose="02020603050405020304" pitchFamily="18" charset="0"/>
                <a:cs typeface="Times New Roman" panose="02020603050405020304" pitchFamily="18" charset="0"/>
              </a:rPr>
              <a:t>Физическое </a:t>
            </a:r>
            <a:r>
              <a:rPr lang="ru-RU" sz="2000" b="1" dirty="0" smtClean="0">
                <a:latin typeface="Times New Roman" panose="02020603050405020304" pitchFamily="18" charset="0"/>
                <a:cs typeface="Times New Roman" panose="02020603050405020304" pitchFamily="18" charset="0"/>
              </a:rPr>
              <a:t>упражнение «Перекрестный </a:t>
            </a:r>
            <a:r>
              <a:rPr lang="ru-RU" sz="2000" b="1" dirty="0">
                <a:latin typeface="Times New Roman" panose="02020603050405020304" pitchFamily="18" charset="0"/>
                <a:cs typeface="Times New Roman" panose="02020603050405020304" pitchFamily="18" charset="0"/>
              </a:rPr>
              <a:t>шаг</a:t>
            </a:r>
            <a:r>
              <a:rPr lang="ru-RU" sz="2000" b="1" dirty="0" smtClean="0">
                <a:latin typeface="Times New Roman" panose="02020603050405020304" pitchFamily="18" charset="0"/>
                <a:cs typeface="Times New Roman" panose="02020603050405020304" pitchFamily="18" charset="0"/>
              </a:rPr>
              <a:t>»</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Имитируем ходьбу на месте, поднимая колено чуть выше, чем обычно. Можно сделать это сидя, приподнимая ногу на носок, навстречу руке. Каждый раз, когда колено находится в наивысшей точке, кладем на него противоположную руку. Одним словом, соприкасаются то левое колено с правой рукой, то правое колено с левой рукой.</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Обязательное условие выполнения этого упражнения — двигаться не быстро, а в удобном темпе и с удовольствием.</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12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332656"/>
            <a:ext cx="8064896" cy="5961632"/>
          </a:xfrm>
          <a:prstGeom prst="rect">
            <a:avLst/>
          </a:prstGeom>
        </p:spPr>
        <p:txBody>
          <a:bodyPr wrap="square">
            <a:spAutoFit/>
          </a:bodyPr>
          <a:lstStyle/>
          <a:p>
            <a:pPr algn="just"/>
            <a:endParaRPr lang="ru-RU"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ru-RU"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a:t>
            </a: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Если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нет возможности сделать «перекрестный шаг», а ситуация требует немедленной сосредоточенности, то можно применить следующий прием: </a:t>
            </a:r>
            <a:r>
              <a:rPr lang="ru-RU"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нарисовать на чистом листе бумаги косой крест, похожий на букву «Х»,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и несколько минут созерцать его. Эффект будет слабее, чем от физических упражнений, однако поможет согласованности работы левого и </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правого полушарий.</a:t>
            </a:r>
          </a:p>
          <a:p>
            <a:pPr algn="just"/>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ru-RU"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Упражнение </a:t>
            </a:r>
            <a:r>
              <a:rPr lang="ru-RU" sz="2000" b="1" dirty="0" smtClean="0">
                <a:latin typeface="Times New Roman" panose="02020603050405020304" pitchFamily="18" charset="0"/>
                <a:cs typeface="Times New Roman" panose="02020603050405020304" pitchFamily="18" charset="0"/>
              </a:rPr>
              <a:t>«Передышка</a:t>
            </a:r>
            <a:r>
              <a:rPr lang="ru-RU" sz="2000" b="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Обычно, когда мы бываем расстроены, начинаем сдерживать дыха­ние. Высвобождение дыхания — один из способов расслабления. От­ложите в сторону все проблемы, которые вас беспокоят. В течение 3 минут дышите медленно, спокойно и глубоко. Можете даже закрыть глаза. Если хотите, посчитайте до пяти, пока делаете вдох, и до семи, когда выдыхаете. (Затрата большего количества времени на выдох соз­дает мягкий, успокаивающий эффект). Представьте: когда вы наслаждаетесь этим глубоким неторопливым дыханием, все ваши беспокой­ства и неприятности улетучиваются.</a:t>
            </a:r>
          </a:p>
          <a:p>
            <a:pPr algn="just">
              <a:lnSpc>
                <a:spcPct val="107000"/>
              </a:lnSpc>
              <a:spcAft>
                <a:spcPts val="800"/>
              </a:spcAft>
            </a:pP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8" descr="D:\Наташа\Картинки\картинки егэ\691-506-40500_6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5661248"/>
            <a:ext cx="1476164" cy="112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6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332656"/>
            <a:ext cx="7812360" cy="6217087"/>
          </a:xfrm>
          <a:prstGeom prst="rect">
            <a:avLst/>
          </a:prstGeom>
        </p:spPr>
        <p:txBody>
          <a:bodyPr wrap="square">
            <a:spAutoFit/>
          </a:bodyPr>
          <a:lstStyle/>
          <a:p>
            <a:pPr algn="ctr"/>
            <a:endParaRPr lang="ru-RU" sz="1000" b="1" i="1" dirty="0" smtClean="0">
              <a:solidFill>
                <a:srgbClr val="4F271C"/>
              </a:solidFill>
              <a:latin typeface="Times New Roman" pitchFamily="18" charset="0"/>
              <a:cs typeface="Times New Roman" pitchFamily="18" charset="0"/>
            </a:endParaRPr>
          </a:p>
          <a:p>
            <a:pPr algn="ctr"/>
            <a:r>
              <a:rPr lang="ru-RU" sz="2400" b="1" i="1" dirty="0" smtClean="0">
                <a:solidFill>
                  <a:srgbClr val="4F271C"/>
                </a:solidFill>
                <a:latin typeface="Times New Roman" pitchFamily="18" charset="0"/>
                <a:cs typeface="Times New Roman" pitchFamily="18" charset="0"/>
              </a:rPr>
              <a:t>Информационные материалы по подготовке к ЕГЭ</a:t>
            </a:r>
            <a:endParaRPr lang="ru-RU" sz="2400" dirty="0" smtClean="0">
              <a:solidFill>
                <a:srgbClr val="4F271C"/>
              </a:solidFill>
              <a:latin typeface="Times New Roman" pitchFamily="18" charset="0"/>
              <a:cs typeface="Times New Roman" pitchFamily="18" charset="0"/>
            </a:endParaRPr>
          </a:p>
          <a:p>
            <a:pPr algn="ctr"/>
            <a:r>
              <a:rPr lang="ru-RU" sz="2400" b="1" i="1" dirty="0" smtClean="0">
                <a:solidFill>
                  <a:srgbClr val="4F271C"/>
                </a:solidFill>
                <a:latin typeface="Times New Roman" pitchFamily="18" charset="0"/>
                <a:cs typeface="Times New Roman" pitchFamily="18" charset="0"/>
              </a:rPr>
              <a:t>для школьников, родителей и педагогических работников можно найти на сайте:</a:t>
            </a:r>
          </a:p>
          <a:p>
            <a:pPr algn="just"/>
            <a:r>
              <a:rPr lang="en-US" sz="2800" b="1" u="sng" dirty="0" smtClean="0">
                <a:solidFill>
                  <a:srgbClr val="4F271C"/>
                </a:solidFill>
                <a:latin typeface="Times New Roman" pitchFamily="18" charset="0"/>
                <a:cs typeface="Times New Roman" pitchFamily="18" charset="0"/>
                <a:hlinkClick r:id="rId2"/>
              </a:rPr>
              <a:t>www.ege.edu.ru</a:t>
            </a:r>
            <a:r>
              <a:rPr lang="ru-RU" sz="2400" b="1" dirty="0" smtClean="0">
                <a:solidFill>
                  <a:srgbClr val="4F271C"/>
                </a:solidFill>
                <a:latin typeface="Times New Roman" pitchFamily="18" charset="0"/>
                <a:cs typeface="Times New Roman" pitchFamily="18" charset="0"/>
              </a:rPr>
              <a:t> </a:t>
            </a:r>
            <a:r>
              <a:rPr lang="ru-RU" sz="2400" b="1" dirty="0" smtClean="0">
                <a:solidFill>
                  <a:schemeClr val="accent4"/>
                </a:solidFill>
                <a:latin typeface="Times New Roman" pitchFamily="18" charset="0"/>
                <a:cs typeface="Times New Roman" pitchFamily="18" charset="0"/>
              </a:rPr>
              <a:t>(Официальный информационный портал единого государственного экзамена</a:t>
            </a:r>
            <a:r>
              <a:rPr lang="ru-RU" sz="2400" b="1" i="1" dirty="0" smtClean="0">
                <a:solidFill>
                  <a:schemeClr val="accent4"/>
                </a:solidFill>
                <a:latin typeface="Times New Roman" pitchFamily="18" charset="0"/>
                <a:cs typeface="Times New Roman" pitchFamily="18" charset="0"/>
              </a:rPr>
              <a:t>)</a:t>
            </a:r>
          </a:p>
          <a:p>
            <a:pPr algn="ctr"/>
            <a:endParaRPr lang="ru-RU" sz="2400" b="1" i="1" dirty="0" smtClean="0">
              <a:solidFill>
                <a:srgbClr val="002060"/>
              </a:solidFill>
              <a:latin typeface="Times New Roman" pitchFamily="18" charset="0"/>
              <a:cs typeface="Times New Roman" pitchFamily="18" charset="0"/>
            </a:endParaRPr>
          </a:p>
          <a:p>
            <a:pPr algn="just"/>
            <a:r>
              <a:rPr lang="ru-RU" altLang="ru-RU" sz="2400" b="1" i="1" dirty="0">
                <a:solidFill>
                  <a:srgbClr val="4F271C"/>
                </a:solidFill>
                <a:latin typeface="Times New Roman" panose="02020603050405020304" pitchFamily="18" charset="0"/>
                <a:cs typeface="Times New Roman" panose="02020603050405020304" pitchFamily="18" charset="0"/>
              </a:rPr>
              <a:t>МБУ «Центр психолого-педагогической,</a:t>
            </a:r>
          </a:p>
          <a:p>
            <a:pPr algn="just"/>
            <a:r>
              <a:rPr lang="ru-RU" altLang="ru-RU" sz="2400" b="1" i="1" dirty="0">
                <a:solidFill>
                  <a:srgbClr val="4F271C"/>
                </a:solidFill>
                <a:latin typeface="Times New Roman" panose="02020603050405020304" pitchFamily="18" charset="0"/>
                <a:cs typeface="Times New Roman" panose="02020603050405020304" pitchFamily="18" charset="0"/>
              </a:rPr>
              <a:t> медицинской и социальной помощи»</a:t>
            </a:r>
          </a:p>
          <a:p>
            <a:pPr algn="just"/>
            <a:r>
              <a:rPr lang="ru-RU" altLang="ru-RU" sz="2400" b="1" i="1" dirty="0">
                <a:solidFill>
                  <a:srgbClr val="4F271C"/>
                </a:solidFill>
                <a:latin typeface="Times New Roman" panose="02020603050405020304" pitchFamily="18" charset="0"/>
                <a:cs typeface="Times New Roman" panose="02020603050405020304" pitchFamily="18" charset="0"/>
              </a:rPr>
              <a:t>Г. Тамбов, ул. Рабочая 4 «а»,</a:t>
            </a:r>
          </a:p>
          <a:p>
            <a:pPr algn="just"/>
            <a:r>
              <a:rPr lang="ru-RU" altLang="ru-RU" sz="2400" b="1" i="1" dirty="0">
                <a:solidFill>
                  <a:srgbClr val="4F271C"/>
                </a:solidFill>
                <a:latin typeface="Times New Roman" panose="02020603050405020304" pitchFamily="18" charset="0"/>
                <a:cs typeface="Times New Roman" panose="02020603050405020304" pitchFamily="18" charset="0"/>
              </a:rPr>
              <a:t>Т. 53-73-38</a:t>
            </a:r>
          </a:p>
          <a:p>
            <a:pPr algn="just"/>
            <a:r>
              <a:rPr lang="ru-RU" altLang="ru-RU" sz="2400" b="1" i="1" dirty="0">
                <a:solidFill>
                  <a:srgbClr val="4F271C"/>
                </a:solidFill>
                <a:latin typeface="Times New Roman" panose="02020603050405020304" pitchFamily="18" charset="0"/>
                <a:cs typeface="Times New Roman" panose="02020603050405020304" pitchFamily="18" charset="0"/>
              </a:rPr>
              <a:t>Телефон доверия 45 – 67 – </a:t>
            </a:r>
            <a:r>
              <a:rPr lang="ru-RU" altLang="ru-RU" sz="2400" b="1" i="1" dirty="0" smtClean="0">
                <a:solidFill>
                  <a:srgbClr val="4F271C"/>
                </a:solidFill>
                <a:latin typeface="Times New Roman" panose="02020603050405020304" pitchFamily="18" charset="0"/>
                <a:cs typeface="Times New Roman" panose="02020603050405020304" pitchFamily="18" charset="0"/>
              </a:rPr>
              <a:t>67</a:t>
            </a:r>
          </a:p>
          <a:p>
            <a:pPr algn="just"/>
            <a:endParaRPr lang="ru-RU" altLang="ru-RU" sz="2400" b="1" i="1" dirty="0">
              <a:solidFill>
                <a:srgbClr val="00B0F0"/>
              </a:solidFill>
              <a:latin typeface="Times New Roman" panose="02020603050405020304" pitchFamily="18" charset="0"/>
              <a:cs typeface="Times New Roman" panose="02020603050405020304" pitchFamily="18" charset="0"/>
            </a:endParaRPr>
          </a:p>
          <a:p>
            <a:pPr algn="just"/>
            <a:r>
              <a:rPr lang="ru-RU" altLang="ru-RU" sz="2400" b="1" dirty="0">
                <a:solidFill>
                  <a:srgbClr val="4F271C"/>
                </a:solidFill>
                <a:latin typeface="Times New Roman" panose="02020603050405020304" pitchFamily="18" charset="0"/>
                <a:cs typeface="Times New Roman" panose="02020603050405020304" pitchFamily="18" charset="0"/>
              </a:rPr>
              <a:t>Детский телефон </a:t>
            </a:r>
            <a:r>
              <a:rPr lang="ru-RU" altLang="ru-RU" sz="2400" b="1" dirty="0" smtClean="0">
                <a:solidFill>
                  <a:srgbClr val="4F271C"/>
                </a:solidFill>
                <a:latin typeface="Times New Roman" panose="02020603050405020304" pitchFamily="18" charset="0"/>
                <a:cs typeface="Times New Roman" panose="02020603050405020304" pitchFamily="18" charset="0"/>
              </a:rPr>
              <a:t>доверия </a:t>
            </a:r>
          </a:p>
          <a:p>
            <a:pPr algn="just"/>
            <a:r>
              <a:rPr lang="ru-RU" altLang="ru-RU" sz="2400" b="1" dirty="0" smtClean="0">
                <a:solidFill>
                  <a:srgbClr val="4F271C"/>
                </a:solidFill>
                <a:latin typeface="Times New Roman" panose="02020603050405020304" pitchFamily="18" charset="0"/>
                <a:cs typeface="Times New Roman" panose="02020603050405020304" pitchFamily="18" charset="0"/>
              </a:rPr>
              <a:t>88002000122</a:t>
            </a:r>
          </a:p>
          <a:p>
            <a:pPr algn="ctr"/>
            <a:endParaRPr lang="ru-RU" sz="2400" b="1" i="1" dirty="0" smtClean="0">
              <a:solidFill>
                <a:srgbClr val="4F271C"/>
              </a:solidFill>
              <a:latin typeface="Times New Roman" pitchFamily="18" charset="0"/>
              <a:cs typeface="Times New Roman" pitchFamily="18" charset="0"/>
            </a:endParaRPr>
          </a:p>
          <a:p>
            <a:pPr algn="ctr"/>
            <a:endParaRPr lang="ru-RU" sz="2400" b="1" i="1" dirty="0" smtClean="0">
              <a:solidFill>
                <a:srgbClr val="4F271C"/>
              </a:solidFill>
              <a:latin typeface="Times New Roman" pitchFamily="18" charset="0"/>
              <a:cs typeface="Times New Roman" pitchFamily="18" charset="0"/>
            </a:endParaRPr>
          </a:p>
        </p:txBody>
      </p:sp>
      <p:pic>
        <p:nvPicPr>
          <p:cNvPr id="3" name="Рисунок 2" descr="C:\Елена\ПЕЧАТНАЯ ПРОДУКЦИЯ Презентации-буклеты-дипломы-прглашения\Телефон доверия\r3.1.jpg"/>
          <p:cNvPicPr/>
          <p:nvPr/>
        </p:nvPicPr>
        <p:blipFill>
          <a:blip r:embed="rId3">
            <a:clrChange>
              <a:clrFrom>
                <a:srgbClr val="FFFFFE"/>
              </a:clrFrom>
              <a:clrTo>
                <a:srgbClr val="FFFFFE">
                  <a:alpha val="0"/>
                </a:srgbClr>
              </a:clrTo>
            </a:clrChange>
          </a:blip>
          <a:srcRect/>
          <a:stretch>
            <a:fillRect/>
          </a:stretch>
        </p:blipFill>
        <p:spPr bwMode="auto">
          <a:xfrm>
            <a:off x="5237820" y="4985792"/>
            <a:ext cx="3137572"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04664"/>
            <a:ext cx="9144000" cy="10160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ru-RU" sz="6000" b="1" dirty="0" smtClean="0">
                <a:solidFill>
                  <a:schemeClr val="tx2"/>
                </a:solidFill>
                <a:latin typeface="Times New Roman" pitchFamily="18" charset="0"/>
                <a:cs typeface="Times New Roman" pitchFamily="18" charset="0"/>
              </a:rPr>
              <a:t>Спасибо за внимание!</a:t>
            </a:r>
            <a:endParaRPr lang="ru-RU" sz="6000" dirty="0">
              <a:solidFill>
                <a:schemeClr val="tx2"/>
              </a:solidFill>
            </a:endParaRPr>
          </a:p>
        </p:txBody>
      </p:sp>
      <p:pic>
        <p:nvPicPr>
          <p:cNvPr id="4" name="Рисунок 3" descr="C:\Users\user\Desktop\0039-039-ZHelaem-udachi.jpg"/>
          <p:cNvPicPr/>
          <p:nvPr/>
        </p:nvPicPr>
        <p:blipFill>
          <a:blip r:embed="rId2" cstate="email">
            <a:extLst>
              <a:ext uri="{28A0092B-C50C-407E-A947-70E740481C1C}">
                <a14:useLocalDpi xmlns:a14="http://schemas.microsoft.com/office/drawing/2010/main"/>
              </a:ext>
            </a:extLst>
          </a:blip>
          <a:srcRect l="15458" t="22064" r="15915" b="7200"/>
          <a:stretch>
            <a:fillRect/>
          </a:stretch>
        </p:blipFill>
        <p:spPr bwMode="auto">
          <a:xfrm>
            <a:off x="2195736" y="1916832"/>
            <a:ext cx="6120680" cy="4104455"/>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715565"/>
            <a:ext cx="7488832" cy="4021935"/>
          </a:xfrm>
          <a:prstGeom prst="rect">
            <a:avLst/>
          </a:prstGeom>
        </p:spPr>
        <p:txBody>
          <a:bodyPr wrap="square">
            <a:spAutoFit/>
          </a:bodyPr>
          <a:lstStyle/>
          <a:p>
            <a:pPr algn="just">
              <a:lnSpc>
                <a:spcPct val="107000"/>
              </a:lnSpc>
              <a:spcAft>
                <a:spcPts val="0"/>
              </a:spcAft>
            </a:pPr>
            <a:r>
              <a:rPr lang="ru-RU" sz="2000" dirty="0">
                <a:solidFill>
                  <a:srgbClr val="1F262D"/>
                </a:solidFill>
                <a:latin typeface="Times New Roman" panose="02020603050405020304" pitchFamily="18" charset="0"/>
                <a:ea typeface="Times New Roman" panose="02020603050405020304" pitchFamily="18" charset="0"/>
                <a:cs typeface="Times New Roman" panose="02020603050405020304" pitchFamily="18" charset="0"/>
              </a:rPr>
              <a:t>В экзаменационную пору всегда присутствует психологическое напряжение. Стресс при этом - абсолютно нормальная реакция организма.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a:solidFill>
                  <a:srgbClr val="1F262D"/>
                </a:solidFill>
                <a:latin typeface="Times New Roman" panose="02020603050405020304" pitchFamily="18" charset="0"/>
                <a:ea typeface="Times New Roman" panose="02020603050405020304" pitchFamily="18" charset="0"/>
                <a:cs typeface="Times New Roman" panose="02020603050405020304" pitchFamily="18" charset="0"/>
              </a:rPr>
              <a:t>Легкие эмоциональные всплески полезны, они положительно сказываются на работоспособности и усиливают умственную деятельность. Но излишнее эмоциональное напряжение зачастую оказывает обратное действие.</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000" dirty="0">
                <a:solidFill>
                  <a:srgbClr val="1F262D"/>
                </a:solidFill>
                <a:latin typeface="Times New Roman" panose="02020603050405020304" pitchFamily="18" charset="0"/>
                <a:ea typeface="Times New Roman" panose="02020603050405020304" pitchFamily="18" charset="0"/>
                <a:cs typeface="Times New Roman" panose="02020603050405020304" pitchFamily="18" charset="0"/>
              </a:rPr>
              <a:t>Причиной этого является, в первую очередь, </a:t>
            </a:r>
            <a:r>
              <a:rPr lang="ru-RU"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личное отношение к событию</a:t>
            </a:r>
            <a:r>
              <a:rPr lang="ru-RU" sz="2000" dirty="0">
                <a:solidFill>
                  <a:srgbClr val="1F262D"/>
                </a:solidFill>
                <a:latin typeface="Times New Roman" panose="02020603050405020304" pitchFamily="18" charset="0"/>
                <a:ea typeface="Times New Roman" panose="02020603050405020304" pitchFamily="18" charset="0"/>
                <a:cs typeface="Times New Roman" panose="02020603050405020304" pitchFamily="18" charset="0"/>
              </a:rPr>
              <a:t>. Поэтому важно формирование адекватного отношения к ситуации. Оно поможет выпускникам разумно распределить силы для подготовки и сдачи экзамена, а родителям - оказать своему ребенку правильную помощь.</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Рисунок 6" descr="F:\картинки егэ\ege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655" y="4437112"/>
            <a:ext cx="3024335" cy="225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34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88640"/>
            <a:ext cx="7704856" cy="5256311"/>
          </a:xfrm>
          <a:prstGeom prst="rect">
            <a:avLst/>
          </a:prstGeom>
        </p:spPr>
        <p:txBody>
          <a:bodyPr wrap="square">
            <a:spAutoFit/>
          </a:bodyPr>
          <a:lstStyle/>
          <a:p>
            <a:pPr algn="ctr">
              <a:lnSpc>
                <a:spcPct val="107000"/>
              </a:lnSpc>
              <a:spcAft>
                <a:spcPts val="1650"/>
              </a:spcAft>
            </a:pPr>
            <a:r>
              <a:rPr lang="ru-RU" sz="2000" b="1" kern="1800" cap="all"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СОВЕТЫ </a:t>
            </a:r>
            <a:r>
              <a:rPr lang="ru-RU" sz="2000" b="1" dirty="0">
                <a:solidFill>
                  <a:srgbClr val="00B0F0"/>
                </a:solidFill>
                <a:latin typeface="Times New Roman" panose="02020603050405020304" pitchFamily="18" charset="0"/>
                <a:cs typeface="Times New Roman" panose="02020603050405020304" pitchFamily="18" charset="0"/>
              </a:rPr>
              <a:t>ВЫПУСКНИКАМ</a:t>
            </a:r>
            <a:endParaRPr lang="ru-RU" sz="2000" dirty="0">
              <a:solidFill>
                <a:srgbClr val="00B0F0"/>
              </a:solidFill>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1. ЕГЭ </a:t>
            </a:r>
            <a:r>
              <a:rPr lang="ru-RU" sz="2000" dirty="0">
                <a:latin typeface="Times New Roman" panose="02020603050405020304" pitchFamily="18" charset="0"/>
                <a:cs typeface="Times New Roman" panose="02020603050405020304" pitchFamily="18" charset="0"/>
              </a:rPr>
              <a:t>- лишь одно из жизненных испытаний, многие из которых еще предстоит пройти. Не придавайте событию слишком высокую важность, чтобы не увеличивать волнение.</a:t>
            </a:r>
          </a:p>
          <a:p>
            <a:r>
              <a:rPr lang="ru-RU" sz="2000" dirty="0" smtClean="0">
                <a:latin typeface="Times New Roman" panose="02020603050405020304" pitchFamily="18" charset="0"/>
                <a:cs typeface="Times New Roman" panose="02020603050405020304" pitchFamily="18" charset="0"/>
              </a:rPr>
              <a:t>2. При </a:t>
            </a:r>
            <a:r>
              <a:rPr lang="ru-RU" sz="2000" dirty="0">
                <a:latin typeface="Times New Roman" panose="02020603050405020304" pitchFamily="18" charset="0"/>
                <a:cs typeface="Times New Roman" panose="02020603050405020304" pitchFamily="18" charset="0"/>
              </a:rPr>
              <a:t>правильном подходе экзамены могут служить средством самоутверждения и повышением личностной самооценки.</a:t>
            </a:r>
          </a:p>
          <a:p>
            <a:r>
              <a:rPr lang="ru-RU" sz="2000" dirty="0" smtClean="0">
                <a:latin typeface="Times New Roman" panose="02020603050405020304" pitchFamily="18" charset="0"/>
                <a:cs typeface="Times New Roman" panose="02020603050405020304" pitchFamily="18" charset="0"/>
              </a:rPr>
              <a:t>3. Заранее </a:t>
            </a:r>
            <a:r>
              <a:rPr lang="ru-RU" sz="2000" dirty="0">
                <a:latin typeface="Times New Roman" panose="02020603050405020304" pitchFamily="18" charset="0"/>
                <a:cs typeface="Times New Roman" panose="02020603050405020304" pitchFamily="18" charset="0"/>
              </a:rPr>
              <a:t>поставьте перед собой цель, которая Вам по силам. Никто не может всегда быть совершенным. Пусть достижения не всегда совпадают с идеалом, зато они Ваши личные.</a:t>
            </a:r>
          </a:p>
          <a:p>
            <a:r>
              <a:rPr lang="ru-RU" sz="2000" dirty="0" smtClean="0">
                <a:latin typeface="Times New Roman" panose="02020603050405020304" pitchFamily="18" charset="0"/>
                <a:cs typeface="Times New Roman" panose="02020603050405020304" pitchFamily="18" charset="0"/>
              </a:rPr>
              <a:t>4. Не </a:t>
            </a:r>
            <a:r>
              <a:rPr lang="ru-RU" sz="2000" dirty="0">
                <a:latin typeface="Times New Roman" panose="02020603050405020304" pitchFamily="18" charset="0"/>
                <a:cs typeface="Times New Roman" panose="02020603050405020304" pitchFamily="18" charset="0"/>
              </a:rPr>
              <a:t>стоит бояться ошибок. Известно, что не ошибается тот, кто ничего не делает</a:t>
            </a:r>
            <a:r>
              <a:rPr lang="ru-RU" sz="2000" dirty="0" smtClean="0">
                <a:latin typeface="Times New Roman" panose="02020603050405020304" pitchFamily="18" charset="0"/>
                <a:cs typeface="Times New Roman" panose="02020603050405020304" pitchFamily="18" charset="0"/>
              </a:rPr>
              <a:t>. Люди</a:t>
            </a:r>
            <a:r>
              <a:rPr lang="ru-RU" sz="2000" dirty="0">
                <a:latin typeface="Times New Roman" panose="02020603050405020304" pitchFamily="18" charset="0"/>
                <a:cs typeface="Times New Roman" panose="02020603050405020304" pitchFamily="18" charset="0"/>
              </a:rPr>
              <a:t>, настроенные на успех, добиваются в жизни гораздо больше, чем те, кто старается избегать неудач.</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5. Будьте </a:t>
            </a:r>
            <a:r>
              <a:rPr lang="ru-RU" sz="2000" dirty="0">
                <a:latin typeface="Times New Roman" panose="02020603050405020304" pitchFamily="18" charset="0"/>
                <a:cs typeface="Times New Roman" panose="02020603050405020304" pitchFamily="18" charset="0"/>
              </a:rPr>
              <a:t>уверены: каждому, кто учился в школе, по силам сдать ЕГЭ. Все задания составлены на основе школьной программы. Подготовившись должным образом, Вы обязательно сдадите </a:t>
            </a:r>
            <a:r>
              <a:rPr lang="ru-RU" sz="2000" dirty="0" smtClean="0">
                <a:latin typeface="Times New Roman" panose="02020603050405020304" pitchFamily="18" charset="0"/>
                <a:cs typeface="Times New Roman" panose="02020603050405020304" pitchFamily="18" charset="0"/>
              </a:rPr>
              <a:t>экзамен</a:t>
            </a:r>
            <a:r>
              <a:rPr lang="ru-RU" sz="2000" dirty="0">
                <a:latin typeface="Times New Roman" panose="02020603050405020304" pitchFamily="18" charset="0"/>
                <a:cs typeface="Times New Roman" panose="02020603050405020304" pitchFamily="18" charset="0"/>
              </a:rPr>
              <a:t>.</a:t>
            </a:r>
            <a:endParaRPr lang="ru-RU"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6" descr="F:\картинки егэ\olmwcjOuik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8558" y="5373216"/>
            <a:ext cx="2073922" cy="14847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27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848872" cy="5201424"/>
          </a:xfrm>
          <a:prstGeom prst="rect">
            <a:avLst/>
          </a:prstGeom>
        </p:spPr>
        <p:txBody>
          <a:bodyPr wrap="square">
            <a:spAutoFit/>
          </a:bodyPr>
          <a:lstStyle/>
          <a:p>
            <a:pPr algn="just">
              <a:spcAft>
                <a:spcPts val="0"/>
              </a:spcAft>
            </a:pPr>
            <a:endParaRPr lang="ru-RU"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Некоторые </a:t>
            </a:r>
            <a:r>
              <a:rPr lang="ru-RU"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полезные </a:t>
            </a:r>
            <a:r>
              <a:rPr lang="ru-RU"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приемы для участников ЕГЭ</a:t>
            </a:r>
          </a:p>
          <a:p>
            <a:pPr algn="just">
              <a:spcAft>
                <a:spcPts val="0"/>
              </a:spcAft>
            </a:pPr>
            <a:endParaRPr lang="ru-RU" sz="2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Aft>
                <a:spcPts val="0"/>
              </a:spcAft>
              <a:buFont typeface="Wingdings" panose="05000000000000000000" pitchFamily="2" charset="2"/>
              <a:buChar char="v"/>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Перед началом работы нужно сосредоточиться, расслабиться и успокоиться.</a:t>
            </a:r>
          </a:p>
          <a:p>
            <a:pPr marL="342900" indent="-342900" algn="just">
              <a:spcAft>
                <a:spcPts val="0"/>
              </a:spcAft>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Заблаговременное </a:t>
            </a:r>
            <a:r>
              <a:rPr lang="ru-RU" sz="2000" dirty="0">
                <a:latin typeface="Times New Roman" panose="02020603050405020304" pitchFamily="18" charset="0"/>
                <a:cs typeface="Times New Roman" panose="02020603050405020304" pitchFamily="18" charset="0"/>
              </a:rPr>
              <a:t>ознакомление с правилами и процедурой экзамена снимет эффект неожиданности на экзамене</a:t>
            </a:r>
            <a:r>
              <a:rPr lang="ru-RU" sz="2000" dirty="0" smtClean="0">
                <a:latin typeface="Times New Roman" panose="02020603050405020304" pitchFamily="18" charset="0"/>
                <a:cs typeface="Times New Roman" panose="02020603050405020304" pitchFamily="18" charset="0"/>
              </a:rPr>
              <a:t>. </a:t>
            </a:r>
          </a:p>
          <a:p>
            <a:pPr marL="342900" indent="-342900" algn="just">
              <a:spcAft>
                <a:spcPts val="0"/>
              </a:spcAft>
              <a:buFont typeface="Wingdings" panose="05000000000000000000" pitchFamily="2" charset="2"/>
              <a:buChar char="v"/>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Подготовка </a:t>
            </a:r>
            <a:r>
              <a:rPr lang="ru-RU" sz="2000" dirty="0">
                <a:latin typeface="Times New Roman" panose="02020603050405020304" pitchFamily="18" charset="0"/>
                <a:cs typeface="Times New Roman" panose="02020603050405020304" pitchFamily="18" charset="0"/>
              </a:rPr>
              <a:t>к экзамену требует достаточно много времени, но она не должна занимать абсолютно все время. Внимание и концентрация ослабевают, если долго заниматься однообразной работой. Меняйте умственную деятельность на двигательную. </a:t>
            </a:r>
            <a:r>
              <a:rPr lang="ru-RU" sz="2000" dirty="0" smtClean="0">
                <a:latin typeface="Times New Roman" panose="02020603050405020304" pitchFamily="18" charset="0"/>
                <a:cs typeface="Times New Roman" panose="02020603050405020304" pitchFamily="18" charset="0"/>
              </a:rPr>
              <a:t>Оптимально </a:t>
            </a:r>
            <a:r>
              <a:rPr lang="ru-RU" sz="2000" dirty="0">
                <a:latin typeface="Times New Roman" panose="02020603050405020304" pitchFamily="18" charset="0"/>
                <a:cs typeface="Times New Roman" panose="02020603050405020304" pitchFamily="18" charset="0"/>
              </a:rPr>
              <a:t>делать 10-15 минутные перерывы после 40-50 минут занятий</a:t>
            </a:r>
            <a:r>
              <a:rPr lang="ru-RU" sz="2000" dirty="0" smtClean="0">
                <a:latin typeface="Times New Roman" panose="02020603050405020304" pitchFamily="18" charset="0"/>
                <a:cs typeface="Times New Roman" panose="02020603050405020304" pitchFamily="18" charset="0"/>
              </a:rPr>
              <a:t>. </a:t>
            </a:r>
          </a:p>
          <a:p>
            <a:pPr marL="342900" indent="-342900" algn="just">
              <a:spcAft>
                <a:spcPts val="0"/>
              </a:spcAft>
              <a:buFont typeface="Wingdings" panose="05000000000000000000" pitchFamily="2" charset="2"/>
              <a:buChar char="v"/>
            </a:pPr>
            <a:r>
              <a:rPr lang="ru-RU" sz="2000" dirty="0" smtClean="0">
                <a:latin typeface="Times New Roman" panose="02020603050405020304" pitchFamily="18" charset="0"/>
                <a:cs typeface="Times New Roman" panose="02020603050405020304" pitchFamily="18" charset="0"/>
              </a:rPr>
              <a:t>Соблюдайте </a:t>
            </a:r>
            <a:r>
              <a:rPr lang="ru-RU" sz="2000" dirty="0">
                <a:latin typeface="Times New Roman" panose="02020603050405020304" pitchFamily="18" charset="0"/>
                <a:cs typeface="Times New Roman" panose="02020603050405020304" pitchFamily="18" charset="0"/>
              </a:rPr>
              <a:t>режим сна и отдыха. При усиленных умственных нагрузках стоит увеличить время сна на час.</a:t>
            </a:r>
          </a:p>
          <a:p>
            <a:pPr algn="just">
              <a:spcAft>
                <a:spcPts val="0"/>
              </a:spcAft>
            </a:pPr>
            <a:endParaRPr lang="ru-RU"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6700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7488832" cy="6093976"/>
          </a:xfrm>
          <a:prstGeom prst="rect">
            <a:avLst/>
          </a:prstGeom>
        </p:spPr>
        <p:txBody>
          <a:bodyPr wrap="square">
            <a:spAutoFit/>
          </a:bodyPr>
          <a:lstStyle/>
          <a:p>
            <a:pPr algn="ctr">
              <a:spcAft>
                <a:spcPts val="0"/>
              </a:spcAft>
            </a:pPr>
            <a:r>
              <a:rPr lang="ru-RU" sz="2400" b="1" dirty="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Поведение родителей</a:t>
            </a:r>
          </a:p>
          <a:p>
            <a:pPr algn="ctr">
              <a:spcAft>
                <a:spcPts val="0"/>
              </a:spcAft>
            </a:pPr>
            <a:endParaRPr lang="ru-RU" sz="2400" dirty="0">
              <a:solidFill>
                <a:srgbClr val="00B0F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ru-RU" dirty="0">
                <a:latin typeface="Times New Roman" panose="02020603050405020304" pitchFamily="18" charset="0"/>
                <a:ea typeface="Calibri" panose="020F0502020204030204" pitchFamily="34" charset="0"/>
                <a:cs typeface="Times New Roman" panose="02020603050405020304" pitchFamily="18" charset="0"/>
              </a:rPr>
              <a:t>В экзаменационную пору </a:t>
            </a:r>
            <a:r>
              <a:rPr lang="ru-RU"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основная задача родителей - создать оптимальные комфортные условия для подготовки ребенка и... не мешать ему</a:t>
            </a:r>
            <a:r>
              <a:rPr lang="ru-RU" b="1"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Поощрение, поддержка, реальная помощь, а </a:t>
            </a:r>
            <a:r>
              <a:rPr lang="ru-RU" b="1" dirty="0">
                <a:latin typeface="Times New Roman" panose="02020603050405020304" pitchFamily="18" charset="0"/>
                <a:ea typeface="Calibri" panose="020F0502020204030204" pitchFamily="34" charset="0"/>
                <a:cs typeface="Times New Roman" panose="02020603050405020304" pitchFamily="18" charset="0"/>
              </a:rPr>
              <a:t>г</a:t>
            </a:r>
            <a:r>
              <a:rPr lang="ru-RU" dirty="0">
                <a:latin typeface="Times New Roman" panose="02020603050405020304" pitchFamily="18" charset="0"/>
                <a:ea typeface="Calibri" panose="020F0502020204030204" pitchFamily="34" charset="0"/>
                <a:cs typeface="Times New Roman" panose="02020603050405020304" pitchFamily="18" charset="0"/>
              </a:rPr>
              <a:t>лавное - </a:t>
            </a:r>
            <a:r>
              <a:rPr lang="ru-RU"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спокойствие</a:t>
            </a:r>
            <a:r>
              <a:rPr lang="ru-RU"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взрослых</a:t>
            </a:r>
            <a:r>
              <a:rPr lang="ru-RU"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помогают ребенку успешно справиться с собственным волнением</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spcAft>
                <a:spcPts val="0"/>
              </a:spcAft>
              <a:buFont typeface="Arial" panose="020B0604020202020204" pitchFamily="34" charset="0"/>
              <a:buChar char="•"/>
            </a:pP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Не </a:t>
            </a:r>
            <a:r>
              <a:rPr lang="ru-RU"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запугивайте ребенка, не напоминайте ему о сложности и ответственности предстоящих экзаменов</a:t>
            </a:r>
            <a:r>
              <a:rPr lang="ru-RU" dirty="0">
                <a:latin typeface="Times New Roman" panose="02020603050405020304" pitchFamily="18" charset="0"/>
                <a:ea typeface="Calibri" panose="020F0502020204030204" pitchFamily="34" charset="0"/>
                <a:cs typeface="Times New Roman" panose="02020603050405020304" pitchFamily="18" charset="0"/>
              </a:rPr>
              <a:t>. Это не повышает мотивацию, а только создает эмоциональные барьеры, которые сам ребенок преодолеть не может</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spcAft>
                <a:spcPts val="0"/>
              </a:spcAft>
              <a:buFont typeface="Arial" panose="020B0604020202020204" pitchFamily="34" charset="0"/>
              <a:buChar char="•"/>
            </a:pP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Очень </a:t>
            </a:r>
            <a:r>
              <a:rPr lang="ru-RU" dirty="0">
                <a:latin typeface="Times New Roman" panose="02020603050405020304" pitchFamily="18" charset="0"/>
                <a:ea typeface="Calibri" panose="020F0502020204030204" pitchFamily="34" charset="0"/>
                <a:cs typeface="Times New Roman" panose="02020603050405020304" pitchFamily="18" charset="0"/>
              </a:rPr>
              <a:t>важно скорректировать </a:t>
            </a:r>
            <a:r>
              <a:rPr lang="ru-RU"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ожидания выпускника</a:t>
            </a:r>
            <a:r>
              <a:rPr lang="ru-RU" dirty="0">
                <a:latin typeface="Times New Roman" panose="02020603050405020304" pitchFamily="18" charset="0"/>
                <a:ea typeface="Calibri" panose="020F0502020204030204" pitchFamily="34" charset="0"/>
                <a:cs typeface="Times New Roman" panose="02020603050405020304" pitchFamily="18" charset="0"/>
              </a:rPr>
              <a:t>. Объясните: для хорошего результата совсем не обязательно отвечать на все вопросы ЕГЭ. Гораздо эффективнее спокойно дать ответы на те вопросы, которые он знает наверняка, чем переживать из-за нерешенных заданий</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spcAft>
                <a:spcPts val="0"/>
              </a:spcAft>
              <a:buFont typeface="Arial" panose="020B0604020202020204" pitchFamily="34" charset="0"/>
              <a:buChar char="•"/>
            </a:pPr>
            <a:r>
              <a:rPr lang="ru-RU" dirty="0" smtClean="0">
                <a:latin typeface="Times New Roman" panose="02020603050405020304" pitchFamily="18" charset="0"/>
                <a:ea typeface="Calibri" panose="020F0502020204030204" pitchFamily="34" charset="0"/>
                <a:cs typeface="Times New Roman" panose="02020603050405020304" pitchFamily="18" charset="0"/>
              </a:rPr>
              <a:t>Независимо </a:t>
            </a:r>
            <a:r>
              <a:rPr lang="ru-RU" dirty="0">
                <a:latin typeface="Times New Roman" panose="02020603050405020304" pitchFamily="18" charset="0"/>
                <a:ea typeface="Calibri" panose="020F0502020204030204" pitchFamily="34" charset="0"/>
                <a:cs typeface="Times New Roman" panose="02020603050405020304" pitchFamily="18" charset="0"/>
              </a:rPr>
              <a:t>от результата экзамена, часто, щедро и от всей души говорите ему о том, что </a:t>
            </a:r>
            <a:r>
              <a:rPr lang="ru-RU" dirty="0" smtClean="0">
                <a:latin typeface="Times New Roman" panose="02020603050405020304" pitchFamily="18" charset="0"/>
                <a:ea typeface="Calibri" panose="020F0502020204030204" pitchFamily="34" charset="0"/>
                <a:cs typeface="Times New Roman" panose="02020603050405020304" pitchFamily="18" charset="0"/>
              </a:rPr>
              <a:t>он </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самый любимый, </a:t>
            </a:r>
            <a:r>
              <a:rPr lang="ru-RU" dirty="0">
                <a:latin typeface="Times New Roman" panose="02020603050405020304" pitchFamily="18" charset="0"/>
                <a:ea typeface="Calibri" panose="020F0502020204030204" pitchFamily="34" charset="0"/>
                <a:cs typeface="Times New Roman" panose="02020603050405020304" pitchFamily="18" charset="0"/>
              </a:rPr>
              <a:t>и что все у </a:t>
            </a:r>
            <a:r>
              <a:rPr lang="ru-RU" dirty="0" smtClean="0">
                <a:latin typeface="Times New Roman" panose="02020603050405020304" pitchFamily="18" charset="0"/>
                <a:ea typeface="Calibri" panose="020F0502020204030204" pitchFamily="34" charset="0"/>
                <a:cs typeface="Times New Roman" panose="02020603050405020304" pitchFamily="18" charset="0"/>
              </a:rPr>
              <a:t>него </a:t>
            </a:r>
            <a:r>
              <a:rPr lang="ru-RU" dirty="0">
                <a:latin typeface="Times New Roman" panose="02020603050405020304" pitchFamily="18" charset="0"/>
                <a:ea typeface="Calibri" panose="020F0502020204030204" pitchFamily="34" charset="0"/>
                <a:cs typeface="Times New Roman" panose="02020603050405020304" pitchFamily="18" charset="0"/>
              </a:rPr>
              <a:t>в жизни получится! </a:t>
            </a:r>
            <a:r>
              <a:rPr lang="ru-RU"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Вера в успех, уверенность в своем ребенке</a:t>
            </a:r>
            <a:r>
              <a:rPr lang="ru-RU"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его возможностях, стимулирующая помощь в виде похвалы и одобрения очень </a:t>
            </a:r>
            <a:r>
              <a:rPr lang="ru-RU" dirty="0" smtClean="0">
                <a:latin typeface="Times New Roman" panose="02020603050405020304" pitchFamily="18" charset="0"/>
                <a:ea typeface="Calibri" panose="020F0502020204030204" pitchFamily="34" charset="0"/>
                <a:cs typeface="Times New Roman" panose="02020603050405020304" pitchFamily="18" charset="0"/>
              </a:rPr>
              <a:t>важны.</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D:\Наташа\Картинки\картинки егэ\Как-бороться-со-стрессо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3095"/>
            <a:ext cx="1115615" cy="256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01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74320"/>
            <a:ext cx="7097992" cy="634400"/>
          </a:xfrm>
        </p:spPr>
        <p:txBody>
          <a:bodyPr>
            <a:normAutofit fontScale="90000"/>
          </a:bodyPr>
          <a:lstStyle/>
          <a:p>
            <a:pPr algn="ctr"/>
            <a:r>
              <a:rPr lang="ru-RU" sz="3200" b="1" dirty="0" smtClean="0">
                <a:solidFill>
                  <a:srgbClr val="0070C0"/>
                </a:solidFill>
                <a:effectLst/>
                <a:latin typeface="Times New Roman" panose="02020603050405020304" pitchFamily="18" charset="0"/>
                <a:cs typeface="Times New Roman" panose="02020603050405020304" pitchFamily="18" charset="0"/>
              </a:rPr>
              <a:t>Экспресс приёмы повышения качества учебных знаний</a:t>
            </a:r>
            <a:endParaRPr lang="ru-RU" sz="3200" b="1" dirty="0">
              <a:solidFill>
                <a:srgbClr val="0070C0"/>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187624" y="908720"/>
            <a:ext cx="7746064" cy="5632311"/>
          </a:xfrm>
          <a:prstGeom prst="rect">
            <a:avLst/>
          </a:prstGeom>
        </p:spPr>
        <p:txBody>
          <a:bodyPr wrap="square">
            <a:spAutoFit/>
          </a:bodyPr>
          <a:lstStyle/>
          <a:p>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r>
              <a:rPr lang="ru-RU" sz="2000" dirty="0" smtClean="0">
                <a:latin typeface="Times New Roman" panose="02020603050405020304" pitchFamily="18" charset="0"/>
                <a:ea typeface="Calibri" panose="020F0502020204030204" pitchFamily="34" charset="0"/>
                <a:cs typeface="Times New Roman" panose="02020603050405020304" pitchFamily="18" charset="0"/>
              </a:rPr>
              <a:t>Родитель </a:t>
            </a:r>
            <a:r>
              <a:rPr lang="ru-RU" sz="2000" dirty="0">
                <a:latin typeface="Times New Roman" panose="02020603050405020304" pitchFamily="18" charset="0"/>
                <a:ea typeface="Calibri" panose="020F0502020204030204" pitchFamily="34" charset="0"/>
                <a:cs typeface="Times New Roman" panose="02020603050405020304" pitchFamily="18" charset="0"/>
              </a:rPr>
              <a:t>может рассказать ребёнку о некоторых приёмах быстрого повышения качества учебных знаний</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r>
              <a:rPr lang="ru-RU" sz="2000" b="1" dirty="0" smtClean="0">
                <a:latin typeface="Times New Roman" panose="02020603050405020304" pitchFamily="18" charset="0"/>
                <a:cs typeface="Times New Roman" panose="02020603050405020304" pitchFamily="18" charset="0"/>
              </a:rPr>
              <a:t>1 Прием </a:t>
            </a:r>
            <a:r>
              <a:rPr lang="ru-RU" sz="2000" b="1" dirty="0">
                <a:latin typeface="Times New Roman" panose="02020603050405020304" pitchFamily="18" charset="0"/>
                <a:cs typeface="Times New Roman" panose="02020603050405020304" pitchFamily="18" charset="0"/>
              </a:rPr>
              <a:t>«Три предложения»</a:t>
            </a:r>
            <a:r>
              <a:rPr lang="ru-RU" sz="2000" dirty="0">
                <a:latin typeface="Times New Roman" panose="02020603050405020304" pitchFamily="18" charset="0"/>
                <a:cs typeface="Times New Roman" panose="02020603050405020304" pitchFamily="18" charset="0"/>
              </a:rPr>
              <a:t> - приём для ученика, выходя с урока мысленно повторить его  содержание в трёх предложениях. </a:t>
            </a:r>
            <a:endParaRPr lang="ru-RU" sz="2000" dirty="0" smtClean="0">
              <a:latin typeface="Times New Roman" panose="02020603050405020304" pitchFamily="18" charset="0"/>
              <a:cs typeface="Times New Roman" panose="02020603050405020304" pitchFamily="18" charset="0"/>
            </a:endParaRPr>
          </a:p>
          <a:p>
            <a:r>
              <a:rPr lang="ru-RU" sz="2000" b="1" dirty="0" smtClean="0">
                <a:latin typeface="Times New Roman" panose="02020603050405020304" pitchFamily="18" charset="0"/>
                <a:cs typeface="Times New Roman" panose="02020603050405020304" pitchFamily="18" charset="0"/>
              </a:rPr>
              <a:t>2 </a:t>
            </a:r>
            <a:r>
              <a:rPr lang="ru-RU" sz="2000" b="1" dirty="0">
                <a:latin typeface="Times New Roman" panose="02020603050405020304" pitchFamily="18" charset="0"/>
                <a:cs typeface="Times New Roman" panose="02020603050405020304" pitchFamily="18" charset="0"/>
              </a:rPr>
              <a:t>прием – это прием работы с текстом</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Он </a:t>
            </a:r>
            <a:r>
              <a:rPr lang="ru-RU" sz="2000" dirty="0">
                <a:latin typeface="Times New Roman" panose="02020603050405020304" pitchFamily="18" charset="0"/>
                <a:cs typeface="Times New Roman" panose="02020603050405020304" pitchFamily="18" charset="0"/>
              </a:rPr>
              <a:t>называется </a:t>
            </a:r>
            <a:r>
              <a:rPr lang="ru-RU" sz="2000" b="1" dirty="0">
                <a:latin typeface="Times New Roman" panose="02020603050405020304" pitchFamily="18" charset="0"/>
                <a:cs typeface="Times New Roman" panose="02020603050405020304" pitchFamily="18" charset="0"/>
              </a:rPr>
              <a:t>метод </a:t>
            </a:r>
            <a:r>
              <a:rPr lang="ru-RU" sz="2000" b="1" u="sng" dirty="0">
                <a:latin typeface="Times New Roman" panose="02020603050405020304" pitchFamily="18" charset="0"/>
                <a:cs typeface="Times New Roman" panose="02020603050405020304" pitchFamily="18" charset="0"/>
              </a:rPr>
              <a:t>Пять П.</a:t>
            </a:r>
            <a:r>
              <a:rPr lang="ru-RU" sz="2000" u="sng"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Каждая буковка П обозначает то, что нужно сделать с текстом: </a:t>
            </a:r>
            <a:r>
              <a:rPr lang="ru-RU" sz="2000" dirty="0" smtClean="0">
                <a:latin typeface="Times New Roman" panose="02020603050405020304" pitchFamily="18" charset="0"/>
                <a:cs typeface="Times New Roman" panose="02020603050405020304" pitchFamily="18" charset="0"/>
              </a:rPr>
              <a:t>1 просмотри текст, 2 </a:t>
            </a:r>
            <a:r>
              <a:rPr lang="ru-RU" sz="2000" dirty="0">
                <a:latin typeface="Times New Roman" panose="02020603050405020304" pitchFamily="18" charset="0"/>
                <a:cs typeface="Times New Roman" panose="02020603050405020304" pitchFamily="18" charset="0"/>
              </a:rPr>
              <a:t>придумай вопросы, 3 подчеркни ключевые слова, 4 </a:t>
            </a:r>
            <a:r>
              <a:rPr lang="ru-RU" sz="2000" dirty="0" smtClean="0">
                <a:latin typeface="Times New Roman" panose="02020603050405020304" pitchFamily="18" charset="0"/>
                <a:cs typeface="Times New Roman" panose="02020603050405020304" pitchFamily="18" charset="0"/>
              </a:rPr>
              <a:t>перескажи </a:t>
            </a:r>
            <a:r>
              <a:rPr lang="ru-RU" sz="2000" dirty="0">
                <a:latin typeface="Times New Roman" panose="02020603050405020304" pitchFamily="18" charset="0"/>
                <a:cs typeface="Times New Roman" panose="02020603050405020304" pitchFamily="18" charset="0"/>
              </a:rPr>
              <a:t>и 5 проверь себя. Хорошо бы ещё шестую  П – проиллюстрируй</a:t>
            </a:r>
            <a:r>
              <a:rPr lang="ru-RU" sz="2000" dirty="0" smtClean="0">
                <a:latin typeface="Times New Roman" panose="02020603050405020304" pitchFamily="18" charset="0"/>
                <a:cs typeface="Times New Roman" panose="02020603050405020304" pitchFamily="18" charset="0"/>
              </a:rPr>
              <a:t>.</a:t>
            </a:r>
          </a:p>
          <a:p>
            <a:r>
              <a:rPr lang="ru-RU" sz="2000" b="1" dirty="0" smtClean="0">
                <a:latin typeface="Times New Roman" panose="02020603050405020304" pitchFamily="18" charset="0"/>
                <a:cs typeface="Times New Roman" panose="02020603050405020304" pitchFamily="18" charset="0"/>
              </a:rPr>
              <a:t>3  - Переключение </a:t>
            </a:r>
            <a:r>
              <a:rPr lang="ru-RU" sz="2000" b="1" dirty="0">
                <a:latin typeface="Times New Roman" panose="02020603050405020304" pitchFamily="18" charset="0"/>
                <a:cs typeface="Times New Roman" panose="02020603050405020304" pitchFamily="18" charset="0"/>
              </a:rPr>
              <a:t>внимание на предмет</a:t>
            </a:r>
            <a:r>
              <a:rPr lang="ru-RU" sz="2000" dirty="0">
                <a:latin typeface="Times New Roman" panose="02020603050405020304" pitchFamily="18" charset="0"/>
                <a:cs typeface="Times New Roman" panose="02020603050405020304" pitchFamily="18" charset="0"/>
              </a:rPr>
              <a:t>. В минуту укладывается. Нужно выбрать взглядом любой предмет, находящийся в зрительном поле, Н – р, ручка, мысленно назвать про себя, что это такое: н – р, ручка, 5 его свойств: стеклянная, прозрачная, синяя, тонкая и последнее: зачем он нужен, эта письменная принадлежность. </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18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rgbClr val="0070C0"/>
                </a:solidFill>
                <a:latin typeface="Times New Roman" panose="02020603050405020304" pitchFamily="18" charset="0"/>
                <a:cs typeface="Times New Roman" panose="02020603050405020304" pitchFamily="18" charset="0"/>
              </a:rPr>
              <a:t>Рекомендации по заучиванию материала</a:t>
            </a:r>
            <a:r>
              <a:rPr lang="ru-RU" sz="2800" dirty="0">
                <a:solidFill>
                  <a:srgbClr val="0070C0"/>
                </a:solidFill>
                <a:latin typeface="Times New Roman" panose="02020603050405020304" pitchFamily="18" charset="0"/>
                <a:cs typeface="Times New Roman" panose="02020603050405020304" pitchFamily="18" charset="0"/>
              </a:rPr>
              <a:t/>
            </a:r>
            <a:br>
              <a:rPr lang="ru-RU" sz="2800" dirty="0">
                <a:solidFill>
                  <a:srgbClr val="0070C0"/>
                </a:solidFill>
                <a:latin typeface="Times New Roman" panose="02020603050405020304" pitchFamily="18" charset="0"/>
                <a:cs typeface="Times New Roman" panose="02020603050405020304" pitchFamily="18" charset="0"/>
              </a:rPr>
            </a:br>
            <a:endParaRPr lang="ru-RU" sz="2800" dirty="0">
              <a:solidFill>
                <a:srgbClr val="0070C0"/>
              </a:solidFill>
            </a:endParaRPr>
          </a:p>
        </p:txBody>
      </p:sp>
      <p:sp>
        <p:nvSpPr>
          <p:cNvPr id="3" name="Прямоугольник 2"/>
          <p:cNvSpPr/>
          <p:nvPr/>
        </p:nvSpPr>
        <p:spPr>
          <a:xfrm>
            <a:off x="1259632" y="889844"/>
            <a:ext cx="7488832" cy="4093428"/>
          </a:xfrm>
          <a:prstGeom prst="rect">
            <a:avLst/>
          </a:prstGeom>
        </p:spPr>
        <p:txBody>
          <a:bodyPr wrap="square">
            <a:spAutoFit/>
          </a:bodyPr>
          <a:lstStyle/>
          <a:p>
            <a:r>
              <a:rPr lang="ru-RU" sz="2000" dirty="0">
                <a:latin typeface="Times New Roman" panose="02020603050405020304" pitchFamily="18" charset="0"/>
                <a:cs typeface="Times New Roman" panose="02020603050405020304" pitchFamily="18" charset="0"/>
              </a:rPr>
              <a:t>Главное - распределение повторений во времени.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Повторять рекомендуется сразу в течение 15-20 минут, через 8-9 часов и через 24 часа.</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Полезно повторять материал за 15-20 минут до сна и утром, на свежую голову. При каждом повторении нужно осмысливать ошибки и обращать внимание на более трудные места. Повторение будет эффективным, если воспроизводить материал своими словами близко к тексту.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Чтобы перевести информацию в </a:t>
            </a:r>
            <a:r>
              <a:rPr lang="ru-RU" sz="2000" b="1" dirty="0">
                <a:solidFill>
                  <a:srgbClr val="0070C0"/>
                </a:solidFill>
                <a:latin typeface="Times New Roman" panose="02020603050405020304" pitchFamily="18" charset="0"/>
                <a:cs typeface="Times New Roman" panose="02020603050405020304" pitchFamily="18" charset="0"/>
              </a:rPr>
              <a:t>долговременную память</a:t>
            </a:r>
            <a:r>
              <a:rPr lang="ru-RU" sz="2000" dirty="0">
                <a:latin typeface="Times New Roman" panose="02020603050405020304" pitchFamily="18" charset="0"/>
                <a:cs typeface="Times New Roman" panose="02020603050405020304" pitchFamily="18" charset="0"/>
              </a:rPr>
              <a:t>, нужно делать повторения спустя сутки, двое и так далее, постепенно увеличивая временные интервалы между повторениями. Такой способ обеспечит запоминание надолго.</a:t>
            </a:r>
            <a:br>
              <a:rPr lang="ru-RU" sz="2000" dirty="0">
                <a:latin typeface="Times New Roman" panose="02020603050405020304" pitchFamily="18" charset="0"/>
                <a:cs typeface="Times New Roman" panose="02020603050405020304" pitchFamily="18" charset="0"/>
              </a:rPr>
            </a:br>
            <a:endParaRPr lang="ru-RU" sz="2000" dirty="0"/>
          </a:p>
        </p:txBody>
      </p:sp>
      <p:pic>
        <p:nvPicPr>
          <p:cNvPr id="4" name="Рисунок 4" descr="C:\Users\W7\Desktop\taking_not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672192"/>
            <a:ext cx="2268564" cy="19453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09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404664"/>
            <a:ext cx="7138040" cy="864096"/>
          </a:xfrm>
        </p:spPr>
        <p:txBody>
          <a:bodyPr>
            <a:normAutofit fontScale="90000"/>
          </a:bodyPr>
          <a:lstStyle/>
          <a:p>
            <a:pPr algn="ctr"/>
            <a:r>
              <a:rPr lang="ru-RU" sz="2800" b="1" dirty="0">
                <a:solidFill>
                  <a:srgbClr val="92D050"/>
                </a:solidFill>
                <a:effectLst/>
                <a:latin typeface="Times New Roman" panose="02020603050405020304" pitchFamily="18" charset="0"/>
                <a:cs typeface="Times New Roman" panose="02020603050405020304" pitchFamily="18" charset="0"/>
              </a:rPr>
              <a:t>ДЕЯТЕЛЬНОСТЬ МОЗГА И ПИТАНИЕ</a:t>
            </a:r>
            <a:r>
              <a:rPr lang="ru-RU" sz="2800" dirty="0">
                <a:solidFill>
                  <a:srgbClr val="92D050"/>
                </a:solidFill>
                <a:effectLst/>
                <a:latin typeface="Times New Roman" panose="02020603050405020304" pitchFamily="18" charset="0"/>
                <a:cs typeface="Times New Roman" panose="02020603050405020304" pitchFamily="18" charset="0"/>
              </a:rPr>
              <a:t/>
            </a:r>
            <a:br>
              <a:rPr lang="ru-RU" sz="2800" dirty="0">
                <a:solidFill>
                  <a:srgbClr val="92D050"/>
                </a:solidFill>
                <a:effectLst/>
                <a:latin typeface="Times New Roman" panose="02020603050405020304" pitchFamily="18" charset="0"/>
                <a:cs typeface="Times New Roman" panose="02020603050405020304" pitchFamily="18" charset="0"/>
              </a:rPr>
            </a:br>
            <a:endParaRPr lang="ru-RU" sz="2800" dirty="0">
              <a:solidFill>
                <a:srgbClr val="92D05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39752" y="836712"/>
            <a:ext cx="6345952" cy="5755422"/>
          </a:xfrm>
          <a:prstGeom prst="rect">
            <a:avLst/>
          </a:prstGeom>
        </p:spPr>
        <p:txBody>
          <a:bodyPr wrap="square">
            <a:spAutoFit/>
          </a:bodyPr>
          <a:lstStyle/>
          <a:p>
            <a:pPr indent="439420" algn="just">
              <a:lnSpc>
                <a:spcPct val="115000"/>
              </a:lnSpc>
              <a:spcAft>
                <a:spcPts val="0"/>
              </a:spcAft>
            </a:pPr>
            <a:r>
              <a:rPr lang="ru-RU" sz="2000" b="1" dirty="0" smtClean="0">
                <a:solidFill>
                  <a:srgbClr val="92D050"/>
                </a:solidFill>
                <a:latin typeface="Times New Roman" panose="02020603050405020304" pitchFamily="18" charset="0"/>
                <a:ea typeface="Times New Roman" panose="02020603050405020304" pitchFamily="18" charset="0"/>
                <a:cs typeface="Calibri" panose="020F0502020204030204" pitchFamily="34" charset="0"/>
              </a:rPr>
              <a:t>В </a:t>
            </a:r>
            <a:r>
              <a:rPr lang="ru-RU" sz="2000" b="1" dirty="0">
                <a:solidFill>
                  <a:srgbClr val="92D050"/>
                </a:solidFill>
                <a:latin typeface="Times New Roman" panose="02020603050405020304" pitchFamily="18" charset="0"/>
                <a:ea typeface="Times New Roman" panose="02020603050405020304" pitchFamily="18" charset="0"/>
                <a:cs typeface="Calibri" panose="020F0502020204030204" pitchFamily="34" charset="0"/>
              </a:rPr>
              <a:t>это трудное время нужно хорошо питаться. С помощью пищи, причем самой обычной, можно стимулировать деятельность мозга</a:t>
            </a:r>
            <a:r>
              <a:rPr lang="ru-RU" sz="2000" dirty="0">
                <a:latin typeface="Times New Roman" panose="02020603050405020304" pitchFamily="18" charset="0"/>
                <a:ea typeface="Times New Roman" panose="02020603050405020304" pitchFamily="18" charset="0"/>
                <a:cs typeface="Calibri" panose="020F0502020204030204" pitchFamily="34" charset="0"/>
              </a:rPr>
              <a:t>. Главное — знать, что есть и в каком наборе.</a:t>
            </a:r>
            <a:endParaRPr lang="ru-RU" sz="2000" dirty="0">
              <a:latin typeface="Calibri" panose="020F0502020204030204" pitchFamily="34" charset="0"/>
              <a:ea typeface="Times New Roman" panose="02020603050405020304" pitchFamily="18" charset="0"/>
              <a:cs typeface="Calibri" panose="020F0502020204030204" pitchFamily="34" charset="0"/>
            </a:endParaRPr>
          </a:p>
          <a:p>
            <a:pPr indent="439420" algn="just">
              <a:lnSpc>
                <a:spcPct val="115000"/>
              </a:lnSpc>
              <a:spcAft>
                <a:spcPts val="0"/>
              </a:spcAft>
            </a:pPr>
            <a:r>
              <a:rPr lang="ru-RU" sz="2000" b="1" dirty="0">
                <a:latin typeface="Times New Roman" panose="02020603050405020304" pitchFamily="18" charset="0"/>
                <a:ea typeface="Times New Roman" panose="02020603050405020304" pitchFamily="18" charset="0"/>
                <a:cs typeface="Calibri" panose="020F0502020204030204" pitchFamily="34" charset="0"/>
              </a:rPr>
              <a:t>Что происходит в </a:t>
            </a:r>
            <a:r>
              <a:rPr lang="ru-RU" sz="2000" b="1" dirty="0" smtClean="0">
                <a:latin typeface="Times New Roman" panose="02020603050405020304" pitchFamily="18" charset="0"/>
                <a:ea typeface="Times New Roman" panose="02020603050405020304" pitchFamily="18" charset="0"/>
                <a:cs typeface="Calibri" panose="020F0502020204030204" pitchFamily="34" charset="0"/>
              </a:rPr>
              <a:t>мозге?</a:t>
            </a:r>
            <a:endParaRPr lang="ru-RU" sz="2000" dirty="0">
              <a:latin typeface="Calibri" panose="020F0502020204030204" pitchFamily="34" charset="0"/>
              <a:ea typeface="Times New Roman" panose="02020603050405020304" pitchFamily="18" charset="0"/>
              <a:cs typeface="Calibri" panose="020F0502020204030204" pitchFamily="34" charset="0"/>
            </a:endParaRPr>
          </a:p>
          <a:p>
            <a:pPr indent="439420" algn="just">
              <a:lnSpc>
                <a:spcPct val="115000"/>
              </a:lnSpc>
              <a:spcAft>
                <a:spcPts val="0"/>
              </a:spcAft>
            </a:pPr>
            <a:r>
              <a:rPr lang="ru-RU" sz="2000" dirty="0">
                <a:latin typeface="Times New Roman" panose="02020603050405020304" pitchFamily="18" charset="0"/>
                <a:ea typeface="Times New Roman" panose="02020603050405020304" pitchFamily="18" charset="0"/>
                <a:cs typeface="Calibri" panose="020F0502020204030204" pitchFamily="34" charset="0"/>
              </a:rPr>
              <a:t>Там непрерывно работают свыше 100 миллиардов нервных клеток, причем каждая связана с еще 10000 других. И каждую секунду они одновременно обмениваются информацией и подают миллионы сигналов. </a:t>
            </a:r>
            <a:r>
              <a:rPr lang="ru-RU" sz="2000" dirty="0">
                <a:solidFill>
                  <a:srgbClr val="4F271C"/>
                </a:solidFill>
                <a:latin typeface="Times New Roman" panose="02020603050405020304" pitchFamily="18" charset="0"/>
                <a:ea typeface="Times New Roman" panose="02020603050405020304" pitchFamily="18" charset="0"/>
                <a:cs typeface="Calibri" panose="020F0502020204030204" pitchFamily="34" charset="0"/>
              </a:rPr>
              <a:t>Для того чтобы этот сложнейший механизм функционировал без сбоев, клеткам серого вещества мозга необходимо большое количество энергии. </a:t>
            </a:r>
            <a:r>
              <a:rPr lang="ru-RU" sz="2000" dirty="0">
                <a:latin typeface="Times New Roman" panose="02020603050405020304" pitchFamily="18" charset="0"/>
                <a:ea typeface="Times New Roman" panose="02020603050405020304" pitchFamily="18" charset="0"/>
                <a:cs typeface="Calibri" panose="020F0502020204030204" pitchFamily="34" charset="0"/>
              </a:rPr>
              <a:t>Мозг ежедневно забирает 20 процентов всей энергии, получаемой с пищей. </a:t>
            </a:r>
            <a:r>
              <a:rPr lang="ru-RU" sz="2000" b="1" dirty="0">
                <a:solidFill>
                  <a:srgbClr val="92D050"/>
                </a:solidFill>
                <a:latin typeface="Times New Roman" panose="02020603050405020304" pitchFamily="18" charset="0"/>
                <a:ea typeface="Times New Roman" panose="02020603050405020304" pitchFamily="18" charset="0"/>
                <a:cs typeface="Calibri" panose="020F0502020204030204" pitchFamily="34" charset="0"/>
              </a:rPr>
              <a:t>Таким образом, то, что мы едим, решающим образом сказывается на работоспособности нашего мозга.</a:t>
            </a:r>
            <a:endParaRPr lang="ru-RU" sz="2000" b="1"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Рисунок 2"/>
          <p:cNvPicPr>
            <a:picLocks noChangeAspect="1"/>
          </p:cNvPicPr>
          <p:nvPr/>
        </p:nvPicPr>
        <p:blipFill>
          <a:blip r:embed="rId2"/>
          <a:stretch>
            <a:fillRect/>
          </a:stretch>
        </p:blipFill>
        <p:spPr>
          <a:xfrm>
            <a:off x="777904" y="2492896"/>
            <a:ext cx="1609725" cy="1419225"/>
          </a:xfrm>
          <a:prstGeom prst="rect">
            <a:avLst/>
          </a:prstGeom>
        </p:spPr>
      </p:pic>
    </p:spTree>
    <p:extLst>
      <p:ext uri="{BB962C8B-B14F-4D97-AF65-F5344CB8AC3E}">
        <p14:creationId xmlns:p14="http://schemas.microsoft.com/office/powerpoint/2010/main" val="91594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332656"/>
            <a:ext cx="7498080" cy="1143000"/>
          </a:xfrm>
        </p:spPr>
        <p:txBody>
          <a:bodyPr>
            <a:normAutofit fontScale="90000"/>
          </a:bodyPr>
          <a:lstStyle/>
          <a:p>
            <a:r>
              <a:rPr lang="ru-RU" b="1" dirty="0">
                <a:solidFill>
                  <a:schemeClr val="accent4">
                    <a:lumMod val="60000"/>
                    <a:lumOff val="40000"/>
                  </a:schemeClr>
                </a:solidFill>
                <a:effectLst/>
                <a:latin typeface="Times New Roman" panose="02020603050405020304" pitchFamily="18" charset="0"/>
                <a:cs typeface="Times New Roman" panose="02020603050405020304" pitchFamily="18" charset="0"/>
              </a:rPr>
              <a:t>Меню из продуктов, которые помогут вам...</a:t>
            </a:r>
            <a:endParaRPr lang="ru-RU"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691680" y="1475656"/>
            <a:ext cx="6624736" cy="4976747"/>
          </a:xfrm>
          <a:prstGeom prst="rect">
            <a:avLst/>
          </a:prstGeom>
        </p:spPr>
        <p:txBody>
          <a:bodyPr wrap="square">
            <a:spAutoFit/>
          </a:bodyPr>
          <a:lstStyle/>
          <a:p>
            <a:pPr indent="439420" algn="ctr">
              <a:lnSpc>
                <a:spcPct val="115000"/>
              </a:lnSpc>
              <a:spcAft>
                <a:spcPts val="0"/>
              </a:spcAft>
            </a:pPr>
            <a:r>
              <a:rPr lang="ru-RU" sz="2400" b="1" i="1" dirty="0" smtClean="0">
                <a:solidFill>
                  <a:srgbClr val="FF0000"/>
                </a:solidFill>
                <a:latin typeface="Times New Roman" panose="02020603050405020304" pitchFamily="18" charset="0"/>
                <a:ea typeface="Times New Roman" panose="02020603050405020304" pitchFamily="18" charset="0"/>
                <a:cs typeface="Calibri" panose="020F0502020204030204" pitchFamily="34" charset="0"/>
              </a:rPr>
              <a:t>Улучшить </a:t>
            </a:r>
            <a:r>
              <a:rPr lang="ru-RU" sz="2400" b="1" i="1" dirty="0">
                <a:solidFill>
                  <a:srgbClr val="FF0000"/>
                </a:solidFill>
                <a:latin typeface="Times New Roman" panose="02020603050405020304" pitchFamily="18" charset="0"/>
                <a:ea typeface="Times New Roman" panose="02020603050405020304" pitchFamily="18" charset="0"/>
                <a:cs typeface="Calibri" panose="020F0502020204030204" pitchFamily="34" charset="0"/>
              </a:rPr>
              <a:t>память</a:t>
            </a:r>
            <a:endParaRPr lang="ru-RU" sz="24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indent="439420" algn="just">
              <a:lnSpc>
                <a:spcPct val="115000"/>
              </a:lnSpc>
              <a:spcAft>
                <a:spcPts val="0"/>
              </a:spcAft>
            </a:pPr>
            <a:r>
              <a:rPr lang="ru-RU" b="1" dirty="0">
                <a:solidFill>
                  <a:srgbClr val="FFC000"/>
                </a:solidFill>
                <a:latin typeface="Times New Roman" panose="02020603050405020304" pitchFamily="18" charset="0"/>
                <a:ea typeface="Times New Roman" panose="02020603050405020304" pitchFamily="18" charset="0"/>
                <a:cs typeface="Calibri" panose="020F0502020204030204" pitchFamily="34" charset="0"/>
              </a:rPr>
              <a:t>Морковь </a:t>
            </a:r>
            <a:r>
              <a:rPr lang="ru-RU" dirty="0">
                <a:latin typeface="Times New Roman" panose="02020603050405020304" pitchFamily="18" charset="0"/>
                <a:ea typeface="Times New Roman" panose="02020603050405020304" pitchFamily="18" charset="0"/>
                <a:cs typeface="Calibri" panose="020F0502020204030204" pitchFamily="34" charset="0"/>
              </a:rPr>
              <a:t>особенно облегчает заучивание чего-либо наизусть за счет того, что стимулирует обмен веществ в мозгу. Наш совет: перед зубрежкой съесть тарелку тертой моркови с растительным маслом.</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indent="439420" algn="just">
              <a:lnSpc>
                <a:spcPct val="115000"/>
              </a:lnSpc>
              <a:spcAft>
                <a:spcPts val="0"/>
              </a:spcAft>
            </a:pPr>
            <a:r>
              <a:rPr lang="ru-RU" b="1" dirty="0">
                <a:solidFill>
                  <a:srgbClr val="FFFF00"/>
                </a:solidFill>
                <a:latin typeface="Times New Roman" panose="02020603050405020304" pitchFamily="18" charset="0"/>
                <a:ea typeface="Times New Roman" panose="02020603050405020304" pitchFamily="18" charset="0"/>
                <a:cs typeface="Calibri" panose="020F0502020204030204" pitchFamily="34" charset="0"/>
              </a:rPr>
              <a:t>Ананас</a:t>
            </a:r>
            <a:r>
              <a:rPr lang="ru-RU" dirty="0">
                <a:latin typeface="Times New Roman" panose="02020603050405020304" pitchFamily="18" charset="0"/>
                <a:ea typeface="Times New Roman" panose="02020603050405020304" pitchFamily="18" charset="0"/>
                <a:cs typeface="Calibri" panose="020F0502020204030204" pitchFamily="34" charset="0"/>
              </a:rPr>
              <a:t> — любимый фрукт театральных и музыкальных звезд. Тот, кому необходимо удерживать в памяти большой объем текста или нотных знаков, нуждается в витамине С, который в достаточном количестве содержится в этом фрукте. Кроме того, в ананасах очень мало калорий (в 100 г всего 56). Достаточно выпивать 1 стакан ананасового сока в день.</a:t>
            </a:r>
            <a:endParaRPr lang="ru-RU" sz="1600" dirty="0">
              <a:latin typeface="Calibri" panose="020F0502020204030204" pitchFamily="34" charset="0"/>
              <a:ea typeface="Times New Roman" panose="02020603050405020304" pitchFamily="18" charset="0"/>
              <a:cs typeface="Calibri" panose="020F0502020204030204" pitchFamily="34" charset="0"/>
            </a:endParaRPr>
          </a:p>
          <a:p>
            <a:pPr indent="439420">
              <a:lnSpc>
                <a:spcPct val="115000"/>
              </a:lnSpc>
              <a:spcAft>
                <a:spcPts val="0"/>
              </a:spcAft>
            </a:pPr>
            <a:r>
              <a:rPr lang="ru-RU" b="1" dirty="0">
                <a:solidFill>
                  <a:srgbClr val="00B050"/>
                </a:solidFill>
                <a:latin typeface="Times New Roman" panose="02020603050405020304" pitchFamily="18" charset="0"/>
                <a:ea typeface="Times New Roman" panose="02020603050405020304" pitchFamily="18" charset="0"/>
                <a:cs typeface="Calibri" panose="020F0502020204030204" pitchFamily="34" charset="0"/>
              </a:rPr>
              <a:t>Авокадо</a:t>
            </a:r>
            <a:r>
              <a:rPr lang="ru-RU" b="1" dirty="0">
                <a:latin typeface="Times New Roman" panose="02020603050405020304" pitchFamily="18" charset="0"/>
                <a:ea typeface="Times New Roman" panose="02020603050405020304" pitchFamily="18" charset="0"/>
                <a:cs typeface="Calibri" panose="020F0502020204030204" pitchFamily="34" charset="0"/>
              </a:rPr>
              <a:t> </a:t>
            </a:r>
            <a:r>
              <a:rPr lang="ru-RU" dirty="0">
                <a:latin typeface="Times New Roman" panose="02020603050405020304" pitchFamily="18" charset="0"/>
                <a:ea typeface="Times New Roman" panose="02020603050405020304" pitchFamily="18" charset="0"/>
                <a:cs typeface="Calibri" panose="020F0502020204030204" pitchFamily="34" charset="0"/>
              </a:rPr>
              <a:t>— источник энергии для кратковременной памяти (например, при составлении планов, расписаний,</a:t>
            </a:r>
            <a:r>
              <a:rPr lang="ru-RU" sz="1100" dirty="0">
                <a:latin typeface="Arial" panose="020B0604020202020204" pitchFamily="34" charset="0"/>
                <a:ea typeface="Times New Roman" panose="02020603050405020304" pitchFamily="18" charset="0"/>
                <a:cs typeface="Calibri" panose="020F0502020204030204" pitchFamily="34" charset="0"/>
              </a:rPr>
              <a:t> </a:t>
            </a:r>
            <a:r>
              <a:rPr lang="ru-RU" dirty="0">
                <a:latin typeface="Times New Roman" panose="02020603050405020304" pitchFamily="18" charset="0"/>
                <a:ea typeface="Times New Roman" panose="02020603050405020304" pitchFamily="18" charset="0"/>
                <a:cs typeface="Calibri" panose="020F0502020204030204" pitchFamily="34" charset="0"/>
              </a:rPr>
              <a:t>списков покупок и т.д.) за счет высокого содержания жирных кислот. Достаточно половины плода.</a:t>
            </a:r>
            <a:endParaRPr lang="ru-RU" sz="16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144016" y="3177434"/>
            <a:ext cx="1403648" cy="1512168"/>
          </a:xfrm>
          <a:prstGeom prst="rect">
            <a:avLst/>
          </a:prstGeom>
        </p:spPr>
      </p:pic>
      <p:pic>
        <p:nvPicPr>
          <p:cNvPr id="5" name="Рисунок 4"/>
          <p:cNvPicPr>
            <a:picLocks noChangeAspect="1"/>
          </p:cNvPicPr>
          <p:nvPr/>
        </p:nvPicPr>
        <p:blipFill>
          <a:blip r:embed="rId3"/>
          <a:stretch>
            <a:fillRect/>
          </a:stretch>
        </p:blipFill>
        <p:spPr>
          <a:xfrm>
            <a:off x="-14627" y="1772815"/>
            <a:ext cx="1706307" cy="1277629"/>
          </a:xfrm>
          <a:prstGeom prst="rect">
            <a:avLst/>
          </a:prstGeom>
        </p:spPr>
      </p:pic>
      <p:pic>
        <p:nvPicPr>
          <p:cNvPr id="6" name="Рисунок 5"/>
          <p:cNvPicPr>
            <a:picLocks noChangeAspect="1"/>
          </p:cNvPicPr>
          <p:nvPr/>
        </p:nvPicPr>
        <p:blipFill>
          <a:blip r:embed="rId4"/>
          <a:stretch>
            <a:fillRect/>
          </a:stretch>
        </p:blipFill>
        <p:spPr>
          <a:xfrm>
            <a:off x="209972" y="4995078"/>
            <a:ext cx="1409700" cy="1457325"/>
          </a:xfrm>
          <a:prstGeom prst="rect">
            <a:avLst/>
          </a:prstGeom>
        </p:spPr>
      </p:pic>
    </p:spTree>
    <p:extLst>
      <p:ext uri="{BB962C8B-B14F-4D97-AF65-F5344CB8AC3E}">
        <p14:creationId xmlns:p14="http://schemas.microsoft.com/office/powerpoint/2010/main" val="940432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747</TotalTime>
  <Words>1356</Words>
  <Application>Microsoft Office PowerPoint</Application>
  <PresentationFormat>Экран (4:3)</PresentationFormat>
  <Paragraphs>89</Paragraphs>
  <Slides>17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Arial</vt:lpstr>
      <vt:lpstr>Calibri</vt:lpstr>
      <vt:lpstr>Corbel</vt:lpstr>
      <vt:lpstr>Gill Sans MT</vt:lpstr>
      <vt:lpstr>Times New Roman</vt:lpstr>
      <vt:lpstr>Verdana</vt:lpstr>
      <vt:lpstr>Wingdings</vt:lpstr>
      <vt:lpstr>Wingdings 2</vt: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Экспресс приёмы повышения качества учебных знаний</vt:lpstr>
      <vt:lpstr>Рекомендации по заучиванию материала </vt:lpstr>
      <vt:lpstr>ДЕЯТЕЛЬНОСТЬ МОЗГА И ПИТАНИЕ </vt:lpstr>
      <vt:lpstr>Меню из продуктов, которые помогут вам...</vt:lpstr>
      <vt:lpstr>...                  Сконцентрировать внимание   Креветки — деликатес для мозга: снабжает его важнейшими жирными кислотами, которые не дадут вашему вниманию ослабнуть. Достаточно 100 грамм в день. Но обратите внимание: солить их следует только после кулинарной обработки (варки или жаренья).  Репчатый лук помогает при умственном переутомлении или психической усталости. Способствует разжижению крови, улучшает снабжение мозга кислородом.   Орехи особенно хороши, если вам предстоит умственный «марафон» (доклад, конференция, концерт) или долгая поездка за рулем. Укрепляют нервную систему, сти­мулируют деятельность мозга.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Наталия</dc:creator>
  <cp:lastModifiedBy>Надежда</cp:lastModifiedBy>
  <cp:revision>86</cp:revision>
  <dcterms:created xsi:type="dcterms:W3CDTF">2011-10-18T19:21:02Z</dcterms:created>
  <dcterms:modified xsi:type="dcterms:W3CDTF">2020-04-08T16:02:46Z</dcterms:modified>
</cp:coreProperties>
</file>