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4" r:id="rId4"/>
    <p:sldId id="275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  <p:sldId id="268" r:id="rId2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353"/>
    <a:srgbClr val="D3C50B"/>
    <a:srgbClr val="D9CF05"/>
    <a:srgbClr val="000000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874F3-DAD2-491B-BC7A-8C15CD87AFA7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5500-8322-4317-BAB0-C35F615553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5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5500-8322-4317-BAB0-C35F6155534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8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0D8A-AC4D-42BB-969F-8C9245B446AB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4BD2-FBB8-4C67-85B7-E01C59551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5688632" cy="1467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«Адаптация пятиклассников к школьной жизни</a:t>
            </a: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»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6192688" cy="1080120"/>
          </a:xfrm>
        </p:spPr>
        <p:txBody>
          <a:bodyPr>
            <a:normAutofit fontScale="70000" lnSpcReduction="2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Центр психолого-педагогической, медицинской и социальной помощи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Меркулова Надежда  Николаевна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55226"/>
            <a:ext cx="2233139" cy="194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85729"/>
            <a:ext cx="8143931" cy="607223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Начальная школа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 основной учитель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 кабинет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 классный коллектив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ОДНИ требования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Завоевать авторитет у ОДНОГО учителя</a:t>
            </a:r>
          </a:p>
          <a:p>
            <a:pPr>
              <a:buNone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school4-26.ucoz.ru/kartinka/prodelkin_v_shkole_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857628"/>
            <a:ext cx="45720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50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14291"/>
            <a:ext cx="8358245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Проблемы школьной адаптации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2. Изменение требований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Период адаптации ещё усложняет рассогласованность требований разных учителей-предметников. И все эти требования надо не только ВЫУЧИТЬ, но и СОБЛЮДАТЬ, и не запутаться , где что надо делать.</a:t>
            </a:r>
          </a:p>
          <a:p>
            <a:pPr>
              <a:buNone/>
            </a:pPr>
            <a:r>
              <a:rPr lang="ru-RU" sz="2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можно помочь?</a:t>
            </a:r>
          </a:p>
          <a:p>
            <a:pPr>
              <a:buNone/>
            </a:pPr>
            <a:r>
              <a:rPr lang="ru-RU" sz="21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Во-первых,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увидеть плюсы этих  «рассогласованностей».Эти «мелочи», которые поначалу так затрудняют ребёнку школьную жизнь, приносят и пользу. Он учится учитывать все требования, соотносить их, преодолевать трудности, а значит, учится взрослой жизни, где «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многотребовательность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 в порядке вещей.</a:t>
            </a:r>
          </a:p>
          <a:p>
            <a:pPr>
              <a:buNone/>
            </a:pPr>
            <a:r>
              <a:rPr lang="ru-RU" sz="21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это учит подростка строить отношения с разными людьми, становясь более гибким.</a:t>
            </a:r>
          </a:p>
          <a:p>
            <a:pPr>
              <a:buNone/>
            </a:pPr>
            <a:r>
              <a:rPr lang="ru-RU" sz="2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Помогите ребёнку запомнить все требования и правила, предъявляемые учителями. Один из путей- совместное с подростком составление расписания с указанием особенностей выполнения заданий.</a:t>
            </a:r>
            <a:endParaRPr lang="ru-RU" sz="2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73174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3.Отсутствие контроля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Всю начальную школу вашему ребёнку помогал один учитель. Он выполнял функцию и учителя, и классного руководителя, и контролёра. При переходе в 5 класс такой индивидуальный подход исчезает. Происходит как бы обезличивание школьника. Есть только пятиклассники в целом. Отсюда и внезапно появившаяся у некоторых детей регрессия: ребёнок начинает капризничать, ходит к своей первой учительнице или бегает за классным руководителем. А у других наоборот, восторг свободой передвижения приводит к нарушению школьных правил.</a:t>
            </a:r>
          </a:p>
          <a:p>
            <a:pPr>
              <a:buNone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можно помочь?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-Это будет  прекрасный повод поговорить с ребёнком об ответственности за выполнение заданий даже когда тебя не контролируют. К тому же подросток хочет свободы. Найдите и здесь плюс: такое отношение приобщает подростка к миру взрослых.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-Будьте терпеливы. Чаще расспрашивайте ребёнка о школьной жизни.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-Контролируйте выполнение домашних заданий с учётом требований учителей.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-Помогите классному руководителю организовать досуг ребят.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-Если увидите проблемы, не затягивайте, выясните причину появившихся сложностей.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Проблемы школьной адаптации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4. Проблемы в знаниях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годы обучения в начальной школе  практически у каждого ученика появляются неусвоенные темы, неотработанные навыки и умения. Они накапливаются как снежный ком. В начальной школе эти «шероховатости» сглаживаются  индивидуальным подходом учителя и повторными объяснениями сразу, как только было замечено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неусвоение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ребёнком материала. В 5 классе  такого отслеживания не происходит. И, не усвоив  тему, ребёнок рискует  не понять следующую. Материал усложняется от урока к уроку. Так появляются двойки. Также могут быть сложности в усвоении учебного материала из-за недостатка речевого  развития, внимания и памяти.</a:t>
            </a:r>
          </a:p>
          <a:p>
            <a:pPr>
              <a:buNone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можно помочь?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выполнением домашнего  задания проверьте, усвоен ли классный материал. Важно добиться, чтобы  ребёнок понимал мельчайшие детали выполнения заданий  и мог  выполнить аналогичные. Просите ребёнка  объяснять, как он выполняет то или иное упражнение, почему именно эти вычисления применяют при выполнении определённых задач.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Создание благоприятной семейной атмосферы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(Памятка для родителей)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-От того , как родители  разбудят ребёнка, зависит его психологический настрой на весь день. Важно, чтобы ребёнок выспался и легко проснулся, когда его будят родители.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-Если у родителей есть возможность дойти до школы вместе с ребёнком, не упускайте её. Совместная дорога-это совместное общение.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-Научитесь встречать детей после уроков. Не стоит первым делом спрашивать: «Какие оценки ты сегодня получил?». Лучше задать нейтральные вопросы: «Что было интересного в школе?», «Чем сегодня занимались?», «Как дела в школе?»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-Радуйтесь успехам ребёнка. Не раздражайтесь в момент его временных неудач.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-Терпеливо, с интересом слушайте рассказы ребёнка о событиях в его жизни.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должен чувствовать, что он любим. Создайте в семье атмосферу радости, любви и уважения.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42928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Здоровье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забывайте о смене  учебной деятельности ребёнка дома, создании условий для двигательной активности между выполнением домашних заданий.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-Наблюдайте за правильной позой во время выполнения  домашних заданий, заботьтесь о правильном световом режиме.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-Предупреждайте близорукость, искривление позвоночника, тренируйте мелкие мышцы кистей рук.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-Обязательно вводите в рацион витаминные препараты, фрукты и овощи.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-Организуйте правильное питание, позаботьтесь о закаливании ребёнка, максимальной двигательной активности.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-Воспитывайте ответственность ребёнка за своё здоровье.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этот период родители должны быть особенно внимательны к своим детям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534752" cy="4656010"/>
          </a:xfrm>
        </p:spPr>
        <p:txBody>
          <a:bodyPr>
            <a:normAutofit/>
          </a:bodyPr>
          <a:lstStyle/>
          <a:p>
            <a:pPr algn="just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проявление родителями интереса к школе, классу, в котором учится ребенок, к каждому прожитому им школьному дню. Неформальное общение со своим ребенком после прошедшего школьного дня.</a:t>
            </a:r>
          </a:p>
          <a:p>
            <a:pPr algn="just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знакомство с его одноклассниками и возможность общения ребят после школы.</a:t>
            </a:r>
          </a:p>
          <a:p>
            <a:pPr algn="just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Недопустимость физических мер воздействия, запугивания, критики в адрес ребенка, особенно в присутствии других людей (бабушек, дедушек, сверстников).</a:t>
            </a:r>
          </a:p>
          <a:p>
            <a:pPr algn="just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таких мер наказания, как лишение удовольствий, физические и психические наказания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78850"/>
          </a:xfrm>
        </p:spPr>
        <p:txBody>
          <a:bodyPr>
            <a:noAutofit/>
          </a:bodyPr>
          <a:lstStyle/>
          <a:p>
            <a:pPr algn="l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школьного успеха пятиклассника —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принятие ребенка,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несмотря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 неудачи, с которыми он уже столкнулся или может столкнуться.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272808" cy="559211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темперамента ребенка в период адаптации к школьному обучению. Медлительные и малообщительные дети гораздо труднее привыкают к классу, быстро теряют к нему интерес, если чувствуют со стороны взрослых и сверстников насилие, сарказм и жестокость.</a:t>
            </a:r>
          </a:p>
          <a:p>
            <a:pPr algn="just">
              <a:spcAft>
                <a:spcPts val="600"/>
              </a:spcAft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ребенку самостоятельности в учебной работе и организация обоснованного контроля за его учебной деятельностью.</a:t>
            </a:r>
          </a:p>
          <a:p>
            <a:pPr algn="just">
              <a:spcAft>
                <a:spcPts val="600"/>
              </a:spcAft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ребенка, и не только за учебные успехи. Моральное стимулирование достижений ребенка.</a:t>
            </a:r>
          </a:p>
          <a:p>
            <a:pPr algn="just">
              <a:spcAft>
                <a:spcPts val="600"/>
              </a:spcAft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60648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</a:rPr>
              <a:t>Чем можно помочь пятикласснику?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716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272808" cy="559211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вас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что-то беспокоит в поведении ребенка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постарайтесь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скорее встретиться и обсудить это с классным руководителем или психологом.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семье произошли какие то события, повлиявшие на психологическое состояние ребенка (развод, отъезд в долгую командировку кого-то из родителей, рождение еще одного ребенка и т.д.) сообщите об этом классному руководителю.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Проявляйте интерес к школьным делам, обсуждайте сложные ситуации, вместе ищите выход из конфликтов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Опирайтесь на лучшее в ребенке, верьте в его возможности.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сравнивайте своего ребенка с другими детьми, особенно не ставьте их в пример. 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воспитывают не слова, а личный пример.</a:t>
            </a:r>
          </a:p>
          <a:p>
            <a:pPr algn="just">
              <a:lnSpc>
                <a:spcPct val="80000"/>
              </a:lnSpc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60648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>
                <a:solidFill>
                  <a:srgbClr val="000000"/>
                </a:solidFill>
                <a:latin typeface="Bookman Old Style" panose="02050604050505020204" pitchFamily="18" charset="0"/>
              </a:rPr>
              <a:t>Чем можно помочь пятикласснику?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4000" b="1" kern="0" dirty="0" smtClean="0">
                <a:solidFill>
                  <a:srgbClr val="006666"/>
                </a:solidFill>
                <a:latin typeface="Arial"/>
              </a:rPr>
              <a:t/>
            </a:r>
            <a:br>
              <a:rPr lang="ru-RU" sz="4000" b="1" kern="0" dirty="0" smtClean="0">
                <a:solidFill>
                  <a:srgbClr val="006666"/>
                </a:solidFill>
                <a:latin typeface="Arial"/>
              </a:rPr>
            </a:b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Спасибо за внимание!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0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865515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-рассмотреть возрастные особенности пятиклассников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ознакомить с психологическими особенностями периода адаптации;</a:t>
            </a:r>
          </a:p>
          <a:p>
            <a:pPr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причины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учащихся и наметить пути решения появившихся проблем.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p1.pkcdn.com/%D0%B3%D1%80%D1%83%D0%BF%D0%BF%D0%B0-%D0%BF%D0%BE%D0%B4%D1%80%D0%BE%D1%81%D1%82%D0%BA%D0%BE%D0%B2-%D0%B4%D0%B0%D0%B2%D0%B0%D1%8F-%D0%BE%D0%B1%D0%BD%D1%8F%D1%82%D1%8C_53606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686002"/>
            <a:ext cx="1944216" cy="162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865515"/>
          </a:xfrm>
        </p:spPr>
        <p:txBody>
          <a:bodyPr>
            <a:no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Пятиклассник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переходный от младшего возраста к подростковому возраст. Возраст связан с постепенным обретением чувства взрослости. Характерно усиление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от взрослых. Характерен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негативизм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-стремление противостоять, не поддаваться любым влияниям, предложениям, суждениям, чувствам взрослых. Происходит постепенная замена ведущей учебной деятельности на ведущую деятельность общения –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доверительно- дружеских отношений со сверстниками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Социальные нормы поведения установленные взрослыми отходят на второй план. 5-классник переходит на внутригрупповые нормы поведения (те, которые установил сам и сверстники).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личному авторитету среди сверстников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порождает активный поиск для образца подражания. Начинают играть роли в школе, дома и пробуют, как на ту роль будут реагировать взрослые (роль лидера, роль знатока, души компании, задиры). Характерно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повышенное внимание ребенка к себе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своей внешности, самопознанию, самовоспитанию.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критичность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себе и окружающим. Очень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шаткая самооценка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зависит от: положительной либо отрицательной оценки своих школьных способностей, от того, на сколько налажены межличностные отношения со сверстниками, а так же педагогами, какое взаимоотношение в семье.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4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865515"/>
          </a:xfrm>
        </p:spPr>
        <p:txBody>
          <a:bodyPr>
            <a:noAutofit/>
          </a:bodyPr>
          <a:lstStyle/>
          <a:p>
            <a:pPr marL="0" indent="0" algn="ctr">
              <a:buFont typeface="Wingdings" pitchFamily="2" charset="2"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пятиклассников характеризуется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начальным этапом полового созревания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это не только физические изменения, но и психические – рывок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повзрослению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переоценка всех ценностей. И именно этот период совпадает с изменением социального окружения и соц. роли ребенка. В связи с этим начинают проявляться такие признаки как: -упрямство, внутренние переживания,  стремление к самостоятельности, замкнутость (особенно когда родители не считаются с внутренними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переживаниямиребенка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ранимость, обидчивость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отгороженость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Особенно обостряется чувство собственного достоинства (и если его неосторожно затронуть, ребенок либо отвечает на обиду дерзостью, что нас ошеломляет, либо переживает обиду в себе и еще больше отгораживается от нас). Душевный мир ребенка полон противоречий и проблем: стремление быть и казаться взрослым ( а близкие люди насмехаются и подшучивают над ними, не зная, что могут ранить, обидеть, оттолкнуть и не вернуть уже никогда); повышенная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окружающим.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865515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b="1" dirty="0"/>
              <a:t>Адаптация </a:t>
            </a:r>
            <a:r>
              <a:rPr lang="ru-RU" dirty="0"/>
              <a:t>(лат. </a:t>
            </a:r>
            <a:r>
              <a:rPr lang="ru-RU" dirty="0" err="1"/>
              <a:t>adapto</a:t>
            </a:r>
            <a:r>
              <a:rPr lang="ru-RU" dirty="0"/>
              <a:t> — приспособляю) — процесс приспособления к изменяющимся условиям внешней среды.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i="1" dirty="0"/>
              <a:t>Поддержка ребенка в трудный период адаптации способствует решению задач личностного роста и развития учащихся, а также профилактики и коррекции школьной </a:t>
            </a:r>
            <a:r>
              <a:rPr lang="ru-RU" b="1" i="1" dirty="0" err="1"/>
              <a:t>дезадаптации</a:t>
            </a:r>
            <a:r>
              <a:rPr lang="ru-RU" b="1" i="1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accent3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i?id=139600297&amp;tov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25144"/>
            <a:ext cx="22860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0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586551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ребенка при переходе в среднее звено может длиться от 2-3 недель до полугода, это зависит от многих факторов: индивидуальные особенности ребенка, характер взаимоотношений с окружающими, тип учебного заведения (а значит, и уровень сложности образовательной программы) и степень подготовленности ребенка к школьной жизни.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из начального в среднее звено школы является переломным, кризисным периодом в жизни каждого ученика.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5-го класса 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сложный 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для ребенка, но и для 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учителей, для </a:t>
            </a: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 Проблем много, и они не ограничиваются рамками учебного процесса, а связаны также с организацией жизни школы в целом и с психологической атмосферой в семье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Font typeface="Wingdings" pitchFamily="2" charset="2"/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357982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Признаки успешной адаптации: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-удовлетворённость ребёнка процессом обучения;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-ребёнок легко справляется с программой;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-степень самостоятельности ребёнка при выполнении им учебных заданий, готовность прибегнуть к помощи взрослого лишь ПОСЛЕ попыток выполнить задание самому;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-удовлетворённость  межличностными отношениями с одноклассниками и учителями.</a:t>
            </a:r>
          </a:p>
          <a:p>
            <a:pPr marL="0" indent="0" algn="ctr"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4638"/>
            <a:ext cx="8703274" cy="6940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Признаки 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-усталый, утомлённый внешний вид ребёнка</a:t>
            </a:r>
          </a:p>
          <a:p>
            <a:pPr>
              <a:buNone/>
            </a:pPr>
            <a:r>
              <a:rPr lang="ru-RU" sz="2800" dirty="0" smtClean="0"/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нежелание ребёнка делиться своими впечатлениями о проведённом дне;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-стремление отвлечь взрослого от школьных событий, переключить внимание на другие темы;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-нежелание выполнять домашние задания;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-негативные характеристики в адрес школы,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учителей,одноклассников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-беспокойный сон;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-трудности утреннего пробуждения, вялость;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-постоянные жалобы на плохое самочувствие.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0-tub-ru.yandex.net/i?id=008ad881e106bac37ec13863d8d374ba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3573015"/>
            <a:ext cx="2735797" cy="182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7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Monotype Corsiva" pitchFamily="66" charset="0"/>
                <a:ea typeface="+mn-ea"/>
                <a:cs typeface="+mn-cs"/>
              </a:rPr>
            </a:br>
            <a:endParaRPr lang="ru-RU" sz="27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621510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Проблемы школьной адаптации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Изменение условий обучения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Переход в 5 класс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 учителей-предметников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 кабинетов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 НОГО других ребят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МНОГО разных требований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Заново завоевать авторитет у новых учителей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r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shary</Template>
  <TotalTime>1143</TotalTime>
  <Words>1405</Words>
  <Application>Microsoft Office PowerPoint</Application>
  <PresentationFormat>Экран (4:3)</PresentationFormat>
  <Paragraphs>108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Bookman Old Style</vt:lpstr>
      <vt:lpstr>Calibri</vt:lpstr>
      <vt:lpstr>Monotype Corsiva</vt:lpstr>
      <vt:lpstr>Times New Roman</vt:lpstr>
      <vt:lpstr>Wingdings</vt:lpstr>
      <vt:lpstr>shary</vt:lpstr>
      <vt:lpstr>«Адаптация пятиклассников к школьной жизни»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  </vt:lpstr>
      <vt:lpstr>  </vt:lpstr>
      <vt:lpstr>  </vt:lpstr>
      <vt:lpstr>  </vt:lpstr>
      <vt:lpstr>  </vt:lpstr>
      <vt:lpstr>  </vt:lpstr>
      <vt:lpstr>  </vt:lpstr>
      <vt:lpstr>В этот период родители должны быть особенно внимательны к своим детям</vt:lpstr>
      <vt:lpstr> Первое условие школьного успеха пятиклассника — безусловное принятие ребенка,  несмотря на те неудачи, с которыми он уже столкнулся или может столкнуться. </vt:lpstr>
      <vt:lpstr>Презентация PowerPoint</vt:lpstr>
      <vt:lpstr>Презентация PowerPoint</vt:lpstr>
      <vt:lpstr> 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Надежда</cp:lastModifiedBy>
  <cp:revision>62</cp:revision>
  <cp:lastPrinted>2015-03-24T14:05:19Z</cp:lastPrinted>
  <dcterms:created xsi:type="dcterms:W3CDTF">2015-03-24T13:16:21Z</dcterms:created>
  <dcterms:modified xsi:type="dcterms:W3CDTF">2020-10-22T10:26:19Z</dcterms:modified>
</cp:coreProperties>
</file>