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73" r:id="rId9"/>
    <p:sldId id="262" r:id="rId10"/>
    <p:sldId id="274" r:id="rId11"/>
    <p:sldId id="270" r:id="rId12"/>
    <p:sldId id="272" r:id="rId13"/>
    <p:sldId id="275" r:id="rId14"/>
    <p:sldId id="266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2" cy="237626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«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защитить ребенка от нападок в интернете?»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2996952"/>
            <a:ext cx="7986464" cy="3387080"/>
          </a:xfrm>
        </p:spPr>
        <p:txBody>
          <a:bodyPr/>
          <a:lstStyle/>
          <a:p>
            <a:pPr algn="r"/>
            <a:r>
              <a:rPr lang="ru-RU" dirty="0" err="1" smtClean="0"/>
              <a:t>ПЕППеодготовил</a:t>
            </a:r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Педагог – психолог </a:t>
            </a:r>
          </a:p>
          <a:p>
            <a:pPr algn="r"/>
            <a:r>
              <a:rPr lang="ru-RU" dirty="0" smtClean="0"/>
              <a:t>МБУ </a:t>
            </a:r>
            <a:r>
              <a:rPr lang="ru-RU" dirty="0" err="1" smtClean="0"/>
              <a:t>ЦППМиСП</a:t>
            </a:r>
            <a:endParaRPr lang="ru-RU" dirty="0" smtClean="0"/>
          </a:p>
          <a:p>
            <a:pPr algn="r"/>
            <a:r>
              <a:rPr lang="ru-RU" dirty="0" smtClean="0"/>
              <a:t>Н. Н. Меркулова</a:t>
            </a:r>
          </a:p>
          <a:p>
            <a:pPr algn="ctr"/>
            <a:r>
              <a:rPr lang="ru-RU" dirty="0" smtClean="0"/>
              <a:t>Тамбов 2021</a:t>
            </a:r>
            <a:endParaRPr lang="ru-RU" dirty="0"/>
          </a:p>
          <a:p>
            <a:pPr algn="r"/>
            <a:endParaRPr lang="ru-RU" dirty="0"/>
          </a:p>
        </p:txBody>
      </p:sp>
      <p:pic>
        <p:nvPicPr>
          <p:cNvPr id="1026" name="Picture 2" descr="C:\Users\User\Desktop\картинки для презентации\p62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2955032" cy="29550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4010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5737824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Помогите ребенку изменить настройки его профиля в социальных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сетях</a:t>
            </a:r>
          </a:p>
          <a:p>
            <a:pPr marL="109728" indent="0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Помешайте хулигану снова выйти на связь с вашим ребенком. Сократите вместе с ребенком количество личной информации о нем в открытом доступе. Примите следующие меры, чтобы защитить его от повторной травли в сети: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раскрывайте в сети личную информацию: адрес, номер телефона и местонахождение. От нежелательных контактов можно себя оградить, если изменить настройки приватности в аккаунтах социальных сетей. Это поможет оградить определенных людей от онлайн-общения с вашим ребенком. Измените эти настройки так, чтобы только близкие друзья смогли связаться с ним.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Возможно, следует изменить имя вашего ребенка в социальных сетях. Если ребенок сохранит прежнее имя или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никнейм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обидчик сможет найти его и продолжить травлю, представившись кем-то другим. Исключите такую возможность, сменив имя ребенка в социальных сетях, его фотографию профиля, а также любую другую информацию, которая может помочь обидчику идентифицировать его. После того, как внесете все необходимые изменения, проверьте, насколько сложно стало найти вашего ребенка в сети.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новую учетную запись. Если кто-то выдает себя за вашего ребенка в сети, может помочь создание новой учетной записи. Сообщите друзьям и близким ребенка, что у него изменились адрес электронной почты, профиль в социальных сетях и имена учетных записей.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4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15200" cy="1296144"/>
          </a:xfrm>
        </p:spPr>
        <p:txBody>
          <a:bodyPr/>
          <a:lstStyle/>
          <a:p>
            <a:r>
              <a:rPr lang="ru-RU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Скажите ребенку: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017744"/>
          </a:xfrm>
        </p:spPr>
        <p:txBody>
          <a:bodyPr>
            <a:normAutofit fontScale="85000" lnSpcReduction="10000"/>
          </a:bodyPr>
          <a:lstStyle/>
          <a:p>
            <a:pPr marL="109728" indent="-274320">
              <a:spcBef>
                <a:spcPts val="400"/>
              </a:spcBef>
              <a:buClr>
                <a:srgbClr val="2DA2BF"/>
              </a:buClr>
              <a:buSzPct val="68000"/>
              <a:buFont typeface="Wingdings 2"/>
              <a:buChar char=""/>
            </a:pPr>
            <a:r>
              <a:rPr lang="ru-RU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тебе верю </a:t>
            </a:r>
            <a:r>
              <a:rPr lang="ru-RU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(это поможет ребенку понять, что Вы в состоянии помочь ему с его проблемой)</a:t>
            </a:r>
          </a:p>
          <a:p>
            <a:pPr marL="109728" indent="-274320">
              <a:spcBef>
                <a:spcPts val="400"/>
              </a:spcBef>
              <a:buClr>
                <a:srgbClr val="2DA2BF"/>
              </a:buClr>
              <a:buSzPct val="68000"/>
              <a:buFont typeface="Wingdings 2"/>
              <a:buChar char=""/>
            </a:pPr>
            <a:r>
              <a:rPr lang="ru-RU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жаль, что с тобой это случилось </a:t>
            </a:r>
            <a:r>
              <a:rPr lang="ru-RU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(это поможет  ребенку понять, что Вы пытаетесь понять его чувства)</a:t>
            </a:r>
          </a:p>
          <a:p>
            <a:pPr marL="109728" indent="-274320">
              <a:spcBef>
                <a:spcPts val="400"/>
              </a:spcBef>
              <a:buClr>
                <a:srgbClr val="2DA2BF"/>
              </a:buClr>
              <a:buSzPct val="68000"/>
              <a:buFont typeface="Wingdings 2"/>
              <a:buChar char=""/>
            </a:pPr>
            <a:r>
              <a:rPr lang="ru-RU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не твоя вина</a:t>
            </a:r>
            <a:r>
              <a:rPr lang="ru-RU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(дайте понять ребенку, что он не одинок в подобной ситуации: многие его сверстники сталкиваются с разными вариантами запугивания или агрессии в тот или иной момент взросления)</a:t>
            </a:r>
          </a:p>
          <a:p>
            <a:pPr marL="109728" indent="-274320">
              <a:spcBef>
                <a:spcPts val="400"/>
              </a:spcBef>
              <a:buClr>
                <a:srgbClr val="2DA2BF"/>
              </a:buClr>
              <a:buSzPct val="68000"/>
              <a:buFont typeface="Wingdings 2"/>
              <a:buChar char=""/>
            </a:pPr>
            <a:r>
              <a:rPr lang="ru-RU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Хорошо, что ты мне об этом сказал </a:t>
            </a:r>
            <a:r>
              <a:rPr lang="ru-RU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(это поможет  ребенку понять, что он правильно сделал, обратившись за помощью и поддержкой)</a:t>
            </a:r>
          </a:p>
          <a:p>
            <a:pPr marL="109728" indent="-274320">
              <a:spcBef>
                <a:spcPts val="400"/>
              </a:spcBef>
              <a:buClr>
                <a:srgbClr val="2DA2BF"/>
              </a:buClr>
              <a:buSzPct val="68000"/>
              <a:buFont typeface="Wingdings 2"/>
              <a:buChar char=""/>
            </a:pPr>
            <a:r>
              <a:rPr lang="ru-RU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люблю тебя и постараюсь сделать так, чтобы тебе больше не угрожала опасность</a:t>
            </a:r>
            <a:r>
              <a:rPr lang="ru-RU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(это поможет  ребенку с надеждой посмотреть в будущее и ощутить защиту)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499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562700"/>
              </p:ext>
            </p:extLst>
          </p:nvPr>
        </p:nvGraphicFramePr>
        <p:xfrm>
          <a:off x="539552" y="404664"/>
          <a:ext cx="4965250" cy="5325984"/>
        </p:xfrm>
        <a:graphic>
          <a:graphicData uri="http://schemas.openxmlformats.org/drawingml/2006/table">
            <a:tbl>
              <a:tblPr/>
              <a:tblGrid>
                <a:gridCol w="2120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effectLst/>
                          <a:latin typeface="georgia"/>
                        </a:rPr>
                        <a:t>Тип поддержки</a:t>
                      </a:r>
                      <a:endParaRPr lang="ru-RU" sz="1500" dirty="0">
                        <a:effectLst/>
                      </a:endParaRP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>
                          <a:effectLst/>
                          <a:latin typeface="georgia"/>
                        </a:rPr>
                        <a:t>Речевые клише</a:t>
                      </a:r>
                      <a:endParaRPr lang="ru-RU" sz="1500">
                        <a:effectLst/>
                      </a:endParaRP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13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georgia"/>
                        </a:rPr>
                        <a:t>Указание на сильные стороны </a:t>
                      </a:r>
                      <a:r>
                        <a:rPr lang="ru-RU" sz="1500" dirty="0" smtClean="0">
                          <a:effectLst/>
                          <a:latin typeface="georgia"/>
                        </a:rPr>
                        <a:t>личности</a:t>
                      </a:r>
                    </a:p>
                    <a:p>
                      <a:pPr algn="ctr"/>
                      <a:endParaRPr lang="ru-RU" sz="1500" dirty="0" smtClean="0">
                        <a:effectLst/>
                        <a:latin typeface="georgia"/>
                      </a:endParaRPr>
                    </a:p>
                    <a:p>
                      <a:pPr algn="ctr"/>
                      <a:endParaRPr lang="ru-RU" sz="1500" dirty="0" smtClean="0">
                        <a:effectLst/>
                        <a:latin typeface="georgia"/>
                      </a:endParaRPr>
                    </a:p>
                    <a:p>
                      <a:pPr algn="ctr"/>
                      <a:endParaRPr lang="ru-RU" sz="1500" dirty="0">
                        <a:effectLst/>
                      </a:endParaRP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georgia"/>
                        </a:rPr>
                        <a:t>«Я верю, что все получится справиться даже с этим, потому что…</a:t>
                      </a:r>
                      <a:endParaRPr lang="ru-RU" sz="1500" dirty="0">
                        <a:effectLst/>
                      </a:endParaRPr>
                    </a:p>
                    <a:p>
                      <a:pPr algn="ctr"/>
                      <a:r>
                        <a:rPr lang="ru-RU" sz="1500" dirty="0">
                          <a:effectLst/>
                          <a:latin typeface="georgia"/>
                        </a:rPr>
                        <a:t>(указание на качество личности</a:t>
                      </a:r>
                      <a:r>
                        <a:rPr lang="ru-RU" sz="1500" dirty="0" smtClean="0">
                          <a:effectLst/>
                          <a:latin typeface="georgia"/>
                        </a:rPr>
                        <a:t>)</a:t>
                      </a:r>
                    </a:p>
                    <a:p>
                      <a:pPr algn="ctr"/>
                      <a:endParaRPr lang="ru-RU" sz="1500" dirty="0">
                        <a:effectLst/>
                      </a:endParaRP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454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georgia"/>
                        </a:rPr>
                        <a:t>Указание на </a:t>
                      </a:r>
                      <a:endParaRPr lang="ru-RU" sz="1500" dirty="0" smtClean="0">
                        <a:effectLst/>
                        <a:latin typeface="georgia"/>
                      </a:endParaRPr>
                    </a:p>
                    <a:p>
                      <a:pPr algn="ctr"/>
                      <a:r>
                        <a:rPr lang="ru-RU" sz="1500" dirty="0" smtClean="0">
                          <a:effectLst/>
                          <a:latin typeface="georgia"/>
                        </a:rPr>
                        <a:t>ситуацию</a:t>
                      </a:r>
                      <a:endParaRPr lang="ru-RU" sz="1500" dirty="0">
                        <a:effectLst/>
                      </a:endParaRP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georgia"/>
                        </a:rPr>
                        <a:t>«Теперь у тебя есть опыт….»</a:t>
                      </a:r>
                      <a:endParaRPr lang="ru-RU" sz="1500" dirty="0">
                        <a:effectLst/>
                      </a:endParaRPr>
                    </a:p>
                    <a:p>
                      <a:pPr algn="ctr"/>
                      <a:r>
                        <a:rPr lang="ru-RU" sz="1500" dirty="0">
                          <a:effectLst/>
                          <a:latin typeface="georgia"/>
                        </a:rPr>
                        <a:t>«Благодаря этому ты знаешь, как бывает в жизни и ты научился….»</a:t>
                      </a:r>
                      <a:endParaRPr lang="ru-RU" sz="1500" dirty="0">
                        <a:effectLst/>
                      </a:endParaRP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749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  <a:latin typeface="georgia"/>
                        </a:rPr>
                        <a:t>Присоединение</a:t>
                      </a:r>
                      <a:endParaRPr lang="ru-RU" sz="1500" dirty="0">
                        <a:effectLst/>
                      </a:endParaRP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effectLst/>
                        <a:latin typeface="georgia"/>
                      </a:endParaRPr>
                    </a:p>
                    <a:p>
                      <a:pPr algn="ctr"/>
                      <a:endParaRPr lang="ru-RU" sz="1500" dirty="0" smtClean="0">
                        <a:effectLst/>
                        <a:latin typeface="georgia"/>
                      </a:endParaRPr>
                    </a:p>
                    <a:p>
                      <a:pPr algn="ctr"/>
                      <a:r>
                        <a:rPr lang="ru-RU" sz="1500" dirty="0" smtClean="0">
                          <a:effectLst/>
                          <a:latin typeface="georgia"/>
                        </a:rPr>
                        <a:t>«</a:t>
                      </a:r>
                      <a:r>
                        <a:rPr lang="ru-RU" sz="1500" dirty="0">
                          <a:effectLst/>
                          <a:latin typeface="georgia"/>
                        </a:rPr>
                        <a:t>У меня тоже была похожая ситуация в детстве, когда…»</a:t>
                      </a:r>
                      <a:endParaRPr lang="ru-RU" sz="1500" dirty="0">
                        <a:effectLst/>
                      </a:endParaRPr>
                    </a:p>
                    <a:p>
                      <a:pPr algn="ctr"/>
                      <a:r>
                        <a:rPr lang="ru-RU" sz="1500" dirty="0">
                          <a:effectLst/>
                          <a:latin typeface="georgia"/>
                        </a:rPr>
                        <a:t>«Сначала всегда сложно и кажется что жизнь закончилась, я помню как я сам….но потом…»</a:t>
                      </a:r>
                      <a:endParaRPr lang="ru-RU" sz="1500" dirty="0">
                        <a:effectLst/>
                      </a:endParaRPr>
                    </a:p>
                    <a:p>
                      <a:pPr algn="ctr"/>
                      <a:r>
                        <a:rPr lang="ru-RU" sz="1500" dirty="0">
                          <a:effectLst/>
                          <a:latin typeface="georgia"/>
                        </a:rPr>
                        <a:t>«Мне когда-то самому пришлось… и тогда мне помогло то, что я…»</a:t>
                      </a:r>
                      <a:endParaRPr lang="ru-RU" sz="1500" dirty="0">
                        <a:effectLst/>
                      </a:endParaRPr>
                    </a:p>
                  </a:txBody>
                  <a:tcPr marL="74196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7" name="Picture 3" descr="C:\Users\Учитель\Desktop\Айбашева Айгуль\mBNu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4664"/>
            <a:ext cx="3199904" cy="242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Учитель\Desktop\Айбашева Айгуль\10272575-teacher-and-student-in-a-classroom-at-schoo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41670"/>
            <a:ext cx="319201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Учитель\Desktop\Айбашева Айгуль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4365104"/>
            <a:ext cx="3456384" cy="221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970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поддержка ребенка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424936" cy="552180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критикуйте и обязательно поддерживайте вашего ребенка в этот острый период. Дайте ребенку понять, что в случае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 может довериться вам и людям, которые профессионально оказывают помощь в таких ситуациях, расскажите о возможностях анонимной службы, которой можно доверить свою проблему и найти выход из сложившейся ситуации. В подобных ситуациях очень важно быстро и оперативно найти поддержку и выговориться, перестать чувствовать себя «жертвой» чей-то жестокой шутки или мести. Когда ребенок не один, а вместе с кем-то будет принимать шаги по решению проблемы, он почувствует, что он борется с проблемой и решает ее, а не закрывает на нее глаза и смиряется с приговором в сети.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службу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телефона доверия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обращаются дети и подростки, подвергшиеся атаке в сети, и первое, с чем они сталкиваются, — это страх и стыд по поводу того, как отреагирует семья и как жить с этим дальше. Они часто даже испытывают состояние «эмоционального ступора», за которым на самом деле скрывается целая гамма чувств и переживаний, лишь с одной просьбой между строк — </a:t>
            </a:r>
            <a:r>
              <a:rPr lang="ru-RU" sz="1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«Защитите меня, мне страшно».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в такие моменты мы как родители не всегда можем находиться физически рядом и понять, что произошло с ребенком, и готов ли он в первые минуты поделиться этим. Поэтому всегда есть возможность экстренно позвонить на детский телефон доверия, где выслушают ребенка и помогут выговориться, составить план выхода из ситуации и возращения себе «своего лица и статуса» в сети и реальной жизни. Но даже после этого важно, чтобы вы как самые близкие люди оказали эмоциональную поддержку в той форме, которая будет понятна для подростка 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вызывет</a:t>
            </a:r>
            <a:r>
              <a:rPr lang="ru-RU" sz="1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него сопротивление и желание закрыться.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237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картинки для презентации\0001-003-Bezopasnost-detej-v-internete-riski-problemy-vozmozhnost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3140968"/>
            <a:ext cx="5688633" cy="351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620688"/>
            <a:ext cx="7632848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Aft>
                <a:spcPts val="1200"/>
              </a:spcAft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Ваш ребенок столкнулся с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кибербуллингом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 можете обратиться в службу телефонного и онлайн консультирования по проблемам безопасного использования интернета и мобильной связи, где Вам дадут рекомендации и подскажут, куда и в какой форме обратиться по данной проблеме.</a:t>
            </a:r>
          </a:p>
        </p:txBody>
      </p:sp>
    </p:spTree>
    <p:extLst>
      <p:ext uri="{BB962C8B-B14F-4D97-AF65-F5344CB8AC3E}">
        <p14:creationId xmlns:p14="http://schemas.microsoft.com/office/powerpoint/2010/main" val="291341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204864"/>
            <a:ext cx="7632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alt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alt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573016"/>
            <a:ext cx="8496944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altLang="ru-RU" sz="27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запугивание, унижения, травля, физический или психологический террор, направленный на то, чтобы вызвать у другого страх и тем самым подчинить его себе (Кон И.С., 2006)</a:t>
            </a:r>
            <a:br>
              <a:rPr lang="ru-RU" alt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агрессивные, умышленные, повторяющиеся и продолжительные во времени действия, совершаемые группой лиц или одним лицом с использованием электронных форм контакта (интернет, мобильный телефон) в отношении жертвы, которая не может легко защитить себя.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User\Desktop\картинки для презентации\1616915_20131213110527.gi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016224" cy="15841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" t="4621" r="2314" b="12178"/>
          <a:stretch/>
        </p:blipFill>
        <p:spPr>
          <a:xfrm>
            <a:off x="5845556" y="387687"/>
            <a:ext cx="2758892" cy="189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Специфика </a:t>
            </a:r>
            <a:r>
              <a:rPr lang="ru-RU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кибербуллинга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7030A0"/>
                </a:solidFill>
              </a:rPr>
              <a:t>Анонимность и </a:t>
            </a:r>
            <a:r>
              <a:rPr lang="ru-RU" dirty="0" err="1" smtClean="0">
                <a:solidFill>
                  <a:srgbClr val="7030A0"/>
                </a:solidFill>
              </a:rPr>
              <a:t>дистантность</a:t>
            </a:r>
            <a:r>
              <a:rPr lang="ru-RU" dirty="0" smtClean="0">
                <a:solidFill>
                  <a:srgbClr val="7030A0"/>
                </a:solidFill>
              </a:rPr>
              <a:t> агрессора, агрессор чувствует себя менее уязвимым 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– Не видна эмоциональная реакция жертвы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– Возможность травли 24 часа, независимость от времени и места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– Один источник (фото, пост и т.д.) может использоваться множество раз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– Увеличение аудитории наблюдателей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– Жертвой </a:t>
            </a:r>
            <a:r>
              <a:rPr lang="ru-RU" dirty="0" err="1" smtClean="0">
                <a:solidFill>
                  <a:srgbClr val="7030A0"/>
                </a:solidFill>
              </a:rPr>
              <a:t>кибербуллинга</a:t>
            </a:r>
            <a:r>
              <a:rPr lang="ru-RU" dirty="0" smtClean="0">
                <a:solidFill>
                  <a:srgbClr val="7030A0"/>
                </a:solidFill>
              </a:rPr>
              <a:t> может стать каждый вне зависимости от статуса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– Не оставляет физических следов, незаметность для родителей, учителей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– Жертва скрывает факт травли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– </a:t>
            </a:r>
            <a:r>
              <a:rPr lang="ru-RU" dirty="0" err="1" smtClean="0">
                <a:solidFill>
                  <a:srgbClr val="7030A0"/>
                </a:solidFill>
              </a:rPr>
              <a:t>Кибербуллингу</a:t>
            </a:r>
            <a:r>
              <a:rPr lang="ru-RU" dirty="0" smtClean="0">
                <a:solidFill>
                  <a:srgbClr val="7030A0"/>
                </a:solidFill>
              </a:rPr>
              <a:t> нельзя противостоять в одиночку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4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Способы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интернет-травли: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социальных сетях, на электронную почту, в системах интернет-коммуникаций жертва получает запугивающие, уничижительные сообщения.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социальных сетях создаются группы против «жертвы», где она высмеивается. Там размещаются ролики, тексты унизительного содержания, проводятся опросы из серии «Хотели бы вы, чтобы Петю выгнали из класса?».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На сайтах знакомств от имени «жертвы» размещаются анкеты непристойного содержания с указанием настоящей почты или телефона, а в социальных сетях создаются поддельные странички «жертвы», где размещается информация непристойного, унизительного характера.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Взламывается страничка «жертвы» в социальных сетях и там размещается неподобающая информация.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r>
              <a:rPr lang="ru-RU" b="1" dirty="0">
                <a:latin typeface="Times New Roman"/>
                <a:ea typeface="Times New Roman"/>
              </a:rPr>
              <a:t>Поведение ребенка снимается на видео, а затем </a:t>
            </a:r>
            <a:endParaRPr lang="ru-RU" b="1" dirty="0" smtClean="0">
              <a:latin typeface="Times New Roman"/>
              <a:ea typeface="Times New Roman"/>
            </a:endParaRPr>
          </a:p>
          <a:p>
            <a:pPr marL="109728" indent="0">
              <a:buNone/>
            </a:pPr>
            <a:r>
              <a:rPr lang="ru-RU" b="1" dirty="0" smtClean="0">
                <a:latin typeface="Times New Roman"/>
                <a:ea typeface="Times New Roman"/>
              </a:rPr>
              <a:t>размещается </a:t>
            </a:r>
            <a:r>
              <a:rPr lang="ru-RU" b="1" dirty="0">
                <a:latin typeface="Times New Roman"/>
                <a:ea typeface="Times New Roman"/>
              </a:rPr>
              <a:t>в Интернете, порой в измененном виде.</a:t>
            </a:r>
            <a:r>
              <a:rPr lang="ru-RU" b="1" dirty="0">
                <a:latin typeface="Times New Roman"/>
                <a:ea typeface="Calibri"/>
              </a:rPr>
              <a:t> 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369856"/>
            <a:ext cx="2026568" cy="148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Мотивы. Бой с тенью.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картинки для презентации\0f1d0a1b956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4273165" cy="318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83968" y="1772816"/>
            <a:ext cx="457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Развлечение и власть – мотивы, которые отметили все возрастные группы. </a:t>
            </a:r>
          </a:p>
          <a:p>
            <a:r>
              <a:rPr lang="ru-RU" sz="2800" dirty="0" smtClean="0"/>
              <a:t>У старших подростков: мотив развлечения выбрали 46%, власти – 40%, причинение вреда другому (намеренная агрессия) и выплеск негатива – 35%.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83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76336"/>
            <a:ext cx="8229600" cy="1373088"/>
          </a:xfrm>
        </p:spPr>
        <p:txBody>
          <a:bodyPr>
            <a:normAutofit/>
          </a:bodyPr>
          <a:lstStyle/>
          <a:p>
            <a:r>
              <a:rPr lang="ru-RU" sz="28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Чаще всего жертвами </a:t>
            </a:r>
            <a:r>
              <a:rPr lang="ru-RU" sz="28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28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становятся дети (по </a:t>
            </a:r>
            <a:r>
              <a:rPr lang="ru-RU" sz="28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мнению</a:t>
            </a:r>
            <a:r>
              <a:rPr lang="ru-RU" sz="28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психолога  Дана  </a:t>
            </a:r>
            <a:r>
              <a:rPr lang="ru-RU" sz="28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Ольвеуса</a:t>
            </a:r>
            <a:r>
              <a:rPr lang="ru-RU" sz="28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ru-RU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тревожные</a:t>
            </a:r>
            <a:r>
              <a:rPr lang="ru-RU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несчастные, с низкой самооценкой, не уверенные в себе</a:t>
            </a:r>
          </a:p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ru-RU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не имеющие  ни одного близкого друга, предпочитающие общение со взрослыми людьми </a:t>
            </a:r>
          </a:p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ru-RU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пугливые, чувствительные, замкнутые и застенчивые</a:t>
            </a:r>
          </a:p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ru-RU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склонные  к  депрессии </a:t>
            </a:r>
            <a:r>
              <a:rPr lang="ru-RU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чаще  сверстников  думающие  о самоубийстве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54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pPr algn="ctr">
              <a:spcAft>
                <a:spcPts val="10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Родителей должно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насторожить, если: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ребенок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проявляет беспокойство и нежелание идти в школу;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внезапно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перестает интересоваться интернетом, хотя раньше был увлечен им;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нервничает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 получении новых </a:t>
            </a:r>
            <a:r>
              <a:rPr lang="ru-RU" sz="2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sms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-сообщений или электронных писем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изменился в настроении, напуган, встревожен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грустнее;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Старается    избегать общественных мероприятий, походов в     спортивные секции и т.д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r>
              <a:rPr lang="ru-RU" sz="2400" dirty="0" smtClean="0"/>
              <a:t>Удалил </a:t>
            </a:r>
            <a:r>
              <a:rPr lang="ru-RU" sz="2400" dirty="0"/>
              <a:t>страницы в социальных сетях</a:t>
            </a:r>
            <a:br>
              <a:rPr lang="ru-RU" sz="2400" dirty="0"/>
            </a:br>
            <a:r>
              <a:rPr lang="ru-RU" sz="2000" dirty="0"/>
              <a:t>Если вы знаете кого-то, кто в последнее время внезапно удалил свои страницы в социальных сетях, не объяснив почему, – поговорите с ним, возможно, он пытается таким образом защитить себя от </a:t>
            </a:r>
            <a:r>
              <a:rPr lang="ru-RU" sz="2000" dirty="0" smtClean="0"/>
              <a:t>онлайн-преследования.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7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085584" cy="5765272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беды не случилось, нужно доходчиво объяснить ребенку, что свой номер телефона, электронный адрес и прочие контактные данные не стоит давать никому, кроме близких друзей и родственников.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детям, что общаясь в интернете, они должны быть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дружелюбными с другими пользователями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ни в коем случае не писать грубых слов – читать грубости так же неприятно, как и слышать.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 детей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реагировать на обидные слова или действия других пользователей.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стоит общаться с агрессором и тем более пытаться ответить ему тем же. Возможно, стоит вообще покинуть данный ресурс и удалить оттуда свою личную информацию, если не получается решить проблему мирным путем.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стал жертвой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помогите ему найти выход из ситуации.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Практически на всех форумах и сайтах есть возможность заблокировать обидчика, написать жалобу модератору или администрации сайта, потребовать удаления странички.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детям, что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использовать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cеть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хулиганства, распространения сплетен или угроз.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следить за тем, что ваш ребенок делает в интернете, а также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следите за его настроением после пребывания в сети.</a:t>
            </a:r>
          </a:p>
          <a:p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Учитель\Desktop\Айбашева Айгуль\socsetu-pic668-668x444-655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843" y="5773844"/>
            <a:ext cx="2017293" cy="106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36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беда уже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стряслась…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47500" lnSpcReduction="20000"/>
          </a:bodyPr>
          <a:lstStyle/>
          <a:p>
            <a:pPr marL="109728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400" b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Родителям:</a:t>
            </a:r>
            <a:endParaRPr lang="ru-RU" sz="7400" b="1" dirty="0">
              <a:solidFill>
                <a:srgbClr val="7030A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4500" b="1" dirty="0">
                <a:latin typeface="Times New Roman"/>
                <a:ea typeface="Calibri"/>
                <a:cs typeface="Times New Roman"/>
              </a:rPr>
              <a:t>Не рассчитывайте, что все утрясется само собой. Немедленно переходите к активным действиям. Но прежде всего объясните подростку, что вы не стали относиться к нему хуже.</a:t>
            </a:r>
            <a:endParaRPr lang="ru-RU" sz="45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4500" b="1" dirty="0">
                <a:latin typeface="Times New Roman"/>
                <a:ea typeface="Calibri"/>
                <a:cs typeface="Times New Roman"/>
              </a:rPr>
              <a:t>Если травля происходит в </a:t>
            </a:r>
            <a:r>
              <a:rPr lang="ru-RU" sz="4500" b="1" dirty="0" err="1">
                <a:latin typeface="Times New Roman"/>
                <a:ea typeface="Calibri"/>
                <a:cs typeface="Times New Roman"/>
              </a:rPr>
              <a:t>соцсети</a:t>
            </a:r>
            <a:r>
              <a:rPr lang="ru-RU" sz="45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4500" b="1" dirty="0" smtClean="0">
                <a:latin typeface="Times New Roman"/>
                <a:ea typeface="Calibri"/>
                <a:cs typeface="Times New Roman"/>
              </a:rPr>
              <a:t>соберите доказательства, </a:t>
            </a:r>
            <a:r>
              <a:rPr lang="ru-RU" sz="4500" b="1" dirty="0">
                <a:latin typeface="Times New Roman"/>
                <a:ea typeface="Calibri"/>
                <a:cs typeface="Times New Roman"/>
              </a:rPr>
              <a:t>сохранив издевательские сообщения, и подайте жалобу ее администрации. На главной странице всегда есть ссылка, позволяющая связаться с координаторами проекта. </a:t>
            </a:r>
            <a:endParaRPr lang="ru-RU" sz="4500" b="1" dirty="0" smtClean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4500" b="1" dirty="0" smtClean="0">
                <a:latin typeface="Times New Roman"/>
                <a:ea typeface="Calibri"/>
                <a:cs typeface="Times New Roman"/>
              </a:rPr>
              <a:t>Если </a:t>
            </a:r>
            <a:r>
              <a:rPr lang="ru-RU" sz="4500" b="1" dirty="0">
                <a:latin typeface="Times New Roman"/>
                <a:ea typeface="Calibri"/>
                <a:cs typeface="Times New Roman"/>
              </a:rPr>
              <a:t>над ребенком издеваются по телефону, сообщите об этом оператору мобильной связи. Если </a:t>
            </a:r>
            <a:r>
              <a:rPr lang="ru-RU" sz="4500" b="1" dirty="0" err="1">
                <a:latin typeface="Times New Roman"/>
                <a:ea typeface="Calibri"/>
                <a:cs typeface="Times New Roman"/>
              </a:rPr>
              <a:t>буллинг</a:t>
            </a:r>
            <a:r>
              <a:rPr lang="ru-RU" sz="4500" b="1" dirty="0">
                <a:latin typeface="Times New Roman"/>
                <a:ea typeface="Calibri"/>
                <a:cs typeface="Times New Roman"/>
              </a:rPr>
              <a:t> не прекратится, смените номер телефона.</a:t>
            </a:r>
            <a:endParaRPr lang="ru-RU" sz="45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4500" b="1" dirty="0">
                <a:latin typeface="Times New Roman"/>
                <a:ea typeface="Calibri"/>
                <a:cs typeface="Times New Roman"/>
              </a:rPr>
              <a:t>В случае, если в травле виновны </a:t>
            </a:r>
            <a:r>
              <a:rPr lang="ru-RU" sz="4500" b="1" dirty="0" smtClean="0">
                <a:latin typeface="Times New Roman"/>
                <a:ea typeface="Calibri"/>
                <a:cs typeface="Times New Roman"/>
              </a:rPr>
              <a:t>одноклассники </a:t>
            </a:r>
            <a:r>
              <a:rPr lang="ru-RU" sz="4500" b="1" dirty="0">
                <a:latin typeface="Times New Roman"/>
                <a:ea typeface="Calibri"/>
                <a:cs typeface="Times New Roman"/>
              </a:rPr>
              <a:t>ребенка, обратитесь к администрации школы.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" y="146378"/>
            <a:ext cx="2677375" cy="97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481</TotalTime>
  <Words>1425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Georgia</vt:lpstr>
      <vt:lpstr>Georgia</vt:lpstr>
      <vt:lpstr>Symbol</vt:lpstr>
      <vt:lpstr>Times New Roman</vt:lpstr>
      <vt:lpstr>Trebuchet MS</vt:lpstr>
      <vt:lpstr>Wingdings 2</vt:lpstr>
      <vt:lpstr>Городская</vt:lpstr>
      <vt:lpstr>«Профилактика кибербуллинга. Как защитить ребенка от нападок в интернете?»</vt:lpstr>
      <vt:lpstr>БУЛЛИНГ - запугивание, унижения, травля, физический или психологический террор, направленный на то, чтобы вызвать у другого страх и тем самым подчинить его себе (Кон И.С., 2006) КИБЕРБУЛЛИНГ - агрессивные, умышленные, повторяющиеся и продолжительные во времени действия, совершаемые группой лиц или одним лицом с использованием электронных форм контакта (интернет, мобильный телефон) в отношении жертвы, которая не может легко защитить себя.  </vt:lpstr>
      <vt:lpstr>Специфика кибербуллинга:</vt:lpstr>
      <vt:lpstr>Способы интернет-травли: </vt:lpstr>
      <vt:lpstr>Мотивы. Бой с тенью.</vt:lpstr>
      <vt:lpstr>Чаще всего жертвами буллинга становятся дети (по мнению  психолога  Дана  Ольвеуса):</vt:lpstr>
      <vt:lpstr> Родителей должно насторожить, если: </vt:lpstr>
      <vt:lpstr>Презентация PowerPoint</vt:lpstr>
      <vt:lpstr>Если беда уже стряслась… </vt:lpstr>
      <vt:lpstr>Презентация PowerPoint</vt:lpstr>
      <vt:lpstr>Скажите ребенку:</vt:lpstr>
      <vt:lpstr>Презентация PowerPoint</vt:lpstr>
      <vt:lpstr>Эмоциональная поддержка ребенка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Интернет-травля.  Миф или реальность?</dc:title>
  <dc:creator>User</dc:creator>
  <cp:lastModifiedBy>Надежда</cp:lastModifiedBy>
  <cp:revision>27</cp:revision>
  <dcterms:created xsi:type="dcterms:W3CDTF">2014-12-09T17:01:42Z</dcterms:created>
  <dcterms:modified xsi:type="dcterms:W3CDTF">2021-02-08T08:15:25Z</dcterms:modified>
</cp:coreProperties>
</file>