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9" r:id="rId2"/>
    <p:sldId id="257" r:id="rId3"/>
    <p:sldId id="258" r:id="rId4"/>
    <p:sldId id="260" r:id="rId5"/>
    <p:sldId id="271" r:id="rId6"/>
    <p:sldId id="272" r:id="rId7"/>
    <p:sldId id="273" r:id="rId8"/>
    <p:sldId id="274" r:id="rId9"/>
    <p:sldId id="275" r:id="rId10"/>
    <p:sldId id="276" r:id="rId11"/>
    <p:sldId id="277" r:id="rId12"/>
    <p:sldId id="278" r:id="rId13"/>
    <p:sldId id="259" r:id="rId14"/>
    <p:sldId id="261" r:id="rId15"/>
    <p:sldId id="262" r:id="rId16"/>
    <p:sldId id="263" r:id="rId17"/>
    <p:sldId id="264" r:id="rId18"/>
    <p:sldId id="266" r:id="rId19"/>
    <p:sldId id="265" r:id="rId20"/>
    <p:sldId id="267" r:id="rId21"/>
    <p:sldId id="268" r:id="rId22"/>
    <p:sldId id="27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1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688" autoAdjust="0"/>
  </p:normalViewPr>
  <p:slideViewPr>
    <p:cSldViewPr>
      <p:cViewPr>
        <p:scale>
          <a:sx n="118" d="100"/>
          <a:sy n="118" d="100"/>
        </p:scale>
        <p:origin x="-14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9020F7-D964-4FEB-887F-50EF25B12C9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0C7FE747-1C1F-4C89-B699-C43A372C5F71}">
      <dgm:prSet/>
      <dgm:spPr/>
      <dgm:t>
        <a:bodyPr/>
        <a:lstStyle/>
        <a:p>
          <a:pPr rtl="0"/>
          <a:endParaRPr lang="ru-RU" dirty="0"/>
        </a:p>
      </dgm:t>
    </dgm:pt>
    <dgm:pt modelId="{F076EC74-8330-4E97-A19A-71EC555CC2FC}" type="parTrans" cxnId="{70951C04-9530-478C-AC34-92F00A841256}">
      <dgm:prSet/>
      <dgm:spPr/>
      <dgm:t>
        <a:bodyPr/>
        <a:lstStyle/>
        <a:p>
          <a:endParaRPr lang="ru-RU"/>
        </a:p>
      </dgm:t>
    </dgm:pt>
    <dgm:pt modelId="{123BF0A7-F3E6-4B68-91F4-3B2A61C7239C}" type="sibTrans" cxnId="{70951C04-9530-478C-AC34-92F00A841256}">
      <dgm:prSet/>
      <dgm:spPr/>
      <dgm:t>
        <a:bodyPr/>
        <a:lstStyle/>
        <a:p>
          <a:endParaRPr lang="ru-RU"/>
        </a:p>
      </dgm:t>
    </dgm:pt>
    <dgm:pt modelId="{E2F28565-9CAC-4545-A1C9-11832BB40813}">
      <dgm:prSet/>
      <dgm:spPr/>
      <dgm:t>
        <a:bodyPr/>
        <a:lstStyle/>
        <a:p>
          <a:pPr rtl="0"/>
          <a:r>
            <a:rPr lang="ru-RU" dirty="0" smtClean="0"/>
            <a:t>кроме возникновения опасных заболеваний, разрушающих физическое и социальное благополучие, ставит под угрозу и психологическую сферу человека;</a:t>
          </a:r>
          <a:endParaRPr lang="ru-RU" dirty="0"/>
        </a:p>
      </dgm:t>
    </dgm:pt>
    <dgm:pt modelId="{D51BCB58-6956-483B-9981-0BA609546C7D}" type="parTrans" cxnId="{E3285230-AF61-4F11-87CD-0E19E560A66B}">
      <dgm:prSet/>
      <dgm:spPr/>
      <dgm:t>
        <a:bodyPr/>
        <a:lstStyle/>
        <a:p>
          <a:endParaRPr lang="ru-RU"/>
        </a:p>
      </dgm:t>
    </dgm:pt>
    <dgm:pt modelId="{2AA4BD88-ACD6-4DEE-B2E7-0FB73ACE4BB7}" type="sibTrans" cxnId="{E3285230-AF61-4F11-87CD-0E19E560A66B}">
      <dgm:prSet/>
      <dgm:spPr/>
      <dgm:t>
        <a:bodyPr/>
        <a:lstStyle/>
        <a:p>
          <a:endParaRPr lang="ru-RU"/>
        </a:p>
      </dgm:t>
    </dgm:pt>
    <dgm:pt modelId="{C76AD867-F611-44B0-8B53-CF627652EF64}">
      <dgm:prSet/>
      <dgm:spPr/>
      <dgm:t>
        <a:bodyPr/>
        <a:lstStyle/>
        <a:p>
          <a:pPr rtl="0"/>
          <a:r>
            <a:rPr lang="ru-RU" dirty="0" smtClean="0"/>
            <a:t>деформируется личность; </a:t>
          </a:r>
          <a:endParaRPr lang="ru-RU" dirty="0"/>
        </a:p>
      </dgm:t>
    </dgm:pt>
    <dgm:pt modelId="{CBA65ECC-C1F2-4037-87CE-7DCEBE16F08D}" type="parTrans" cxnId="{6A28FE67-4EF3-4620-9E3D-DE42B40E1CC0}">
      <dgm:prSet/>
      <dgm:spPr/>
      <dgm:t>
        <a:bodyPr/>
        <a:lstStyle/>
        <a:p>
          <a:endParaRPr lang="ru-RU"/>
        </a:p>
      </dgm:t>
    </dgm:pt>
    <dgm:pt modelId="{43233115-E1AA-46FF-9ECA-C988B78EAD09}" type="sibTrans" cxnId="{6A28FE67-4EF3-4620-9E3D-DE42B40E1CC0}">
      <dgm:prSet/>
      <dgm:spPr/>
      <dgm:t>
        <a:bodyPr/>
        <a:lstStyle/>
        <a:p>
          <a:endParaRPr lang="ru-RU"/>
        </a:p>
      </dgm:t>
    </dgm:pt>
    <dgm:pt modelId="{4FB4483A-BB13-4435-937D-A36059C7D60A}">
      <dgm:prSet/>
      <dgm:spPr/>
      <dgm:t>
        <a:bodyPr/>
        <a:lstStyle/>
        <a:p>
          <a:pPr rtl="0"/>
          <a:r>
            <a:rPr lang="ru-RU" dirty="0" smtClean="0"/>
            <a:t>блокируется присущее каждому человеку стремление к ценностям и смыслу, </a:t>
          </a:r>
          <a:endParaRPr lang="ru-RU" dirty="0"/>
        </a:p>
      </dgm:t>
    </dgm:pt>
    <dgm:pt modelId="{9DD2E108-ABDB-4895-88FD-CDF83B858ED5}" type="parTrans" cxnId="{8EC82311-65D6-45A5-8F47-622054E1D6BD}">
      <dgm:prSet/>
      <dgm:spPr/>
      <dgm:t>
        <a:bodyPr/>
        <a:lstStyle/>
        <a:p>
          <a:endParaRPr lang="ru-RU"/>
        </a:p>
      </dgm:t>
    </dgm:pt>
    <dgm:pt modelId="{AA848E9C-F511-48E6-842B-BCB42BD42436}" type="sibTrans" cxnId="{8EC82311-65D6-45A5-8F47-622054E1D6BD}">
      <dgm:prSet/>
      <dgm:spPr/>
      <dgm:t>
        <a:bodyPr/>
        <a:lstStyle/>
        <a:p>
          <a:endParaRPr lang="ru-RU"/>
        </a:p>
      </dgm:t>
    </dgm:pt>
    <dgm:pt modelId="{36066C38-8233-49BC-9427-D6661934CC51}">
      <dgm:prSet/>
      <dgm:spPr/>
      <dgm:t>
        <a:bodyPr/>
        <a:lstStyle/>
        <a:p>
          <a:pPr rtl="0"/>
          <a:endParaRPr lang="ru-RU" dirty="0"/>
        </a:p>
      </dgm:t>
    </dgm:pt>
    <dgm:pt modelId="{8AD48B0D-B3F8-4405-AF1D-05A934E5757B}" type="sibTrans" cxnId="{13217A28-F77D-4D99-9833-CE99B8D686CE}">
      <dgm:prSet/>
      <dgm:spPr/>
      <dgm:t>
        <a:bodyPr/>
        <a:lstStyle/>
        <a:p>
          <a:endParaRPr lang="ru-RU"/>
        </a:p>
      </dgm:t>
    </dgm:pt>
    <dgm:pt modelId="{CC04D63B-FB6D-474D-9199-F21064F159BC}" type="parTrans" cxnId="{13217A28-F77D-4D99-9833-CE99B8D686CE}">
      <dgm:prSet/>
      <dgm:spPr/>
      <dgm:t>
        <a:bodyPr/>
        <a:lstStyle/>
        <a:p>
          <a:endParaRPr lang="ru-RU"/>
        </a:p>
      </dgm:t>
    </dgm:pt>
    <dgm:pt modelId="{7CB614D9-C24D-44E4-8125-DCF93BDA2366}">
      <dgm:prSet/>
      <dgm:spPr/>
      <dgm:t>
        <a:bodyPr/>
        <a:lstStyle/>
        <a:p>
          <a:pPr rtl="0"/>
          <a:endParaRPr lang="ru-RU" dirty="0"/>
        </a:p>
      </dgm:t>
    </dgm:pt>
    <dgm:pt modelId="{49B1E5BA-19F5-4F91-9A4F-4B01F5C58390}" type="sibTrans" cxnId="{35241291-83B9-4C1C-A8E9-EC82B5F5F184}">
      <dgm:prSet/>
      <dgm:spPr/>
      <dgm:t>
        <a:bodyPr/>
        <a:lstStyle/>
        <a:p>
          <a:endParaRPr lang="ru-RU"/>
        </a:p>
      </dgm:t>
    </dgm:pt>
    <dgm:pt modelId="{D09BFB48-90A0-4728-81DB-4C5D7F1EBBA8}" type="parTrans" cxnId="{35241291-83B9-4C1C-A8E9-EC82B5F5F184}">
      <dgm:prSet/>
      <dgm:spPr/>
      <dgm:t>
        <a:bodyPr/>
        <a:lstStyle/>
        <a:p>
          <a:endParaRPr lang="ru-RU"/>
        </a:p>
      </dgm:t>
    </dgm:pt>
    <dgm:pt modelId="{491B3732-05A8-49AF-8BE0-A9AD11A25903}">
      <dgm:prSet/>
      <dgm:spPr/>
      <dgm:t>
        <a:bodyPr/>
        <a:lstStyle/>
        <a:p>
          <a:pPr rtl="0"/>
          <a:endParaRPr lang="ru-RU" dirty="0"/>
        </a:p>
      </dgm:t>
    </dgm:pt>
    <dgm:pt modelId="{097A1ECA-014F-4167-9256-7457E31CDB0C}" type="sibTrans" cxnId="{AD1C468C-7143-4C81-8210-2BFA56A93C9E}">
      <dgm:prSet/>
      <dgm:spPr/>
      <dgm:t>
        <a:bodyPr/>
        <a:lstStyle/>
        <a:p>
          <a:endParaRPr lang="ru-RU"/>
        </a:p>
      </dgm:t>
    </dgm:pt>
    <dgm:pt modelId="{2BE32DF6-29B6-445C-936D-97D195473BF3}" type="parTrans" cxnId="{AD1C468C-7143-4C81-8210-2BFA56A93C9E}">
      <dgm:prSet/>
      <dgm:spPr/>
      <dgm:t>
        <a:bodyPr/>
        <a:lstStyle/>
        <a:p>
          <a:endParaRPr lang="ru-RU"/>
        </a:p>
      </dgm:t>
    </dgm:pt>
    <dgm:pt modelId="{D6C7CA60-E007-42F1-892E-995C555BD8B2}">
      <dgm:prSet/>
      <dgm:spPr/>
      <dgm:t>
        <a:bodyPr/>
        <a:lstStyle/>
        <a:p>
          <a:pPr rtl="0"/>
          <a:r>
            <a:rPr lang="ru-RU" smtClean="0"/>
            <a:t> может помешать осуществлению жизненных планов, открытию своего истинного «Я»</a:t>
          </a:r>
          <a:endParaRPr lang="ru-RU"/>
        </a:p>
      </dgm:t>
    </dgm:pt>
    <dgm:pt modelId="{6DC4AD90-CEAD-4391-ADCA-686C60BFEDE0}" type="parTrans" cxnId="{095A8386-30F3-4E57-B791-2894F34742CD}">
      <dgm:prSet/>
      <dgm:spPr/>
      <dgm:t>
        <a:bodyPr/>
        <a:lstStyle/>
        <a:p>
          <a:endParaRPr lang="ru-RU"/>
        </a:p>
      </dgm:t>
    </dgm:pt>
    <dgm:pt modelId="{ED269383-C78A-47B9-B702-3D5372873C5C}" type="sibTrans" cxnId="{095A8386-30F3-4E57-B791-2894F34742CD}">
      <dgm:prSet/>
      <dgm:spPr/>
      <dgm:t>
        <a:bodyPr/>
        <a:lstStyle/>
        <a:p>
          <a:endParaRPr lang="ru-RU"/>
        </a:p>
      </dgm:t>
    </dgm:pt>
    <dgm:pt modelId="{70C21D54-9465-4A09-B554-21639B965C40}" type="pres">
      <dgm:prSet presAssocID="{209020F7-D964-4FEB-887F-50EF25B12C92}" presName="linearFlow" presStyleCnt="0">
        <dgm:presLayoutVars>
          <dgm:dir/>
          <dgm:animLvl val="lvl"/>
          <dgm:resizeHandles val="exact"/>
        </dgm:presLayoutVars>
      </dgm:prSet>
      <dgm:spPr/>
      <dgm:t>
        <a:bodyPr/>
        <a:lstStyle/>
        <a:p>
          <a:endParaRPr lang="ru-RU"/>
        </a:p>
      </dgm:t>
    </dgm:pt>
    <dgm:pt modelId="{18DDDEB4-BC49-4056-8373-923C07B6C8A0}" type="pres">
      <dgm:prSet presAssocID="{0C7FE747-1C1F-4C89-B699-C43A372C5F71}" presName="composite" presStyleCnt="0"/>
      <dgm:spPr/>
    </dgm:pt>
    <dgm:pt modelId="{D2175C4D-30F2-4ABB-A26C-461FB5AC9E52}" type="pres">
      <dgm:prSet presAssocID="{0C7FE747-1C1F-4C89-B699-C43A372C5F71}" presName="parentText" presStyleLbl="alignNode1" presStyleIdx="0" presStyleCnt="4">
        <dgm:presLayoutVars>
          <dgm:chMax val="1"/>
          <dgm:bulletEnabled val="1"/>
        </dgm:presLayoutVars>
      </dgm:prSet>
      <dgm:spPr/>
      <dgm:t>
        <a:bodyPr/>
        <a:lstStyle/>
        <a:p>
          <a:endParaRPr lang="ru-RU"/>
        </a:p>
      </dgm:t>
    </dgm:pt>
    <dgm:pt modelId="{EB22B90A-53B7-4969-BDEE-EE7DE87DC0FF}" type="pres">
      <dgm:prSet presAssocID="{0C7FE747-1C1F-4C89-B699-C43A372C5F71}" presName="descendantText" presStyleLbl="alignAcc1" presStyleIdx="0" presStyleCnt="4">
        <dgm:presLayoutVars>
          <dgm:bulletEnabled val="1"/>
        </dgm:presLayoutVars>
      </dgm:prSet>
      <dgm:spPr/>
      <dgm:t>
        <a:bodyPr/>
        <a:lstStyle/>
        <a:p>
          <a:endParaRPr lang="ru-RU"/>
        </a:p>
      </dgm:t>
    </dgm:pt>
    <dgm:pt modelId="{27FCCF2A-2F59-4453-98A2-083481AB132E}" type="pres">
      <dgm:prSet presAssocID="{123BF0A7-F3E6-4B68-91F4-3B2A61C7239C}" presName="sp" presStyleCnt="0"/>
      <dgm:spPr/>
    </dgm:pt>
    <dgm:pt modelId="{CB2150C8-404E-4A20-A9E9-E3AF4D46B4A2}" type="pres">
      <dgm:prSet presAssocID="{7CB614D9-C24D-44E4-8125-DCF93BDA2366}" presName="composite" presStyleCnt="0"/>
      <dgm:spPr/>
    </dgm:pt>
    <dgm:pt modelId="{16339647-4B3C-46E4-BE3A-802BAFA9FB54}" type="pres">
      <dgm:prSet presAssocID="{7CB614D9-C24D-44E4-8125-DCF93BDA2366}" presName="parentText" presStyleLbl="alignNode1" presStyleIdx="1" presStyleCnt="4">
        <dgm:presLayoutVars>
          <dgm:chMax val="1"/>
          <dgm:bulletEnabled val="1"/>
        </dgm:presLayoutVars>
      </dgm:prSet>
      <dgm:spPr/>
      <dgm:t>
        <a:bodyPr/>
        <a:lstStyle/>
        <a:p>
          <a:endParaRPr lang="ru-RU"/>
        </a:p>
      </dgm:t>
    </dgm:pt>
    <dgm:pt modelId="{826D67C8-EB3B-43B1-B3B3-A03B7BCC2652}" type="pres">
      <dgm:prSet presAssocID="{7CB614D9-C24D-44E4-8125-DCF93BDA2366}" presName="descendantText" presStyleLbl="alignAcc1" presStyleIdx="1" presStyleCnt="4">
        <dgm:presLayoutVars>
          <dgm:bulletEnabled val="1"/>
        </dgm:presLayoutVars>
      </dgm:prSet>
      <dgm:spPr/>
      <dgm:t>
        <a:bodyPr/>
        <a:lstStyle/>
        <a:p>
          <a:endParaRPr lang="ru-RU"/>
        </a:p>
      </dgm:t>
    </dgm:pt>
    <dgm:pt modelId="{FD9D9162-D6BE-4F1B-85E9-B42019539A08}" type="pres">
      <dgm:prSet presAssocID="{49B1E5BA-19F5-4F91-9A4F-4B01F5C58390}" presName="sp" presStyleCnt="0"/>
      <dgm:spPr/>
    </dgm:pt>
    <dgm:pt modelId="{08216F52-3A8B-4080-8CB4-09D38908508C}" type="pres">
      <dgm:prSet presAssocID="{36066C38-8233-49BC-9427-D6661934CC51}" presName="composite" presStyleCnt="0"/>
      <dgm:spPr/>
    </dgm:pt>
    <dgm:pt modelId="{94B57ADF-FC49-407C-AA42-F93C0531C327}" type="pres">
      <dgm:prSet presAssocID="{36066C38-8233-49BC-9427-D6661934CC51}" presName="parentText" presStyleLbl="alignNode1" presStyleIdx="2" presStyleCnt="4">
        <dgm:presLayoutVars>
          <dgm:chMax val="1"/>
          <dgm:bulletEnabled val="1"/>
        </dgm:presLayoutVars>
      </dgm:prSet>
      <dgm:spPr/>
      <dgm:t>
        <a:bodyPr/>
        <a:lstStyle/>
        <a:p>
          <a:endParaRPr lang="ru-RU"/>
        </a:p>
      </dgm:t>
    </dgm:pt>
    <dgm:pt modelId="{63351A97-63DE-401E-A834-B985F7E1E2C4}" type="pres">
      <dgm:prSet presAssocID="{36066C38-8233-49BC-9427-D6661934CC51}" presName="descendantText" presStyleLbl="alignAcc1" presStyleIdx="2" presStyleCnt="4" custLinFactNeighborX="1829" custLinFactNeighborY="-8924">
        <dgm:presLayoutVars>
          <dgm:bulletEnabled val="1"/>
        </dgm:presLayoutVars>
      </dgm:prSet>
      <dgm:spPr/>
      <dgm:t>
        <a:bodyPr/>
        <a:lstStyle/>
        <a:p>
          <a:endParaRPr lang="ru-RU"/>
        </a:p>
      </dgm:t>
    </dgm:pt>
    <dgm:pt modelId="{DB8BD6B3-FC73-4304-B8D2-BD62C557525C}" type="pres">
      <dgm:prSet presAssocID="{8AD48B0D-B3F8-4405-AF1D-05A934E5757B}" presName="sp" presStyleCnt="0"/>
      <dgm:spPr/>
    </dgm:pt>
    <dgm:pt modelId="{988F6F8D-8A2D-4BF2-8AE6-8C5C02FC3DBD}" type="pres">
      <dgm:prSet presAssocID="{491B3732-05A8-49AF-8BE0-A9AD11A25903}" presName="composite" presStyleCnt="0"/>
      <dgm:spPr/>
    </dgm:pt>
    <dgm:pt modelId="{CB4B98A3-67AF-42E2-B1C6-0D8BC7C229CB}" type="pres">
      <dgm:prSet presAssocID="{491B3732-05A8-49AF-8BE0-A9AD11A25903}" presName="parentText" presStyleLbl="alignNode1" presStyleIdx="3" presStyleCnt="4">
        <dgm:presLayoutVars>
          <dgm:chMax val="1"/>
          <dgm:bulletEnabled val="1"/>
        </dgm:presLayoutVars>
      </dgm:prSet>
      <dgm:spPr/>
      <dgm:t>
        <a:bodyPr/>
        <a:lstStyle/>
        <a:p>
          <a:endParaRPr lang="ru-RU"/>
        </a:p>
      </dgm:t>
    </dgm:pt>
    <dgm:pt modelId="{FE6F881D-1626-4E1F-929A-781294194697}" type="pres">
      <dgm:prSet presAssocID="{491B3732-05A8-49AF-8BE0-A9AD11A25903}" presName="descendantText" presStyleLbl="alignAcc1" presStyleIdx="3" presStyleCnt="4">
        <dgm:presLayoutVars>
          <dgm:bulletEnabled val="1"/>
        </dgm:presLayoutVars>
      </dgm:prSet>
      <dgm:spPr/>
      <dgm:t>
        <a:bodyPr/>
        <a:lstStyle/>
        <a:p>
          <a:endParaRPr lang="ru-RU"/>
        </a:p>
      </dgm:t>
    </dgm:pt>
  </dgm:ptLst>
  <dgm:cxnLst>
    <dgm:cxn modelId="{35241291-83B9-4C1C-A8E9-EC82B5F5F184}" srcId="{209020F7-D964-4FEB-887F-50EF25B12C92}" destId="{7CB614D9-C24D-44E4-8125-DCF93BDA2366}" srcOrd="1" destOrd="0" parTransId="{D09BFB48-90A0-4728-81DB-4C5D7F1EBBA8}" sibTransId="{49B1E5BA-19F5-4F91-9A4F-4B01F5C58390}"/>
    <dgm:cxn modelId="{D66D1AD3-2AB1-4DD5-8B82-DD47E326E32A}" type="presOf" srcId="{0C7FE747-1C1F-4C89-B699-C43A372C5F71}" destId="{D2175C4D-30F2-4ABB-A26C-461FB5AC9E52}" srcOrd="0" destOrd="0" presId="urn:microsoft.com/office/officeart/2005/8/layout/chevron2"/>
    <dgm:cxn modelId="{E452D6F8-8B07-463A-854E-633A902FA7AB}" type="presOf" srcId="{E2F28565-9CAC-4545-A1C9-11832BB40813}" destId="{EB22B90A-53B7-4969-BDEE-EE7DE87DC0FF}" srcOrd="0" destOrd="0" presId="urn:microsoft.com/office/officeart/2005/8/layout/chevron2"/>
    <dgm:cxn modelId="{A084BFC2-5D43-4E94-BAE6-F03451A25842}" type="presOf" srcId="{36066C38-8233-49BC-9427-D6661934CC51}" destId="{94B57ADF-FC49-407C-AA42-F93C0531C327}" srcOrd="0" destOrd="0" presId="urn:microsoft.com/office/officeart/2005/8/layout/chevron2"/>
    <dgm:cxn modelId="{AD1C468C-7143-4C81-8210-2BFA56A93C9E}" srcId="{209020F7-D964-4FEB-887F-50EF25B12C92}" destId="{491B3732-05A8-49AF-8BE0-A9AD11A25903}" srcOrd="3" destOrd="0" parTransId="{2BE32DF6-29B6-445C-936D-97D195473BF3}" sibTransId="{097A1ECA-014F-4167-9256-7457E31CDB0C}"/>
    <dgm:cxn modelId="{1655F685-48A1-4CF9-A7D7-706FC5345F68}" type="presOf" srcId="{4FB4483A-BB13-4435-937D-A36059C7D60A}" destId="{63351A97-63DE-401E-A834-B985F7E1E2C4}" srcOrd="0" destOrd="0" presId="urn:microsoft.com/office/officeart/2005/8/layout/chevron2"/>
    <dgm:cxn modelId="{6A28FE67-4EF3-4620-9E3D-DE42B40E1CC0}" srcId="{7CB614D9-C24D-44E4-8125-DCF93BDA2366}" destId="{C76AD867-F611-44B0-8B53-CF627652EF64}" srcOrd="0" destOrd="0" parTransId="{CBA65ECC-C1F2-4037-87CE-7DCEBE16F08D}" sibTransId="{43233115-E1AA-46FF-9ECA-C988B78EAD09}"/>
    <dgm:cxn modelId="{34598CC2-C15F-4441-A28A-44AC4B12B1A5}" type="presOf" srcId="{D6C7CA60-E007-42F1-892E-995C555BD8B2}" destId="{FE6F881D-1626-4E1F-929A-781294194697}" srcOrd="0" destOrd="0" presId="urn:microsoft.com/office/officeart/2005/8/layout/chevron2"/>
    <dgm:cxn modelId="{4881EEB0-8275-474F-9450-04E1B792A8E4}" type="presOf" srcId="{491B3732-05A8-49AF-8BE0-A9AD11A25903}" destId="{CB4B98A3-67AF-42E2-B1C6-0D8BC7C229CB}" srcOrd="0" destOrd="0" presId="urn:microsoft.com/office/officeart/2005/8/layout/chevron2"/>
    <dgm:cxn modelId="{7781E89B-FE06-4E33-A4EE-5CC4CA7D65A2}" type="presOf" srcId="{C76AD867-F611-44B0-8B53-CF627652EF64}" destId="{826D67C8-EB3B-43B1-B3B3-A03B7BCC2652}" srcOrd="0" destOrd="0" presId="urn:microsoft.com/office/officeart/2005/8/layout/chevron2"/>
    <dgm:cxn modelId="{095A8386-30F3-4E57-B791-2894F34742CD}" srcId="{491B3732-05A8-49AF-8BE0-A9AD11A25903}" destId="{D6C7CA60-E007-42F1-892E-995C555BD8B2}" srcOrd="0" destOrd="0" parTransId="{6DC4AD90-CEAD-4391-ADCA-686C60BFEDE0}" sibTransId="{ED269383-C78A-47B9-B702-3D5372873C5C}"/>
    <dgm:cxn modelId="{E3285230-AF61-4F11-87CD-0E19E560A66B}" srcId="{0C7FE747-1C1F-4C89-B699-C43A372C5F71}" destId="{E2F28565-9CAC-4545-A1C9-11832BB40813}" srcOrd="0" destOrd="0" parTransId="{D51BCB58-6956-483B-9981-0BA609546C7D}" sibTransId="{2AA4BD88-ACD6-4DEE-B2E7-0FB73ACE4BB7}"/>
    <dgm:cxn modelId="{C1AC5C2A-F1E0-4D35-9AE9-B061AFEB87BD}" type="presOf" srcId="{209020F7-D964-4FEB-887F-50EF25B12C92}" destId="{70C21D54-9465-4A09-B554-21639B965C40}" srcOrd="0" destOrd="0" presId="urn:microsoft.com/office/officeart/2005/8/layout/chevron2"/>
    <dgm:cxn modelId="{13217A28-F77D-4D99-9833-CE99B8D686CE}" srcId="{209020F7-D964-4FEB-887F-50EF25B12C92}" destId="{36066C38-8233-49BC-9427-D6661934CC51}" srcOrd="2" destOrd="0" parTransId="{CC04D63B-FB6D-474D-9199-F21064F159BC}" sibTransId="{8AD48B0D-B3F8-4405-AF1D-05A934E5757B}"/>
    <dgm:cxn modelId="{70951C04-9530-478C-AC34-92F00A841256}" srcId="{209020F7-D964-4FEB-887F-50EF25B12C92}" destId="{0C7FE747-1C1F-4C89-B699-C43A372C5F71}" srcOrd="0" destOrd="0" parTransId="{F076EC74-8330-4E97-A19A-71EC555CC2FC}" sibTransId="{123BF0A7-F3E6-4B68-91F4-3B2A61C7239C}"/>
    <dgm:cxn modelId="{1B6B318A-B823-4473-8CC6-28A8973EB610}" type="presOf" srcId="{7CB614D9-C24D-44E4-8125-DCF93BDA2366}" destId="{16339647-4B3C-46E4-BE3A-802BAFA9FB54}" srcOrd="0" destOrd="0" presId="urn:microsoft.com/office/officeart/2005/8/layout/chevron2"/>
    <dgm:cxn modelId="{8EC82311-65D6-45A5-8F47-622054E1D6BD}" srcId="{36066C38-8233-49BC-9427-D6661934CC51}" destId="{4FB4483A-BB13-4435-937D-A36059C7D60A}" srcOrd="0" destOrd="0" parTransId="{9DD2E108-ABDB-4895-88FD-CDF83B858ED5}" sibTransId="{AA848E9C-F511-48E6-842B-BCB42BD42436}"/>
    <dgm:cxn modelId="{E02A2EC0-5A14-4209-9841-8687E9579887}" type="presParOf" srcId="{70C21D54-9465-4A09-B554-21639B965C40}" destId="{18DDDEB4-BC49-4056-8373-923C07B6C8A0}" srcOrd="0" destOrd="0" presId="urn:microsoft.com/office/officeart/2005/8/layout/chevron2"/>
    <dgm:cxn modelId="{8261CE3F-04B2-4AB7-A7E8-5E79B76D2345}" type="presParOf" srcId="{18DDDEB4-BC49-4056-8373-923C07B6C8A0}" destId="{D2175C4D-30F2-4ABB-A26C-461FB5AC9E52}" srcOrd="0" destOrd="0" presId="urn:microsoft.com/office/officeart/2005/8/layout/chevron2"/>
    <dgm:cxn modelId="{CD63ACB7-640A-40EA-894D-5F507ADED5CA}" type="presParOf" srcId="{18DDDEB4-BC49-4056-8373-923C07B6C8A0}" destId="{EB22B90A-53B7-4969-BDEE-EE7DE87DC0FF}" srcOrd="1" destOrd="0" presId="urn:microsoft.com/office/officeart/2005/8/layout/chevron2"/>
    <dgm:cxn modelId="{AF95007A-7520-47C5-9681-FA92077C6BAD}" type="presParOf" srcId="{70C21D54-9465-4A09-B554-21639B965C40}" destId="{27FCCF2A-2F59-4453-98A2-083481AB132E}" srcOrd="1" destOrd="0" presId="urn:microsoft.com/office/officeart/2005/8/layout/chevron2"/>
    <dgm:cxn modelId="{5283DD49-7E20-4546-B442-9BC8BB036D2C}" type="presParOf" srcId="{70C21D54-9465-4A09-B554-21639B965C40}" destId="{CB2150C8-404E-4A20-A9E9-E3AF4D46B4A2}" srcOrd="2" destOrd="0" presId="urn:microsoft.com/office/officeart/2005/8/layout/chevron2"/>
    <dgm:cxn modelId="{6778CC60-ADA3-40DA-953A-6D100F0EC8AB}" type="presParOf" srcId="{CB2150C8-404E-4A20-A9E9-E3AF4D46B4A2}" destId="{16339647-4B3C-46E4-BE3A-802BAFA9FB54}" srcOrd="0" destOrd="0" presId="urn:microsoft.com/office/officeart/2005/8/layout/chevron2"/>
    <dgm:cxn modelId="{4F972E80-B354-4CEB-A217-7CA92526791C}" type="presParOf" srcId="{CB2150C8-404E-4A20-A9E9-E3AF4D46B4A2}" destId="{826D67C8-EB3B-43B1-B3B3-A03B7BCC2652}" srcOrd="1" destOrd="0" presId="urn:microsoft.com/office/officeart/2005/8/layout/chevron2"/>
    <dgm:cxn modelId="{D7B31E70-716B-427D-8304-D84DF2166195}" type="presParOf" srcId="{70C21D54-9465-4A09-B554-21639B965C40}" destId="{FD9D9162-D6BE-4F1B-85E9-B42019539A08}" srcOrd="3" destOrd="0" presId="urn:microsoft.com/office/officeart/2005/8/layout/chevron2"/>
    <dgm:cxn modelId="{69964F55-6A14-4AEA-A86F-20F47C546F0E}" type="presParOf" srcId="{70C21D54-9465-4A09-B554-21639B965C40}" destId="{08216F52-3A8B-4080-8CB4-09D38908508C}" srcOrd="4" destOrd="0" presId="urn:microsoft.com/office/officeart/2005/8/layout/chevron2"/>
    <dgm:cxn modelId="{37003614-8BFA-4C1D-8837-924B523F46C0}" type="presParOf" srcId="{08216F52-3A8B-4080-8CB4-09D38908508C}" destId="{94B57ADF-FC49-407C-AA42-F93C0531C327}" srcOrd="0" destOrd="0" presId="urn:microsoft.com/office/officeart/2005/8/layout/chevron2"/>
    <dgm:cxn modelId="{93C01073-E984-4B15-A4A8-DECE3775EF94}" type="presParOf" srcId="{08216F52-3A8B-4080-8CB4-09D38908508C}" destId="{63351A97-63DE-401E-A834-B985F7E1E2C4}" srcOrd="1" destOrd="0" presId="urn:microsoft.com/office/officeart/2005/8/layout/chevron2"/>
    <dgm:cxn modelId="{04FCF544-E69E-4E26-A39D-BAB1F616B0D3}" type="presParOf" srcId="{70C21D54-9465-4A09-B554-21639B965C40}" destId="{DB8BD6B3-FC73-4304-B8D2-BD62C557525C}" srcOrd="5" destOrd="0" presId="urn:microsoft.com/office/officeart/2005/8/layout/chevron2"/>
    <dgm:cxn modelId="{FFCFD653-EF0A-43B0-B92E-5BA8DD3AC58B}" type="presParOf" srcId="{70C21D54-9465-4A09-B554-21639B965C40}" destId="{988F6F8D-8A2D-4BF2-8AE6-8C5C02FC3DBD}" srcOrd="6" destOrd="0" presId="urn:microsoft.com/office/officeart/2005/8/layout/chevron2"/>
    <dgm:cxn modelId="{A532B927-5483-4B30-92A2-7A0343FE1BED}" type="presParOf" srcId="{988F6F8D-8A2D-4BF2-8AE6-8C5C02FC3DBD}" destId="{CB4B98A3-67AF-42E2-B1C6-0D8BC7C229CB}" srcOrd="0" destOrd="0" presId="urn:microsoft.com/office/officeart/2005/8/layout/chevron2"/>
    <dgm:cxn modelId="{96981091-631E-4B07-9445-534ABF945F6E}" type="presParOf" srcId="{988F6F8D-8A2D-4BF2-8AE6-8C5C02FC3DBD}" destId="{FE6F881D-1626-4E1F-929A-7812941946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FBF433-5AF4-44F3-9690-0EC894319F5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ru-RU"/>
        </a:p>
      </dgm:t>
    </dgm:pt>
    <dgm:pt modelId="{3766F296-EBA7-4944-9A90-F0DCC20F3FCC}">
      <dgm:prSet phldrT="[Текст]" custT="1"/>
      <dgm:spPr>
        <a:solidFill>
          <a:schemeClr val="accent1"/>
        </a:solidFill>
      </dgm:spPr>
      <dgm:t>
        <a:bodyPr/>
        <a:lstStyle/>
        <a:p>
          <a:r>
            <a:rPr lang="ru-RU" sz="1400" dirty="0" smtClean="0"/>
            <a:t>Оказание помощи подросткам, оказавшимся в трудной жизненной ситуации</a:t>
          </a:r>
          <a:endParaRPr lang="ru-RU" sz="1400" dirty="0"/>
        </a:p>
      </dgm:t>
    </dgm:pt>
    <dgm:pt modelId="{1FD42380-31E9-41AC-A670-4AAC2CC27C98}" type="parTrans" cxnId="{CDAB79BF-B377-43F4-85D5-4740A3A84F65}">
      <dgm:prSet/>
      <dgm:spPr/>
      <dgm:t>
        <a:bodyPr/>
        <a:lstStyle/>
        <a:p>
          <a:endParaRPr lang="ru-RU"/>
        </a:p>
      </dgm:t>
    </dgm:pt>
    <dgm:pt modelId="{1D37F409-1005-4737-A373-D1AE911A7167}" type="sibTrans" cxnId="{CDAB79BF-B377-43F4-85D5-4740A3A84F65}">
      <dgm:prSet/>
      <dgm:spPr/>
      <dgm:t>
        <a:bodyPr/>
        <a:lstStyle/>
        <a:p>
          <a:endParaRPr lang="ru-RU"/>
        </a:p>
      </dgm:t>
    </dgm:pt>
    <dgm:pt modelId="{B474B707-0C32-4EEC-BAEE-3FC573DF3863}">
      <dgm:prSet phldrT="[Текст]"/>
      <dgm:spPr/>
      <dgm:t>
        <a:bodyPr/>
        <a:lstStyle/>
        <a:p>
          <a:r>
            <a:rPr lang="ru-RU" dirty="0" smtClean="0"/>
            <a:t>Выявление и пресечение случаев жестокого обращения с подростками</a:t>
          </a:r>
          <a:endParaRPr lang="ru-RU" dirty="0"/>
        </a:p>
      </dgm:t>
    </dgm:pt>
    <dgm:pt modelId="{34EC85DA-3E6C-4E99-926C-ED1D865CECC3}" type="parTrans" cxnId="{B25C319C-C247-4927-9CD3-8BF02813B8DA}">
      <dgm:prSet/>
      <dgm:spPr/>
      <dgm:t>
        <a:bodyPr/>
        <a:lstStyle/>
        <a:p>
          <a:endParaRPr lang="ru-RU"/>
        </a:p>
      </dgm:t>
    </dgm:pt>
    <dgm:pt modelId="{1D0FEF59-99CD-486D-BB74-0CB92C14816E}" type="sibTrans" cxnId="{B25C319C-C247-4927-9CD3-8BF02813B8DA}">
      <dgm:prSet/>
      <dgm:spPr/>
      <dgm:t>
        <a:bodyPr/>
        <a:lstStyle/>
        <a:p>
          <a:endParaRPr lang="ru-RU"/>
        </a:p>
      </dgm:t>
    </dgm:pt>
    <dgm:pt modelId="{DC864D94-51E3-4832-9BA5-F749DA71A093}">
      <dgm:prSet phldrT="[Текст]"/>
      <dgm:spPr/>
      <dgm:t>
        <a:bodyPr/>
        <a:lstStyle/>
        <a:p>
          <a:r>
            <a:rPr lang="ru-RU" dirty="0" smtClean="0"/>
            <a:t>Обеспечение и защита конституционных прав несовершеннолетних</a:t>
          </a:r>
          <a:endParaRPr lang="ru-RU" dirty="0"/>
        </a:p>
      </dgm:t>
    </dgm:pt>
    <dgm:pt modelId="{5DC7616C-FBE8-41D0-817E-90C741126808}" type="parTrans" cxnId="{AD4CAC7E-2F2A-4093-97D4-1ED75DD3C8FD}">
      <dgm:prSet/>
      <dgm:spPr/>
      <dgm:t>
        <a:bodyPr/>
        <a:lstStyle/>
        <a:p>
          <a:endParaRPr lang="ru-RU"/>
        </a:p>
      </dgm:t>
    </dgm:pt>
    <dgm:pt modelId="{7FE3620E-B3F4-43CE-A5F4-F4BBAE34E39A}" type="sibTrans" cxnId="{AD4CAC7E-2F2A-4093-97D4-1ED75DD3C8FD}">
      <dgm:prSet/>
      <dgm:spPr/>
      <dgm:t>
        <a:bodyPr/>
        <a:lstStyle/>
        <a:p>
          <a:endParaRPr lang="ru-RU"/>
        </a:p>
      </dgm:t>
    </dgm:pt>
    <dgm:pt modelId="{5B748D06-4B75-451E-AC92-254A4DA36AF2}">
      <dgm:prSet phldrT="[Текст]"/>
      <dgm:spPr/>
      <dgm:t>
        <a:bodyPr/>
        <a:lstStyle/>
        <a:p>
          <a:r>
            <a:rPr lang="ru-RU" dirty="0" smtClean="0"/>
            <a:t>Оказание помощи по предупреждению  правонарушений</a:t>
          </a:r>
          <a:endParaRPr lang="ru-RU" dirty="0"/>
        </a:p>
      </dgm:t>
    </dgm:pt>
    <dgm:pt modelId="{8D1EA335-7314-4EC9-A2BB-AB32CF691310}" type="parTrans" cxnId="{27FF102B-52A9-45A8-B20B-0DA0D04D03EF}">
      <dgm:prSet/>
      <dgm:spPr/>
      <dgm:t>
        <a:bodyPr/>
        <a:lstStyle/>
        <a:p>
          <a:endParaRPr lang="ru-RU"/>
        </a:p>
      </dgm:t>
    </dgm:pt>
    <dgm:pt modelId="{9663A7D5-D1D8-4527-A2A7-2CEB68397470}" type="sibTrans" cxnId="{27FF102B-52A9-45A8-B20B-0DA0D04D03EF}">
      <dgm:prSet/>
      <dgm:spPr/>
      <dgm:t>
        <a:bodyPr/>
        <a:lstStyle/>
        <a:p>
          <a:endParaRPr lang="ru-RU"/>
        </a:p>
      </dgm:t>
    </dgm:pt>
    <dgm:pt modelId="{81C39099-C8B3-4FD1-B858-67B195187639}">
      <dgm:prSet phldrT="[Текст]"/>
      <dgm:spPr/>
      <dgm:t>
        <a:bodyPr/>
        <a:lstStyle/>
        <a:p>
          <a:r>
            <a:rPr lang="ru-RU" dirty="0" smtClean="0"/>
            <a:t>Профилактическая работа с семьями</a:t>
          </a:r>
          <a:endParaRPr lang="ru-RU" dirty="0"/>
        </a:p>
      </dgm:t>
    </dgm:pt>
    <dgm:pt modelId="{F3E5D347-15BD-430B-9871-BF2F0440E859}" type="parTrans" cxnId="{541707A1-C31C-4F78-BC26-1ECAABAB1884}">
      <dgm:prSet/>
      <dgm:spPr/>
      <dgm:t>
        <a:bodyPr/>
        <a:lstStyle/>
        <a:p>
          <a:endParaRPr lang="ru-RU"/>
        </a:p>
      </dgm:t>
    </dgm:pt>
    <dgm:pt modelId="{2029BCC6-B1A5-4095-9212-A1C65B808BA9}" type="sibTrans" cxnId="{541707A1-C31C-4F78-BC26-1ECAABAB1884}">
      <dgm:prSet/>
      <dgm:spPr/>
      <dgm:t>
        <a:bodyPr/>
        <a:lstStyle/>
        <a:p>
          <a:endParaRPr lang="ru-RU"/>
        </a:p>
      </dgm:t>
    </dgm:pt>
    <dgm:pt modelId="{056BFF92-A8BD-4A80-8264-03051016CF23}" type="pres">
      <dgm:prSet presAssocID="{5AFBF433-5AF4-44F3-9690-0EC894319F50}" presName="diagram" presStyleCnt="0">
        <dgm:presLayoutVars>
          <dgm:dir/>
          <dgm:resizeHandles val="exact"/>
        </dgm:presLayoutVars>
      </dgm:prSet>
      <dgm:spPr/>
      <dgm:t>
        <a:bodyPr/>
        <a:lstStyle/>
        <a:p>
          <a:endParaRPr lang="ru-RU"/>
        </a:p>
      </dgm:t>
    </dgm:pt>
    <dgm:pt modelId="{6FADFAB0-5A4F-4134-B901-B34B004A6260}" type="pres">
      <dgm:prSet presAssocID="{3766F296-EBA7-4944-9A90-F0DCC20F3FCC}" presName="node" presStyleLbl="node1" presStyleIdx="0" presStyleCnt="5">
        <dgm:presLayoutVars>
          <dgm:bulletEnabled val="1"/>
        </dgm:presLayoutVars>
      </dgm:prSet>
      <dgm:spPr>
        <a:prstGeom prst="flowChartAlternateProcess">
          <a:avLst/>
        </a:prstGeom>
      </dgm:spPr>
      <dgm:t>
        <a:bodyPr/>
        <a:lstStyle/>
        <a:p>
          <a:endParaRPr lang="ru-RU"/>
        </a:p>
      </dgm:t>
    </dgm:pt>
    <dgm:pt modelId="{32BB355F-40F2-4D36-9B9D-6CD054CFB678}" type="pres">
      <dgm:prSet presAssocID="{1D37F409-1005-4737-A373-D1AE911A7167}" presName="sibTrans" presStyleCnt="0"/>
      <dgm:spPr/>
    </dgm:pt>
    <dgm:pt modelId="{B9717EC3-FF4B-4FF1-A2AA-E963E51C392B}" type="pres">
      <dgm:prSet presAssocID="{B474B707-0C32-4EEC-BAEE-3FC573DF3863}" presName="node" presStyleLbl="node1" presStyleIdx="1" presStyleCnt="5">
        <dgm:presLayoutVars>
          <dgm:bulletEnabled val="1"/>
        </dgm:presLayoutVars>
      </dgm:prSet>
      <dgm:spPr>
        <a:prstGeom prst="flowChartAlternateProcess">
          <a:avLst/>
        </a:prstGeom>
      </dgm:spPr>
      <dgm:t>
        <a:bodyPr/>
        <a:lstStyle/>
        <a:p>
          <a:endParaRPr lang="ru-RU"/>
        </a:p>
      </dgm:t>
    </dgm:pt>
    <dgm:pt modelId="{1903A64F-B7FF-48A4-B54E-8AE306AB213D}" type="pres">
      <dgm:prSet presAssocID="{1D0FEF59-99CD-486D-BB74-0CB92C14816E}" presName="sibTrans" presStyleCnt="0"/>
      <dgm:spPr/>
    </dgm:pt>
    <dgm:pt modelId="{47FBCA71-F7E9-46EA-85BB-5349D4154BE9}" type="pres">
      <dgm:prSet presAssocID="{DC864D94-51E3-4832-9BA5-F749DA71A093}" presName="node" presStyleLbl="node1" presStyleIdx="2" presStyleCnt="5">
        <dgm:presLayoutVars>
          <dgm:bulletEnabled val="1"/>
        </dgm:presLayoutVars>
      </dgm:prSet>
      <dgm:spPr>
        <a:prstGeom prst="flowChartAlternateProcess">
          <a:avLst/>
        </a:prstGeom>
      </dgm:spPr>
      <dgm:t>
        <a:bodyPr/>
        <a:lstStyle/>
        <a:p>
          <a:endParaRPr lang="ru-RU"/>
        </a:p>
      </dgm:t>
    </dgm:pt>
    <dgm:pt modelId="{14C5863D-A060-49FD-9513-6C5805AA2B28}" type="pres">
      <dgm:prSet presAssocID="{7FE3620E-B3F4-43CE-A5F4-F4BBAE34E39A}" presName="sibTrans" presStyleCnt="0"/>
      <dgm:spPr/>
    </dgm:pt>
    <dgm:pt modelId="{0D5F61BD-80D1-4DAB-908E-9807B6096F65}" type="pres">
      <dgm:prSet presAssocID="{5B748D06-4B75-451E-AC92-254A4DA36AF2}" presName="node" presStyleLbl="node1" presStyleIdx="3" presStyleCnt="5">
        <dgm:presLayoutVars>
          <dgm:bulletEnabled val="1"/>
        </dgm:presLayoutVars>
      </dgm:prSet>
      <dgm:spPr>
        <a:prstGeom prst="flowChartAlternateProcess">
          <a:avLst/>
        </a:prstGeom>
      </dgm:spPr>
      <dgm:t>
        <a:bodyPr/>
        <a:lstStyle/>
        <a:p>
          <a:endParaRPr lang="ru-RU"/>
        </a:p>
      </dgm:t>
    </dgm:pt>
    <dgm:pt modelId="{C291035D-68FC-4557-AFA6-4F6CBF670A61}" type="pres">
      <dgm:prSet presAssocID="{9663A7D5-D1D8-4527-A2A7-2CEB68397470}" presName="sibTrans" presStyleCnt="0"/>
      <dgm:spPr/>
    </dgm:pt>
    <dgm:pt modelId="{F0F7838C-B92C-4A64-A424-57ECBFA67000}" type="pres">
      <dgm:prSet presAssocID="{81C39099-C8B3-4FD1-B858-67B195187639}" presName="node" presStyleLbl="node1" presStyleIdx="4" presStyleCnt="5">
        <dgm:presLayoutVars>
          <dgm:bulletEnabled val="1"/>
        </dgm:presLayoutVars>
      </dgm:prSet>
      <dgm:spPr>
        <a:prstGeom prst="flowChartAlternateProcess">
          <a:avLst/>
        </a:prstGeom>
      </dgm:spPr>
      <dgm:t>
        <a:bodyPr/>
        <a:lstStyle/>
        <a:p>
          <a:endParaRPr lang="ru-RU"/>
        </a:p>
      </dgm:t>
    </dgm:pt>
  </dgm:ptLst>
  <dgm:cxnLst>
    <dgm:cxn modelId="{8F7EC302-237F-4ABA-9F48-6412D2F32DA6}" type="presOf" srcId="{5B748D06-4B75-451E-AC92-254A4DA36AF2}" destId="{0D5F61BD-80D1-4DAB-908E-9807B6096F65}" srcOrd="0" destOrd="0" presId="urn:microsoft.com/office/officeart/2005/8/layout/default#1"/>
    <dgm:cxn modelId="{BD3A5605-A156-476C-AC16-CE7DBB0B9FFE}" type="presOf" srcId="{B474B707-0C32-4EEC-BAEE-3FC573DF3863}" destId="{B9717EC3-FF4B-4FF1-A2AA-E963E51C392B}" srcOrd="0" destOrd="0" presId="urn:microsoft.com/office/officeart/2005/8/layout/default#1"/>
    <dgm:cxn modelId="{0D0BD116-CD0A-4904-A9F8-185BFCA26312}" type="presOf" srcId="{81C39099-C8B3-4FD1-B858-67B195187639}" destId="{F0F7838C-B92C-4A64-A424-57ECBFA67000}" srcOrd="0" destOrd="0" presId="urn:microsoft.com/office/officeart/2005/8/layout/default#1"/>
    <dgm:cxn modelId="{CDAB79BF-B377-43F4-85D5-4740A3A84F65}" srcId="{5AFBF433-5AF4-44F3-9690-0EC894319F50}" destId="{3766F296-EBA7-4944-9A90-F0DCC20F3FCC}" srcOrd="0" destOrd="0" parTransId="{1FD42380-31E9-41AC-A670-4AAC2CC27C98}" sibTransId="{1D37F409-1005-4737-A373-D1AE911A7167}"/>
    <dgm:cxn modelId="{6055785B-4C71-4B1C-8E3D-4ED0B607E371}" type="presOf" srcId="{DC864D94-51E3-4832-9BA5-F749DA71A093}" destId="{47FBCA71-F7E9-46EA-85BB-5349D4154BE9}" srcOrd="0" destOrd="0" presId="urn:microsoft.com/office/officeart/2005/8/layout/default#1"/>
    <dgm:cxn modelId="{28FF6B8D-FAB5-42A0-A5DD-E7C937886867}" type="presOf" srcId="{5AFBF433-5AF4-44F3-9690-0EC894319F50}" destId="{056BFF92-A8BD-4A80-8264-03051016CF23}" srcOrd="0" destOrd="0" presId="urn:microsoft.com/office/officeart/2005/8/layout/default#1"/>
    <dgm:cxn modelId="{F8CA64CA-C64C-444D-A7AC-7C425856510F}" type="presOf" srcId="{3766F296-EBA7-4944-9A90-F0DCC20F3FCC}" destId="{6FADFAB0-5A4F-4134-B901-B34B004A6260}" srcOrd="0" destOrd="0" presId="urn:microsoft.com/office/officeart/2005/8/layout/default#1"/>
    <dgm:cxn modelId="{27FF102B-52A9-45A8-B20B-0DA0D04D03EF}" srcId="{5AFBF433-5AF4-44F3-9690-0EC894319F50}" destId="{5B748D06-4B75-451E-AC92-254A4DA36AF2}" srcOrd="3" destOrd="0" parTransId="{8D1EA335-7314-4EC9-A2BB-AB32CF691310}" sibTransId="{9663A7D5-D1D8-4527-A2A7-2CEB68397470}"/>
    <dgm:cxn modelId="{B25C319C-C247-4927-9CD3-8BF02813B8DA}" srcId="{5AFBF433-5AF4-44F3-9690-0EC894319F50}" destId="{B474B707-0C32-4EEC-BAEE-3FC573DF3863}" srcOrd="1" destOrd="0" parTransId="{34EC85DA-3E6C-4E99-926C-ED1D865CECC3}" sibTransId="{1D0FEF59-99CD-486D-BB74-0CB92C14816E}"/>
    <dgm:cxn modelId="{AD4CAC7E-2F2A-4093-97D4-1ED75DD3C8FD}" srcId="{5AFBF433-5AF4-44F3-9690-0EC894319F50}" destId="{DC864D94-51E3-4832-9BA5-F749DA71A093}" srcOrd="2" destOrd="0" parTransId="{5DC7616C-FBE8-41D0-817E-90C741126808}" sibTransId="{7FE3620E-B3F4-43CE-A5F4-F4BBAE34E39A}"/>
    <dgm:cxn modelId="{541707A1-C31C-4F78-BC26-1ECAABAB1884}" srcId="{5AFBF433-5AF4-44F3-9690-0EC894319F50}" destId="{81C39099-C8B3-4FD1-B858-67B195187639}" srcOrd="4" destOrd="0" parTransId="{F3E5D347-15BD-430B-9871-BF2F0440E859}" sibTransId="{2029BCC6-B1A5-4095-9212-A1C65B808BA9}"/>
    <dgm:cxn modelId="{7C76A635-4A79-4410-B54C-BE51F781CD74}" type="presParOf" srcId="{056BFF92-A8BD-4A80-8264-03051016CF23}" destId="{6FADFAB0-5A4F-4134-B901-B34B004A6260}" srcOrd="0" destOrd="0" presId="urn:microsoft.com/office/officeart/2005/8/layout/default#1"/>
    <dgm:cxn modelId="{86899129-593A-4A84-9523-3B63C05E57D7}" type="presParOf" srcId="{056BFF92-A8BD-4A80-8264-03051016CF23}" destId="{32BB355F-40F2-4D36-9B9D-6CD054CFB678}" srcOrd="1" destOrd="0" presId="urn:microsoft.com/office/officeart/2005/8/layout/default#1"/>
    <dgm:cxn modelId="{6AF9A343-F134-4575-8319-7919BECAB7F1}" type="presParOf" srcId="{056BFF92-A8BD-4A80-8264-03051016CF23}" destId="{B9717EC3-FF4B-4FF1-A2AA-E963E51C392B}" srcOrd="2" destOrd="0" presId="urn:microsoft.com/office/officeart/2005/8/layout/default#1"/>
    <dgm:cxn modelId="{3590513B-29A7-41D6-92EE-2505CCDE4D6F}" type="presParOf" srcId="{056BFF92-A8BD-4A80-8264-03051016CF23}" destId="{1903A64F-B7FF-48A4-B54E-8AE306AB213D}" srcOrd="3" destOrd="0" presId="urn:microsoft.com/office/officeart/2005/8/layout/default#1"/>
    <dgm:cxn modelId="{4DF52734-A24F-410D-B22A-53A3B7E72591}" type="presParOf" srcId="{056BFF92-A8BD-4A80-8264-03051016CF23}" destId="{47FBCA71-F7E9-46EA-85BB-5349D4154BE9}" srcOrd="4" destOrd="0" presId="urn:microsoft.com/office/officeart/2005/8/layout/default#1"/>
    <dgm:cxn modelId="{AE5A68B8-C753-44AB-9C91-B28D04C59117}" type="presParOf" srcId="{056BFF92-A8BD-4A80-8264-03051016CF23}" destId="{14C5863D-A060-49FD-9513-6C5805AA2B28}" srcOrd="5" destOrd="0" presId="urn:microsoft.com/office/officeart/2005/8/layout/default#1"/>
    <dgm:cxn modelId="{6B314583-A667-4837-B7D4-52B3A76886DC}" type="presParOf" srcId="{056BFF92-A8BD-4A80-8264-03051016CF23}" destId="{0D5F61BD-80D1-4DAB-908E-9807B6096F65}" srcOrd="6" destOrd="0" presId="urn:microsoft.com/office/officeart/2005/8/layout/default#1"/>
    <dgm:cxn modelId="{678A2BD2-857F-49F2-A0E3-7CAA9818C6B4}" type="presParOf" srcId="{056BFF92-A8BD-4A80-8264-03051016CF23}" destId="{C291035D-68FC-4557-AFA6-4F6CBF670A61}" srcOrd="7" destOrd="0" presId="urn:microsoft.com/office/officeart/2005/8/layout/default#1"/>
    <dgm:cxn modelId="{755AC872-44A9-4A98-A54D-C2151921E8E8}" type="presParOf" srcId="{056BFF92-A8BD-4A80-8264-03051016CF23}" destId="{F0F7838C-B92C-4A64-A424-57ECBFA67000}"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2198F7-73D5-4CA5-9DEC-364E464A8875}"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ru-RU"/>
        </a:p>
      </dgm:t>
    </dgm:pt>
    <dgm:pt modelId="{B4D697A9-09E3-4964-9360-B7D4006A2B66}">
      <dgm:prSet/>
      <dgm:spPr/>
      <dgm:t>
        <a:bodyPr/>
        <a:lstStyle/>
        <a:p>
          <a:r>
            <a:rPr lang="ru-RU" dirty="0" smtClean="0">
              <a:solidFill>
                <a:schemeClr val="bg1"/>
              </a:solidFill>
            </a:rPr>
            <a:t>создание условий для раннего выявления несовершеннолетних, склонных к совершению правонарушений</a:t>
          </a:r>
        </a:p>
      </dgm:t>
    </dgm:pt>
    <dgm:pt modelId="{49E8B0F3-8A44-4E36-8A88-B9D92F831CB0}" type="parTrans" cxnId="{E64234B3-F12F-4DE6-8306-466A08B04458}">
      <dgm:prSet/>
      <dgm:spPr/>
      <dgm:t>
        <a:bodyPr/>
        <a:lstStyle/>
        <a:p>
          <a:endParaRPr lang="ru-RU"/>
        </a:p>
      </dgm:t>
    </dgm:pt>
    <dgm:pt modelId="{3C78FFBB-23D7-4AEB-8EDE-25FD0ECE0486}" type="sibTrans" cxnId="{E64234B3-F12F-4DE6-8306-466A08B04458}">
      <dgm:prSet/>
      <dgm:spPr/>
      <dgm:t>
        <a:bodyPr/>
        <a:lstStyle/>
        <a:p>
          <a:endParaRPr lang="ru-RU"/>
        </a:p>
      </dgm:t>
    </dgm:pt>
    <dgm:pt modelId="{79C01DD5-FFFB-4EC1-9657-4BEC877771D4}">
      <dgm:prSet/>
      <dgm:spPr/>
      <dgm:t>
        <a:bodyPr/>
        <a:lstStyle/>
        <a:p>
          <a:r>
            <a:rPr lang="ru-RU" dirty="0" smtClean="0">
              <a:solidFill>
                <a:schemeClr val="bg1"/>
              </a:solidFill>
            </a:rPr>
            <a:t>осуществить информационно-просветительскую работу с обучающимися и их родителями</a:t>
          </a:r>
          <a:endParaRPr lang="ru-RU" dirty="0">
            <a:solidFill>
              <a:schemeClr val="bg1"/>
            </a:solidFill>
          </a:endParaRPr>
        </a:p>
      </dgm:t>
    </dgm:pt>
    <dgm:pt modelId="{D862934A-B7D0-4FE4-AAE0-1CC9D40434E9}" type="parTrans" cxnId="{83709478-87F7-4AA7-B5BE-568B1DB98D64}">
      <dgm:prSet/>
      <dgm:spPr/>
      <dgm:t>
        <a:bodyPr/>
        <a:lstStyle/>
        <a:p>
          <a:endParaRPr lang="ru-RU"/>
        </a:p>
      </dgm:t>
    </dgm:pt>
    <dgm:pt modelId="{E30D02B2-3F85-4689-83D5-DB3F879D177F}" type="sibTrans" cxnId="{83709478-87F7-4AA7-B5BE-568B1DB98D64}">
      <dgm:prSet/>
      <dgm:spPr/>
      <dgm:t>
        <a:bodyPr/>
        <a:lstStyle/>
        <a:p>
          <a:endParaRPr lang="ru-RU"/>
        </a:p>
      </dgm:t>
    </dgm:pt>
    <dgm:pt modelId="{D9958EC7-4D61-4C88-90B8-A7BE95D37548}">
      <dgm:prSet/>
      <dgm:spPr/>
      <dgm:t>
        <a:bodyPr/>
        <a:lstStyle/>
        <a:p>
          <a:r>
            <a:rPr lang="ru-RU" dirty="0" smtClean="0">
              <a:solidFill>
                <a:schemeClr val="bg1"/>
              </a:solidFill>
            </a:rPr>
            <a:t>формирование ресурсов семьи, помогающих воспитанию у подростков законопослушного, ответственного поведения</a:t>
          </a:r>
          <a:endParaRPr lang="ru-RU" dirty="0">
            <a:solidFill>
              <a:schemeClr val="bg1"/>
            </a:solidFill>
          </a:endParaRPr>
        </a:p>
      </dgm:t>
    </dgm:pt>
    <dgm:pt modelId="{C687A555-65DE-440B-816D-B46133CAA555}" type="parTrans" cxnId="{6FC142B4-10C8-4C48-8370-7D22AE15051D}">
      <dgm:prSet/>
      <dgm:spPr/>
      <dgm:t>
        <a:bodyPr/>
        <a:lstStyle/>
        <a:p>
          <a:endParaRPr lang="ru-RU"/>
        </a:p>
      </dgm:t>
    </dgm:pt>
    <dgm:pt modelId="{A39041A2-87AA-47AC-9665-98F50A7152BC}" type="sibTrans" cxnId="{6FC142B4-10C8-4C48-8370-7D22AE15051D}">
      <dgm:prSet/>
      <dgm:spPr/>
      <dgm:t>
        <a:bodyPr/>
        <a:lstStyle/>
        <a:p>
          <a:endParaRPr lang="ru-RU"/>
        </a:p>
      </dgm:t>
    </dgm:pt>
    <dgm:pt modelId="{68172B0A-B907-4DE3-AF92-B7D04EDDBD2E}">
      <dgm:prSet/>
      <dgm:spPr/>
      <dgm:t>
        <a:bodyPr/>
        <a:lstStyle/>
        <a:p>
          <a:r>
            <a:rPr lang="ru-RU" smtClean="0">
              <a:solidFill>
                <a:schemeClr val="bg1"/>
              </a:solidFill>
            </a:rPr>
            <a:t>формирование общечеловеческих ценностей, позитивных установок, представлений о здоровом образе жизни</a:t>
          </a:r>
          <a:endParaRPr lang="ru-RU">
            <a:solidFill>
              <a:schemeClr val="bg1"/>
            </a:solidFill>
          </a:endParaRPr>
        </a:p>
      </dgm:t>
    </dgm:pt>
    <dgm:pt modelId="{C6B7C7A8-FF03-4836-BCA3-9286A423F045}" type="parTrans" cxnId="{C94CC6BC-49C1-40CD-B3A6-9F3A2B4AB81C}">
      <dgm:prSet/>
      <dgm:spPr/>
      <dgm:t>
        <a:bodyPr/>
        <a:lstStyle/>
        <a:p>
          <a:endParaRPr lang="ru-RU"/>
        </a:p>
      </dgm:t>
    </dgm:pt>
    <dgm:pt modelId="{060F0CFD-243F-47D5-A74F-6EAA7AC0B274}" type="sibTrans" cxnId="{C94CC6BC-49C1-40CD-B3A6-9F3A2B4AB81C}">
      <dgm:prSet/>
      <dgm:spPr/>
      <dgm:t>
        <a:bodyPr/>
        <a:lstStyle/>
        <a:p>
          <a:endParaRPr lang="ru-RU"/>
        </a:p>
      </dgm:t>
    </dgm:pt>
    <dgm:pt modelId="{8F535867-497A-4B5B-8285-556158665A23}">
      <dgm:prSet/>
      <dgm:spPr/>
      <dgm:t>
        <a:bodyPr/>
        <a:lstStyle/>
        <a:p>
          <a:r>
            <a:rPr lang="ru-RU" dirty="0" smtClean="0">
              <a:solidFill>
                <a:srgbClr val="0F1157"/>
              </a:solidFill>
            </a:rPr>
            <a:t>осуществить профилактическую работу с обучающимися, склонными к рискованному поведению</a:t>
          </a:r>
        </a:p>
      </dgm:t>
    </dgm:pt>
    <dgm:pt modelId="{BF8EC301-4CB3-4F80-99DC-7A8A274B547C}" type="parTrans" cxnId="{44C55033-88CA-40F7-B2D3-C8C1870D5312}">
      <dgm:prSet/>
      <dgm:spPr/>
      <dgm:t>
        <a:bodyPr/>
        <a:lstStyle/>
        <a:p>
          <a:endParaRPr lang="ru-RU"/>
        </a:p>
      </dgm:t>
    </dgm:pt>
    <dgm:pt modelId="{5547E1F0-8FF9-416B-9B58-8D0045554EC1}" type="sibTrans" cxnId="{44C55033-88CA-40F7-B2D3-C8C1870D5312}">
      <dgm:prSet/>
      <dgm:spPr/>
      <dgm:t>
        <a:bodyPr/>
        <a:lstStyle/>
        <a:p>
          <a:endParaRPr lang="ru-RU"/>
        </a:p>
      </dgm:t>
    </dgm:pt>
    <dgm:pt modelId="{9B61F062-7302-4D7F-91F7-FCDD06FB81B6}" type="pres">
      <dgm:prSet presAssocID="{B42198F7-73D5-4CA5-9DEC-364E464A8875}" presName="diagram" presStyleCnt="0">
        <dgm:presLayoutVars>
          <dgm:dir/>
          <dgm:resizeHandles val="exact"/>
        </dgm:presLayoutVars>
      </dgm:prSet>
      <dgm:spPr/>
      <dgm:t>
        <a:bodyPr/>
        <a:lstStyle/>
        <a:p>
          <a:endParaRPr lang="ru-RU"/>
        </a:p>
      </dgm:t>
    </dgm:pt>
    <dgm:pt modelId="{1CD30CB4-D027-43E3-91D5-A0158CFB7B5E}" type="pres">
      <dgm:prSet presAssocID="{8F535867-497A-4B5B-8285-556158665A23}" presName="node" presStyleLbl="node1" presStyleIdx="0" presStyleCnt="5" custScaleX="73752" custScaleY="81642" custLinFactNeighborX="-4092" custLinFactNeighborY="-9288">
        <dgm:presLayoutVars>
          <dgm:bulletEnabled val="1"/>
        </dgm:presLayoutVars>
      </dgm:prSet>
      <dgm:spPr/>
      <dgm:t>
        <a:bodyPr/>
        <a:lstStyle/>
        <a:p>
          <a:endParaRPr lang="ru-RU"/>
        </a:p>
      </dgm:t>
    </dgm:pt>
    <dgm:pt modelId="{E15736DB-4C12-4A89-B6AD-AB8A6047E504}" type="pres">
      <dgm:prSet presAssocID="{5547E1F0-8FF9-416B-9B58-8D0045554EC1}" presName="sibTrans" presStyleCnt="0"/>
      <dgm:spPr/>
    </dgm:pt>
    <dgm:pt modelId="{DF3D730E-991F-42C9-9A90-075174829461}" type="pres">
      <dgm:prSet presAssocID="{68172B0A-B907-4DE3-AF92-B7D04EDDBD2E}" presName="node" presStyleLbl="node1" presStyleIdx="1" presStyleCnt="5" custScaleX="86923" custScaleY="82053">
        <dgm:presLayoutVars>
          <dgm:bulletEnabled val="1"/>
        </dgm:presLayoutVars>
      </dgm:prSet>
      <dgm:spPr/>
      <dgm:t>
        <a:bodyPr/>
        <a:lstStyle/>
        <a:p>
          <a:endParaRPr lang="ru-RU"/>
        </a:p>
      </dgm:t>
    </dgm:pt>
    <dgm:pt modelId="{04FE28E9-A6CF-4C8A-8E89-3830902EB56D}" type="pres">
      <dgm:prSet presAssocID="{060F0CFD-243F-47D5-A74F-6EAA7AC0B274}" presName="sibTrans" presStyleCnt="0"/>
      <dgm:spPr/>
    </dgm:pt>
    <dgm:pt modelId="{102FB910-9825-49B7-AB0D-80124A37CCBD}" type="pres">
      <dgm:prSet presAssocID="{D9958EC7-4D61-4C88-90B8-A7BE95D37548}" presName="node" presStyleLbl="node1" presStyleIdx="2" presStyleCnt="5" custScaleX="142263" custScaleY="128202">
        <dgm:presLayoutVars>
          <dgm:bulletEnabled val="1"/>
        </dgm:presLayoutVars>
      </dgm:prSet>
      <dgm:spPr/>
      <dgm:t>
        <a:bodyPr/>
        <a:lstStyle/>
        <a:p>
          <a:endParaRPr lang="ru-RU"/>
        </a:p>
      </dgm:t>
    </dgm:pt>
    <dgm:pt modelId="{01D03990-F5A5-4AD3-9B0F-7905C2ACEA67}" type="pres">
      <dgm:prSet presAssocID="{A39041A2-87AA-47AC-9665-98F50A7152BC}" presName="sibTrans" presStyleCnt="0"/>
      <dgm:spPr/>
    </dgm:pt>
    <dgm:pt modelId="{41AFF121-34F9-4DA7-A820-D4CBE054284B}" type="pres">
      <dgm:prSet presAssocID="{79C01DD5-FFFB-4EC1-9657-4BEC877771D4}" presName="node" presStyleLbl="node1" presStyleIdx="3" presStyleCnt="5" custScaleX="124653" custScaleY="128202">
        <dgm:presLayoutVars>
          <dgm:bulletEnabled val="1"/>
        </dgm:presLayoutVars>
      </dgm:prSet>
      <dgm:spPr/>
      <dgm:t>
        <a:bodyPr/>
        <a:lstStyle/>
        <a:p>
          <a:endParaRPr lang="ru-RU"/>
        </a:p>
      </dgm:t>
    </dgm:pt>
    <dgm:pt modelId="{F1696261-456A-4239-820F-5BC19AF9DF44}" type="pres">
      <dgm:prSet presAssocID="{E30D02B2-3F85-4689-83D5-DB3F879D177F}" presName="sibTrans" presStyleCnt="0"/>
      <dgm:spPr/>
    </dgm:pt>
    <dgm:pt modelId="{55F45AD3-8278-42AB-A7FA-717076F86DBE}" type="pres">
      <dgm:prSet presAssocID="{B4D697A9-09E3-4964-9360-B7D4006A2B66}" presName="node" presStyleLbl="node1" presStyleIdx="4" presStyleCnt="5">
        <dgm:presLayoutVars>
          <dgm:bulletEnabled val="1"/>
        </dgm:presLayoutVars>
      </dgm:prSet>
      <dgm:spPr/>
      <dgm:t>
        <a:bodyPr/>
        <a:lstStyle/>
        <a:p>
          <a:endParaRPr lang="ru-RU"/>
        </a:p>
      </dgm:t>
    </dgm:pt>
  </dgm:ptLst>
  <dgm:cxnLst>
    <dgm:cxn modelId="{5B3D6CDB-6A0F-4BB7-9843-8061690AE56F}" type="presOf" srcId="{8F535867-497A-4B5B-8285-556158665A23}" destId="{1CD30CB4-D027-43E3-91D5-A0158CFB7B5E}" srcOrd="0" destOrd="0" presId="urn:microsoft.com/office/officeart/2005/8/layout/default#2"/>
    <dgm:cxn modelId="{DE115DDE-2B21-440C-B518-4EBCB946529A}" type="presOf" srcId="{68172B0A-B907-4DE3-AF92-B7D04EDDBD2E}" destId="{DF3D730E-991F-42C9-9A90-075174829461}" srcOrd="0" destOrd="0" presId="urn:microsoft.com/office/officeart/2005/8/layout/default#2"/>
    <dgm:cxn modelId="{C94CC6BC-49C1-40CD-B3A6-9F3A2B4AB81C}" srcId="{B42198F7-73D5-4CA5-9DEC-364E464A8875}" destId="{68172B0A-B907-4DE3-AF92-B7D04EDDBD2E}" srcOrd="1" destOrd="0" parTransId="{C6B7C7A8-FF03-4836-BCA3-9286A423F045}" sibTransId="{060F0CFD-243F-47D5-A74F-6EAA7AC0B274}"/>
    <dgm:cxn modelId="{83709478-87F7-4AA7-B5BE-568B1DB98D64}" srcId="{B42198F7-73D5-4CA5-9DEC-364E464A8875}" destId="{79C01DD5-FFFB-4EC1-9657-4BEC877771D4}" srcOrd="3" destOrd="0" parTransId="{D862934A-B7D0-4FE4-AAE0-1CC9D40434E9}" sibTransId="{E30D02B2-3F85-4689-83D5-DB3F879D177F}"/>
    <dgm:cxn modelId="{F9F7FFC7-4069-4774-B508-76D5AB7175C7}" type="presOf" srcId="{B4D697A9-09E3-4964-9360-B7D4006A2B66}" destId="{55F45AD3-8278-42AB-A7FA-717076F86DBE}" srcOrd="0" destOrd="0" presId="urn:microsoft.com/office/officeart/2005/8/layout/default#2"/>
    <dgm:cxn modelId="{826BD6F9-CD41-4C9B-AA97-027F8DA8ECAB}" type="presOf" srcId="{79C01DD5-FFFB-4EC1-9657-4BEC877771D4}" destId="{41AFF121-34F9-4DA7-A820-D4CBE054284B}" srcOrd="0" destOrd="0" presId="urn:microsoft.com/office/officeart/2005/8/layout/default#2"/>
    <dgm:cxn modelId="{5E446AD9-112C-4D73-8AD4-A7527188E30B}" type="presOf" srcId="{D9958EC7-4D61-4C88-90B8-A7BE95D37548}" destId="{102FB910-9825-49B7-AB0D-80124A37CCBD}" srcOrd="0" destOrd="0" presId="urn:microsoft.com/office/officeart/2005/8/layout/default#2"/>
    <dgm:cxn modelId="{44C55033-88CA-40F7-B2D3-C8C1870D5312}" srcId="{B42198F7-73D5-4CA5-9DEC-364E464A8875}" destId="{8F535867-497A-4B5B-8285-556158665A23}" srcOrd="0" destOrd="0" parTransId="{BF8EC301-4CB3-4F80-99DC-7A8A274B547C}" sibTransId="{5547E1F0-8FF9-416B-9B58-8D0045554EC1}"/>
    <dgm:cxn modelId="{E64234B3-F12F-4DE6-8306-466A08B04458}" srcId="{B42198F7-73D5-4CA5-9DEC-364E464A8875}" destId="{B4D697A9-09E3-4964-9360-B7D4006A2B66}" srcOrd="4" destOrd="0" parTransId="{49E8B0F3-8A44-4E36-8A88-B9D92F831CB0}" sibTransId="{3C78FFBB-23D7-4AEB-8EDE-25FD0ECE0486}"/>
    <dgm:cxn modelId="{6FC142B4-10C8-4C48-8370-7D22AE15051D}" srcId="{B42198F7-73D5-4CA5-9DEC-364E464A8875}" destId="{D9958EC7-4D61-4C88-90B8-A7BE95D37548}" srcOrd="2" destOrd="0" parTransId="{C687A555-65DE-440B-816D-B46133CAA555}" sibTransId="{A39041A2-87AA-47AC-9665-98F50A7152BC}"/>
    <dgm:cxn modelId="{B5FEFC10-A19F-4604-9A5C-0A8A8E7CD552}" type="presOf" srcId="{B42198F7-73D5-4CA5-9DEC-364E464A8875}" destId="{9B61F062-7302-4D7F-91F7-FCDD06FB81B6}" srcOrd="0" destOrd="0" presId="urn:microsoft.com/office/officeart/2005/8/layout/default#2"/>
    <dgm:cxn modelId="{34C729C4-77F0-412B-85D1-5ABFFB136D5A}" type="presParOf" srcId="{9B61F062-7302-4D7F-91F7-FCDD06FB81B6}" destId="{1CD30CB4-D027-43E3-91D5-A0158CFB7B5E}" srcOrd="0" destOrd="0" presId="urn:microsoft.com/office/officeart/2005/8/layout/default#2"/>
    <dgm:cxn modelId="{851BDC51-E429-4CD3-A46C-4F39896CEABF}" type="presParOf" srcId="{9B61F062-7302-4D7F-91F7-FCDD06FB81B6}" destId="{E15736DB-4C12-4A89-B6AD-AB8A6047E504}" srcOrd="1" destOrd="0" presId="urn:microsoft.com/office/officeart/2005/8/layout/default#2"/>
    <dgm:cxn modelId="{8EE5AC4F-08D0-4392-8DD9-111209F8B5A4}" type="presParOf" srcId="{9B61F062-7302-4D7F-91F7-FCDD06FB81B6}" destId="{DF3D730E-991F-42C9-9A90-075174829461}" srcOrd="2" destOrd="0" presId="urn:microsoft.com/office/officeart/2005/8/layout/default#2"/>
    <dgm:cxn modelId="{FBD82AB1-6372-42E4-9AA3-8C1E35E5CE29}" type="presParOf" srcId="{9B61F062-7302-4D7F-91F7-FCDD06FB81B6}" destId="{04FE28E9-A6CF-4C8A-8E89-3830902EB56D}" srcOrd="3" destOrd="0" presId="urn:microsoft.com/office/officeart/2005/8/layout/default#2"/>
    <dgm:cxn modelId="{716E7A2C-4857-44B3-BC88-9D13B35668E7}" type="presParOf" srcId="{9B61F062-7302-4D7F-91F7-FCDD06FB81B6}" destId="{102FB910-9825-49B7-AB0D-80124A37CCBD}" srcOrd="4" destOrd="0" presId="urn:microsoft.com/office/officeart/2005/8/layout/default#2"/>
    <dgm:cxn modelId="{ADDCFE9A-1ADA-4DE9-B036-92CD6564309C}" type="presParOf" srcId="{9B61F062-7302-4D7F-91F7-FCDD06FB81B6}" destId="{01D03990-F5A5-4AD3-9B0F-7905C2ACEA67}" srcOrd="5" destOrd="0" presId="urn:microsoft.com/office/officeart/2005/8/layout/default#2"/>
    <dgm:cxn modelId="{9BB91DAE-4EEB-4235-9A21-7D88B8362A10}" type="presParOf" srcId="{9B61F062-7302-4D7F-91F7-FCDD06FB81B6}" destId="{41AFF121-34F9-4DA7-A820-D4CBE054284B}" srcOrd="6" destOrd="0" presId="urn:microsoft.com/office/officeart/2005/8/layout/default#2"/>
    <dgm:cxn modelId="{9BC8BFBC-A601-44A2-83E6-0780BBFBD5F1}" type="presParOf" srcId="{9B61F062-7302-4D7F-91F7-FCDD06FB81B6}" destId="{F1696261-456A-4239-820F-5BC19AF9DF44}" srcOrd="7" destOrd="0" presId="urn:microsoft.com/office/officeart/2005/8/layout/default#2"/>
    <dgm:cxn modelId="{093E93D4-F84C-46CD-9C48-02CAA5BCA28E}" type="presParOf" srcId="{9B61F062-7302-4D7F-91F7-FCDD06FB81B6}" destId="{55F45AD3-8278-42AB-A7FA-717076F86DBE}" srcOrd="8"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75C4D-30F2-4ABB-A26C-461FB5AC9E52}">
      <dsp:nvSpPr>
        <dsp:cNvPr id="0" name=""/>
        <dsp:cNvSpPr/>
      </dsp:nvSpPr>
      <dsp:spPr>
        <a:xfrm rot="5400000">
          <a:off x="-166721" y="167279"/>
          <a:ext cx="1111474" cy="778032"/>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endParaRPr lang="ru-RU" sz="2300" kern="1200" dirty="0"/>
        </a:p>
      </dsp:txBody>
      <dsp:txXfrm rot="-5400000">
        <a:off x="0" y="389574"/>
        <a:ext cx="778032" cy="333442"/>
      </dsp:txXfrm>
    </dsp:sp>
    <dsp:sp modelId="{EB22B90A-53B7-4969-BDEE-EE7DE87DC0FF}">
      <dsp:nvSpPr>
        <dsp:cNvPr id="0" name=""/>
        <dsp:cNvSpPr/>
      </dsp:nvSpPr>
      <dsp:spPr>
        <a:xfrm rot="5400000">
          <a:off x="3942574" y="-3163984"/>
          <a:ext cx="722458" cy="7051543"/>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ru-RU" sz="1600" kern="1200" dirty="0" smtClean="0"/>
            <a:t>кроме возникновения опасных заболеваний, разрушающих физическое и социальное благополучие, ставит под угрозу и психологическую сферу человека;</a:t>
          </a:r>
          <a:endParaRPr lang="ru-RU" sz="1600" kern="1200" dirty="0"/>
        </a:p>
      </dsp:txBody>
      <dsp:txXfrm rot="-5400000">
        <a:off x="778032" y="35825"/>
        <a:ext cx="7016276" cy="651924"/>
      </dsp:txXfrm>
    </dsp:sp>
    <dsp:sp modelId="{16339647-4B3C-46E4-BE3A-802BAFA9FB54}">
      <dsp:nvSpPr>
        <dsp:cNvPr id="0" name=""/>
        <dsp:cNvSpPr/>
      </dsp:nvSpPr>
      <dsp:spPr>
        <a:xfrm rot="5400000">
          <a:off x="-166721" y="1129924"/>
          <a:ext cx="1111474" cy="778032"/>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endParaRPr lang="ru-RU" sz="2300" kern="1200" dirty="0"/>
        </a:p>
      </dsp:txBody>
      <dsp:txXfrm rot="-5400000">
        <a:off x="0" y="1352219"/>
        <a:ext cx="778032" cy="333442"/>
      </dsp:txXfrm>
    </dsp:sp>
    <dsp:sp modelId="{826D67C8-EB3B-43B1-B3B3-A03B7BCC2652}">
      <dsp:nvSpPr>
        <dsp:cNvPr id="0" name=""/>
        <dsp:cNvSpPr/>
      </dsp:nvSpPr>
      <dsp:spPr>
        <a:xfrm rot="5400000">
          <a:off x="3942574" y="-2201338"/>
          <a:ext cx="722458" cy="7051543"/>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ru-RU" sz="1600" kern="1200" dirty="0" smtClean="0"/>
            <a:t>деформируется личность; </a:t>
          </a:r>
          <a:endParaRPr lang="ru-RU" sz="1600" kern="1200" dirty="0"/>
        </a:p>
      </dsp:txBody>
      <dsp:txXfrm rot="-5400000">
        <a:off x="778032" y="998471"/>
        <a:ext cx="7016276" cy="651924"/>
      </dsp:txXfrm>
    </dsp:sp>
    <dsp:sp modelId="{94B57ADF-FC49-407C-AA42-F93C0531C327}">
      <dsp:nvSpPr>
        <dsp:cNvPr id="0" name=""/>
        <dsp:cNvSpPr/>
      </dsp:nvSpPr>
      <dsp:spPr>
        <a:xfrm rot="5400000">
          <a:off x="-166721" y="2092570"/>
          <a:ext cx="1111474" cy="778032"/>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endParaRPr lang="ru-RU" sz="2300" kern="1200" dirty="0"/>
        </a:p>
      </dsp:txBody>
      <dsp:txXfrm rot="-5400000">
        <a:off x="0" y="2314865"/>
        <a:ext cx="778032" cy="333442"/>
      </dsp:txXfrm>
    </dsp:sp>
    <dsp:sp modelId="{63351A97-63DE-401E-A834-B985F7E1E2C4}">
      <dsp:nvSpPr>
        <dsp:cNvPr id="0" name=""/>
        <dsp:cNvSpPr/>
      </dsp:nvSpPr>
      <dsp:spPr>
        <a:xfrm rot="5400000">
          <a:off x="3942574" y="-1303165"/>
          <a:ext cx="722458" cy="7051543"/>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ru-RU" sz="1600" kern="1200" dirty="0" smtClean="0"/>
            <a:t>блокируется присущее каждому человеку стремление к ценностям и смыслу, </a:t>
          </a:r>
          <a:endParaRPr lang="ru-RU" sz="1600" kern="1200" dirty="0"/>
        </a:p>
      </dsp:txBody>
      <dsp:txXfrm rot="-5400000">
        <a:off x="778032" y="1896644"/>
        <a:ext cx="7016276" cy="651924"/>
      </dsp:txXfrm>
    </dsp:sp>
    <dsp:sp modelId="{CB4B98A3-67AF-42E2-B1C6-0D8BC7C229CB}">
      <dsp:nvSpPr>
        <dsp:cNvPr id="0" name=""/>
        <dsp:cNvSpPr/>
      </dsp:nvSpPr>
      <dsp:spPr>
        <a:xfrm rot="5400000">
          <a:off x="-166721" y="3055216"/>
          <a:ext cx="1111474" cy="778032"/>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endParaRPr lang="ru-RU" sz="2300" kern="1200" dirty="0"/>
        </a:p>
      </dsp:txBody>
      <dsp:txXfrm rot="-5400000">
        <a:off x="0" y="3277511"/>
        <a:ext cx="778032" cy="333442"/>
      </dsp:txXfrm>
    </dsp:sp>
    <dsp:sp modelId="{FE6F881D-1626-4E1F-929A-781294194697}">
      <dsp:nvSpPr>
        <dsp:cNvPr id="0" name=""/>
        <dsp:cNvSpPr/>
      </dsp:nvSpPr>
      <dsp:spPr>
        <a:xfrm rot="5400000">
          <a:off x="3942574" y="-276047"/>
          <a:ext cx="722458" cy="7051543"/>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ru-RU" sz="1600" kern="1200" smtClean="0"/>
            <a:t> может помешать осуществлению жизненных планов, открытию своего истинного «Я»</a:t>
          </a:r>
          <a:endParaRPr lang="ru-RU" sz="1600" kern="1200"/>
        </a:p>
      </dsp:txBody>
      <dsp:txXfrm rot="-5400000">
        <a:off x="778032" y="2923762"/>
        <a:ext cx="7016276" cy="6519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DFAB0-5A4F-4134-B901-B34B004A6260}">
      <dsp:nvSpPr>
        <dsp:cNvPr id="0" name=""/>
        <dsp:cNvSpPr/>
      </dsp:nvSpPr>
      <dsp:spPr>
        <a:xfrm>
          <a:off x="372705" y="2320"/>
          <a:ext cx="2133442" cy="1280065"/>
        </a:xfrm>
        <a:prstGeom prst="flowChartAlternateProcess">
          <a:avLst/>
        </a:prstGeom>
        <a:solidFill>
          <a:schemeClr val="accent1"/>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Оказание помощи подросткам, оказавшимся в трудной жизненной ситуации</a:t>
          </a:r>
          <a:endParaRPr lang="ru-RU" sz="1400" kern="1200" dirty="0"/>
        </a:p>
      </dsp:txBody>
      <dsp:txXfrm>
        <a:off x="435191" y="64806"/>
        <a:ext cx="2008470" cy="1155093"/>
      </dsp:txXfrm>
    </dsp:sp>
    <dsp:sp modelId="{B9717EC3-FF4B-4FF1-A2AA-E963E51C392B}">
      <dsp:nvSpPr>
        <dsp:cNvPr id="0" name=""/>
        <dsp:cNvSpPr/>
      </dsp:nvSpPr>
      <dsp:spPr>
        <a:xfrm>
          <a:off x="2719492" y="2320"/>
          <a:ext cx="2133442" cy="1280065"/>
        </a:xfrm>
        <a:prstGeom prst="flowChartAlternateProcess">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Выявление и пресечение случаев жестокого обращения с подростками</a:t>
          </a:r>
          <a:endParaRPr lang="ru-RU" sz="1700" kern="1200" dirty="0"/>
        </a:p>
      </dsp:txBody>
      <dsp:txXfrm>
        <a:off x="2781978" y="64806"/>
        <a:ext cx="2008470" cy="1155093"/>
      </dsp:txXfrm>
    </dsp:sp>
    <dsp:sp modelId="{47FBCA71-F7E9-46EA-85BB-5349D4154BE9}">
      <dsp:nvSpPr>
        <dsp:cNvPr id="0" name=""/>
        <dsp:cNvSpPr/>
      </dsp:nvSpPr>
      <dsp:spPr>
        <a:xfrm>
          <a:off x="5066279" y="2320"/>
          <a:ext cx="2133442" cy="1280065"/>
        </a:xfrm>
        <a:prstGeom prst="flowChartAlternateProcess">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Обеспечение и защита конституционных прав несовершеннолетних</a:t>
          </a:r>
          <a:endParaRPr lang="ru-RU" sz="1700" kern="1200" dirty="0"/>
        </a:p>
      </dsp:txBody>
      <dsp:txXfrm>
        <a:off x="5128765" y="64806"/>
        <a:ext cx="2008470" cy="1155093"/>
      </dsp:txXfrm>
    </dsp:sp>
    <dsp:sp modelId="{0D5F61BD-80D1-4DAB-908E-9807B6096F65}">
      <dsp:nvSpPr>
        <dsp:cNvPr id="0" name=""/>
        <dsp:cNvSpPr/>
      </dsp:nvSpPr>
      <dsp:spPr>
        <a:xfrm>
          <a:off x="1546099" y="1495730"/>
          <a:ext cx="2133442" cy="1280065"/>
        </a:xfrm>
        <a:prstGeom prst="flowChartAlternateProcess">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Оказание помощи по предупреждению  правонарушений</a:t>
          </a:r>
          <a:endParaRPr lang="ru-RU" sz="1700" kern="1200" dirty="0"/>
        </a:p>
      </dsp:txBody>
      <dsp:txXfrm>
        <a:off x="1608585" y="1558216"/>
        <a:ext cx="2008470" cy="1155093"/>
      </dsp:txXfrm>
    </dsp:sp>
    <dsp:sp modelId="{F0F7838C-B92C-4A64-A424-57ECBFA67000}">
      <dsp:nvSpPr>
        <dsp:cNvPr id="0" name=""/>
        <dsp:cNvSpPr/>
      </dsp:nvSpPr>
      <dsp:spPr>
        <a:xfrm>
          <a:off x="3892886" y="1495730"/>
          <a:ext cx="2133442" cy="1280065"/>
        </a:xfrm>
        <a:prstGeom prst="flowChartAlternateProcess">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Профилактическая работа с семьями</a:t>
          </a:r>
          <a:endParaRPr lang="ru-RU" sz="1700" kern="1200" dirty="0"/>
        </a:p>
      </dsp:txBody>
      <dsp:txXfrm>
        <a:off x="3955372" y="1558216"/>
        <a:ext cx="2008470" cy="11550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30CB4-D027-43E3-91D5-A0158CFB7B5E}">
      <dsp:nvSpPr>
        <dsp:cNvPr id="0" name=""/>
        <dsp:cNvSpPr/>
      </dsp:nvSpPr>
      <dsp:spPr>
        <a:xfrm>
          <a:off x="0" y="644460"/>
          <a:ext cx="1391803" cy="92441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smtClean="0">
              <a:solidFill>
                <a:srgbClr val="0F1157"/>
              </a:solidFill>
            </a:rPr>
            <a:t>осуществить профилактическую работу с обучающимися, склонными к рискованному поведению</a:t>
          </a:r>
        </a:p>
      </dsp:txBody>
      <dsp:txXfrm>
        <a:off x="0" y="644460"/>
        <a:ext cx="1391803" cy="924419"/>
      </dsp:txXfrm>
    </dsp:sp>
    <dsp:sp modelId="{DF3D730E-991F-42C9-9A90-075174829461}">
      <dsp:nvSpPr>
        <dsp:cNvPr id="0" name=""/>
        <dsp:cNvSpPr/>
      </dsp:nvSpPr>
      <dsp:spPr>
        <a:xfrm>
          <a:off x="1581370" y="747300"/>
          <a:ext cx="1640359" cy="92907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smtClean="0">
              <a:solidFill>
                <a:schemeClr val="bg1"/>
              </a:solidFill>
            </a:rPr>
            <a:t>формирование общечеловеческих ценностей, позитивных установок, представлений о здоровом образе жизни</a:t>
          </a:r>
          <a:endParaRPr lang="ru-RU" sz="1000" kern="1200">
            <a:solidFill>
              <a:schemeClr val="bg1"/>
            </a:solidFill>
          </a:endParaRPr>
        </a:p>
      </dsp:txBody>
      <dsp:txXfrm>
        <a:off x="1581370" y="747300"/>
        <a:ext cx="1640359" cy="929073"/>
      </dsp:txXfrm>
    </dsp:sp>
    <dsp:sp modelId="{102FB910-9825-49B7-AB0D-80124A37CCBD}">
      <dsp:nvSpPr>
        <dsp:cNvPr id="0" name=""/>
        <dsp:cNvSpPr/>
      </dsp:nvSpPr>
      <dsp:spPr>
        <a:xfrm>
          <a:off x="3410444" y="486031"/>
          <a:ext cx="2684702" cy="145161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smtClean="0">
              <a:solidFill>
                <a:schemeClr val="bg1"/>
              </a:solidFill>
            </a:rPr>
            <a:t>формирование ресурсов семьи, помогающих воспитанию у подростков законопослушного, ответственного поведения</a:t>
          </a:r>
          <a:endParaRPr lang="ru-RU" sz="1000" kern="1200" dirty="0">
            <a:solidFill>
              <a:schemeClr val="bg1"/>
            </a:solidFill>
          </a:endParaRPr>
        </a:p>
      </dsp:txBody>
      <dsp:txXfrm>
        <a:off x="3410444" y="486031"/>
        <a:ext cx="2684702" cy="1451611"/>
      </dsp:txXfrm>
    </dsp:sp>
    <dsp:sp modelId="{41AFF121-34F9-4DA7-A820-D4CBE054284B}">
      <dsp:nvSpPr>
        <dsp:cNvPr id="0" name=""/>
        <dsp:cNvSpPr/>
      </dsp:nvSpPr>
      <dsp:spPr>
        <a:xfrm>
          <a:off x="833883" y="2126357"/>
          <a:ext cx="2352377" cy="145161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smtClean="0">
              <a:solidFill>
                <a:schemeClr val="bg1"/>
              </a:solidFill>
            </a:rPr>
            <a:t>осуществить информационно-просветительскую работу с обучающимися и их родителями</a:t>
          </a:r>
          <a:endParaRPr lang="ru-RU" sz="1000" kern="1200" dirty="0">
            <a:solidFill>
              <a:schemeClr val="bg1"/>
            </a:solidFill>
          </a:endParaRPr>
        </a:p>
      </dsp:txBody>
      <dsp:txXfrm>
        <a:off x="833883" y="2126357"/>
        <a:ext cx="2352377" cy="1451611"/>
      </dsp:txXfrm>
    </dsp:sp>
    <dsp:sp modelId="{55F45AD3-8278-42AB-A7FA-717076F86DBE}">
      <dsp:nvSpPr>
        <dsp:cNvPr id="0" name=""/>
        <dsp:cNvSpPr/>
      </dsp:nvSpPr>
      <dsp:spPr>
        <a:xfrm>
          <a:off x="3374975" y="2286020"/>
          <a:ext cx="1887140" cy="113228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smtClean="0">
              <a:solidFill>
                <a:schemeClr val="bg1"/>
              </a:solidFill>
            </a:rPr>
            <a:t>создание условий для раннего выявления несовершеннолетних, склонных к совершению правонарушений</a:t>
          </a:r>
        </a:p>
      </dsp:txBody>
      <dsp:txXfrm>
        <a:off x="3374975" y="2286020"/>
        <a:ext cx="1887140" cy="11322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21.03.2021</a:t>
            </a:fld>
            <a:endParaRPr lang="ru-RU" dirty="0"/>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B106E36-FD25-4E2D-B0AA-010F637433A0}" type="datetimeFigureOut">
              <a:rPr lang="ru-RU" smtClean="0"/>
              <a:pPr/>
              <a:t>21.03.2021</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letidor.ru/pravo/sport-bez-travm-vybiraem-sekciyu.htm"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letidor.ru/psihologiya/vrach-psihiatr-podrostkovyy-suicid-mozhno-predotvratit.htm"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letidor.ru/zdorove/opasnoe-hobbi-5-zanyatiy-kotorye-mogut-prichinit-vred-rebenku.ht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letidor.ru/psihologiya/samopovrezhdeniya-zachem-sebe-vredyat-podrostki.htm"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letidor.ru/pravo/podrostkovyy-risk-kogda-i-kak-nachinat.ht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 рискованного поведения обучающихся. </a:t>
            </a:r>
            <a:endParaRPr lang="ru-RU"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6303" r="16303"/>
          <a:stretch>
            <a:fillRect/>
          </a:stretch>
        </p:blipFill>
        <p:spPr/>
      </p:pic>
      <p:sp>
        <p:nvSpPr>
          <p:cNvPr id="4" name="Текст 3"/>
          <p:cNvSpPr>
            <a:spLocks noGrp="1"/>
          </p:cNvSpPr>
          <p:nvPr>
            <p:ph type="body" sz="half" idx="2"/>
          </p:nvPr>
        </p:nvSpPr>
        <p:spPr/>
        <p:txBody>
          <a:bodyPr/>
          <a:lstStyle/>
          <a:p>
            <a:r>
              <a:rPr lang="ru-RU" dirty="0" smtClean="0"/>
              <a:t>МБУ «Центр психолого-педагогической, медицинской и социальной помощи» </a:t>
            </a:r>
          </a:p>
          <a:p>
            <a:r>
              <a:rPr lang="ru-RU" dirty="0" smtClean="0"/>
              <a:t>Педагог-психолог</a:t>
            </a:r>
          </a:p>
          <a:p>
            <a:r>
              <a:rPr lang="ru-RU" sz="1800" dirty="0" smtClean="0"/>
              <a:t>Барышникова К.А.</a:t>
            </a:r>
          </a:p>
          <a:p>
            <a:r>
              <a:rPr lang="ru-RU" dirty="0" smtClean="0"/>
              <a:t>Март 2021 г.</a:t>
            </a:r>
            <a:endParaRPr lang="ru-RU" dirty="0"/>
          </a:p>
        </p:txBody>
      </p:sp>
    </p:spTree>
    <p:extLst>
      <p:ext uri="{BB962C8B-B14F-4D97-AF65-F5344CB8AC3E}">
        <p14:creationId xmlns:p14="http://schemas.microsoft.com/office/powerpoint/2010/main" val="3028162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5962674"/>
          </a:xfrm>
        </p:spPr>
        <p:txBody>
          <a:bodyPr/>
          <a:lstStyle/>
          <a:p>
            <a:r>
              <a:rPr lang="ru-RU" sz="2800" dirty="0" err="1">
                <a:solidFill>
                  <a:srgbClr val="00B0F0"/>
                </a:solidFill>
              </a:rPr>
              <a:t>Зацепинг</a:t>
            </a:r>
            <a:r>
              <a:rPr lang="ru-RU" sz="2800" dirty="0">
                <a:solidFill>
                  <a:srgbClr val="00B0F0"/>
                </a:solidFill>
              </a:rPr>
              <a:t> – проезд вне салона электрички или трамвая (на крыше, на подножке</a:t>
            </a:r>
            <a:r>
              <a:rPr lang="ru-RU" sz="2800" dirty="0" smtClean="0">
                <a:solidFill>
                  <a:srgbClr val="00B0F0"/>
                </a:solidFill>
              </a:rPr>
              <a:t>).</a:t>
            </a:r>
            <a:br>
              <a:rPr lang="ru-RU" sz="2800" dirty="0" smtClean="0">
                <a:solidFill>
                  <a:srgbClr val="00B0F0"/>
                </a:solidFill>
              </a:rPr>
            </a:br>
            <a:r>
              <a:rPr lang="ru-RU" sz="2000" dirty="0"/>
              <a:t>Это экстремальное увлечение возникло в начале прошлого века, когда ездить вне салона поезда людей заставляла нужда: переполненные трамваи и поезда, а также высокие цены на билеты превращали обычных людей в </a:t>
            </a:r>
            <a:r>
              <a:rPr lang="ru-RU" sz="2000" dirty="0" err="1"/>
              <a:t>зацеперов</a:t>
            </a:r>
            <a:r>
              <a:rPr lang="ru-RU" sz="2000" dirty="0"/>
              <a:t>. Сейчас ситуация изменилась, однако подростки упорно испытывают судьбу, цепляясь за выступающие части электрички, забираясь на подножки и даже на крышу.</a:t>
            </a:r>
            <a:br>
              <a:rPr lang="ru-RU" sz="2000" dirty="0"/>
            </a:br>
            <a:r>
              <a:rPr lang="ru-RU" sz="2000" dirty="0"/>
              <a:t>Основная опасность, которая подстерегает </a:t>
            </a:r>
            <a:r>
              <a:rPr lang="ru-RU" sz="2000" dirty="0" err="1"/>
              <a:t>зацеперов</a:t>
            </a:r>
            <a:r>
              <a:rPr lang="ru-RU" sz="2000" dirty="0"/>
              <a:t>, это, конечно, падение на рельсы под колеса движущегося составу. Соскользнут руки или ноги, оторвется поручень - и все может закончиться очень трагично. Ежегодно в России фиксируется несколько десятков таких несчастных случаев. Также беспечные подростки гибнут от удара током. В основном эта участь ожидает тех, кто любит ездить на крыше.</a:t>
            </a:r>
          </a:p>
        </p:txBody>
      </p:sp>
    </p:spTree>
    <p:extLst>
      <p:ext uri="{BB962C8B-B14F-4D97-AF65-F5344CB8AC3E}">
        <p14:creationId xmlns:p14="http://schemas.microsoft.com/office/powerpoint/2010/main" val="335773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6034682"/>
          </a:xfrm>
        </p:spPr>
        <p:txBody>
          <a:bodyPr/>
          <a:lstStyle/>
          <a:p>
            <a:r>
              <a:rPr lang="ru-RU" dirty="0" err="1">
                <a:solidFill>
                  <a:srgbClr val="00B0F0"/>
                </a:solidFill>
              </a:rPr>
              <a:t>Паркур</a:t>
            </a:r>
            <a:r>
              <a:rPr lang="ru-RU" dirty="0">
                <a:solidFill>
                  <a:srgbClr val="00B0F0"/>
                </a:solidFill>
              </a:rPr>
              <a:t> – «рациональное» перемещение и преодоление попадающихся на пути препятствий (стен, лестниц и так далее). </a:t>
            </a:r>
            <a:r>
              <a:rPr lang="ru-RU" sz="2800" dirty="0">
                <a:solidFill>
                  <a:srgbClr val="00B0F0"/>
                </a:solidFill>
              </a:rPr>
              <a:t>Сочетает в себе множество довольно сложных и опасных трюков: кувырки, прыжки с опорой на руки</a:t>
            </a:r>
            <a:r>
              <a:rPr lang="ru-RU" sz="2800" dirty="0" smtClean="0">
                <a:solidFill>
                  <a:srgbClr val="00B0F0"/>
                </a:solidFill>
              </a:rPr>
              <a:t>.</a:t>
            </a:r>
            <a:br>
              <a:rPr lang="ru-RU" sz="2800" dirty="0" smtClean="0">
                <a:solidFill>
                  <a:srgbClr val="00B0F0"/>
                </a:solidFill>
              </a:rPr>
            </a:br>
            <a:r>
              <a:rPr lang="ru-RU" sz="2000" dirty="0" err="1"/>
              <a:t>Паркур</a:t>
            </a:r>
            <a:r>
              <a:rPr lang="ru-RU" sz="2000" dirty="0"/>
              <a:t> - </a:t>
            </a:r>
            <a:r>
              <a:rPr lang="ru-RU" sz="2000" dirty="0" err="1"/>
              <a:t>травматичный</a:t>
            </a:r>
            <a:r>
              <a:rPr lang="ru-RU" sz="2000" dirty="0"/>
              <a:t> и опасный вид спорта, особенно если подросток экспериментирует в одиночку или с друзьями-дилетантами. Невозможно встретить </a:t>
            </a:r>
            <a:r>
              <a:rPr lang="ru-RU" sz="2000" dirty="0" err="1"/>
              <a:t>паркурщика</a:t>
            </a:r>
            <a:r>
              <a:rPr lang="ru-RU" sz="2000" dirty="0"/>
              <a:t>, у которого не было бы ни одного перелома или растяжения. Наиболее частые </a:t>
            </a:r>
            <a:r>
              <a:rPr lang="ru-RU" sz="2000" u="sng" dirty="0">
                <a:hlinkClick r:id="rId2"/>
              </a:rPr>
              <a:t>травмы</a:t>
            </a:r>
            <a:r>
              <a:rPr lang="ru-RU" sz="2000" dirty="0"/>
              <a:t>: перелом пальцев и запястий, разрыв сухожилий, повреждение голеней, пяток и </a:t>
            </a:r>
            <a:r>
              <a:rPr lang="ru-RU" sz="2000" dirty="0" smtClean="0"/>
              <a:t>ключиц</a:t>
            </a:r>
            <a:endParaRPr lang="ru-RU" sz="2000" dirty="0">
              <a:solidFill>
                <a:srgbClr val="00B0F0"/>
              </a:solidFill>
            </a:endParaRPr>
          </a:p>
        </p:txBody>
      </p:sp>
    </p:spTree>
    <p:extLst>
      <p:ext uri="{BB962C8B-B14F-4D97-AF65-F5344CB8AC3E}">
        <p14:creationId xmlns:p14="http://schemas.microsoft.com/office/powerpoint/2010/main" val="254773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5674642"/>
          </a:xfrm>
        </p:spPr>
        <p:txBody>
          <a:bodyPr/>
          <a:lstStyle/>
          <a:p>
            <a:r>
              <a:rPr lang="ru-RU" b="1" dirty="0">
                <a:solidFill>
                  <a:srgbClr val="00B0F0"/>
                </a:solidFill>
              </a:rPr>
              <a:t>«Собачий кайф» - намеренное перекрытие доступа кислорода к мозгу для получения «кайфа</a:t>
            </a:r>
            <a:r>
              <a:rPr lang="ru-RU" b="1" dirty="0" smtClean="0">
                <a:solidFill>
                  <a:srgbClr val="00B0F0"/>
                </a:solidFill>
              </a:rPr>
              <a:t>».</a:t>
            </a:r>
            <a:br>
              <a:rPr lang="ru-RU" b="1" dirty="0" smtClean="0">
                <a:solidFill>
                  <a:srgbClr val="00B0F0"/>
                </a:solidFill>
              </a:rPr>
            </a:br>
            <a:r>
              <a:rPr lang="ru-RU" sz="1400" dirty="0"/>
              <a:t>Назвать «собачий кайф» хобби или увлечением даже язык не поворачивается, но, к сожалению, у этого явно </a:t>
            </a:r>
            <a:r>
              <a:rPr lang="ru-RU" sz="1400" u="sng" dirty="0">
                <a:hlinkClick r:id="rId2"/>
              </a:rPr>
              <a:t>суицидального поведения</a:t>
            </a:r>
            <a:r>
              <a:rPr lang="ru-RU" sz="1400" dirty="0"/>
              <a:t> есть последователи. Многим подросткам пристрастие к этому дикому развлечению стоило жизни, а кого-то подтолкнуло к поиску более сильных и смертоносных источников «опьянения». Хуже всего, что эта зараза распространяется не только среди старшеклассников, но и в средней и даже в начальной школе! Игра на грани жизни и смерти распространена как в интернатах, так и во вполне благополучных школах. Дети делают это в компаниях и поодиночке. Средний возраст - от 12 до 19 лет</a:t>
            </a:r>
            <a:r>
              <a:rPr lang="ru-RU" sz="1400" dirty="0" smtClean="0"/>
              <a:t>.</a:t>
            </a:r>
            <a:br>
              <a:rPr lang="ru-RU" sz="1400" dirty="0" smtClean="0"/>
            </a:br>
            <a:r>
              <a:rPr lang="ru-RU" sz="1400" dirty="0"/>
              <a:t>Идея проста: сначала подросток повышает давление частым (собачьим - отсюда и название) дыханием, после чего «</a:t>
            </a:r>
            <a:r>
              <a:rPr lang="ru-RU" sz="1400" dirty="0" err="1"/>
              <a:t>придушивает</a:t>
            </a:r>
            <a:r>
              <a:rPr lang="ru-RU" sz="1400" dirty="0"/>
              <a:t>» себя веревкой сам или это делают его товарищи. Затем веревка убирается - и от прилива крови к мозгу подросток испытывает чувство легкости и эйфории</a:t>
            </a:r>
            <a:r>
              <a:rPr lang="ru-RU" sz="1400" dirty="0" smtClean="0"/>
              <a:t>.</a:t>
            </a:r>
            <a:br>
              <a:rPr lang="ru-RU" sz="1400" dirty="0" smtClean="0"/>
            </a:br>
            <a:r>
              <a:rPr lang="ru-RU" sz="1400" dirty="0"/>
              <a:t>Понять, что ребенок подсел на «собачий кайф», можно по поведению и внешним изменениям. Следы на шее, красные белки глаз, необычные поступки, жалобы на головные боли - все это может стать сигналом беды. А уж если в личных вещах ребенка вдруг попадаются такие странные предметы, как веревки, шейные платки, собачьи поводки – то стоит бить тревогу!</a:t>
            </a:r>
            <a:endParaRPr lang="ru-RU" sz="1400" dirty="0">
              <a:solidFill>
                <a:srgbClr val="00B0F0"/>
              </a:solidFill>
            </a:endParaRPr>
          </a:p>
        </p:txBody>
      </p:sp>
    </p:spTree>
    <p:extLst>
      <p:ext uri="{BB962C8B-B14F-4D97-AF65-F5344CB8AC3E}">
        <p14:creationId xmlns:p14="http://schemas.microsoft.com/office/powerpoint/2010/main" val="1666395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42910" y="285728"/>
            <a:ext cx="8043890" cy="1500198"/>
          </a:xfrm>
        </p:spPr>
        <p:txBody>
          <a:bodyPr>
            <a:normAutofit fontScale="90000"/>
          </a:bodyPr>
          <a:lstStyle/>
          <a:p>
            <a:pPr algn="ctr"/>
            <a:r>
              <a:rPr lang="ru-RU" sz="3600" dirty="0" smtClean="0">
                <a:solidFill>
                  <a:srgbClr val="00B0F0"/>
                </a:solidFill>
                <a:latin typeface="Arial Black" pitchFamily="34" charset="0"/>
              </a:rPr>
              <a:t>Неконструктивное рискованное поведение подростков</a:t>
            </a:r>
            <a:endParaRPr lang="ru-RU" sz="3600" dirty="0">
              <a:solidFill>
                <a:srgbClr val="00B0F0"/>
              </a:solidFill>
            </a:endParaRPr>
          </a:p>
        </p:txBody>
      </p:sp>
      <p:graphicFrame>
        <p:nvGraphicFramePr>
          <p:cNvPr id="9" name="Схема 8"/>
          <p:cNvGraphicFramePr/>
          <p:nvPr>
            <p:extLst>
              <p:ext uri="{D42A27DB-BD31-4B8C-83A1-F6EECF244321}">
                <p14:modId xmlns:p14="http://schemas.microsoft.com/office/powerpoint/2010/main" val="159230309"/>
              </p:ext>
            </p:extLst>
          </p:nvPr>
        </p:nvGraphicFramePr>
        <p:xfrm>
          <a:off x="928662" y="2071678"/>
          <a:ext cx="7829576"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571480"/>
            <a:ext cx="7500990" cy="3416320"/>
          </a:xfrm>
          <a:prstGeom prst="rect">
            <a:avLst/>
          </a:prstGeom>
        </p:spPr>
        <p:txBody>
          <a:bodyPr wrap="square">
            <a:spAutoFit/>
          </a:bodyPr>
          <a:lstStyle/>
          <a:p>
            <a:pPr algn="just"/>
            <a:r>
              <a:rPr lang="ru-RU" sz="2400" dirty="0" smtClean="0"/>
              <a:t>Неконструктивное рискованное поведение относится к отклоняющемуся поведению, то есть поведению, которое противоречит принятым в данном обществе правовым, нравственным, социальным и другим нормам и рассматривается большей частью членов общества как предосудительное  и недопустимое.</a:t>
            </a:r>
          </a:p>
          <a:p>
            <a:pPr algn="just"/>
            <a:r>
              <a:rPr lang="ru-RU" sz="2400" dirty="0" smtClean="0"/>
              <a:t>Употребление наркотиков, алкоголя, беспорядочные сексуальные связи могут относиться и к </a:t>
            </a:r>
            <a:r>
              <a:rPr lang="ru-RU" sz="2400" dirty="0" err="1" smtClean="0"/>
              <a:t>аддиктивному</a:t>
            </a:r>
            <a:r>
              <a:rPr lang="ru-RU" sz="2400" dirty="0" smtClean="0"/>
              <a:t> поведению. </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429684" cy="2081234"/>
          </a:xfrm>
        </p:spPr>
        <p:txBody>
          <a:bodyPr>
            <a:normAutofit fontScale="90000"/>
          </a:bodyPr>
          <a:lstStyle/>
          <a:p>
            <a:pPr algn="ctr"/>
            <a:r>
              <a:rPr lang="ru-RU" sz="3600" dirty="0">
                <a:solidFill>
                  <a:srgbClr val="00B0F0"/>
                </a:solidFill>
                <a:latin typeface="Arial Black" pitchFamily="34" charset="0"/>
              </a:rPr>
              <a:t>Факторы, способствующие формированию у подростков неконструктивного рискованного поведения</a:t>
            </a: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solidFill>
                  <a:srgbClr val="00B050"/>
                </a:solidFill>
                <a:latin typeface="Arial Black" pitchFamily="34" charset="0"/>
              </a:rPr>
              <a:t/>
            </a:r>
            <a:br>
              <a:rPr lang="ru-RU" sz="3600" dirty="0" smtClean="0">
                <a:solidFill>
                  <a:srgbClr val="00B050"/>
                </a:solidFill>
                <a:latin typeface="Arial Black" pitchFamily="34" charset="0"/>
              </a:rPr>
            </a:br>
            <a:r>
              <a:rPr lang="ru-RU" sz="3600" dirty="0" smtClean="0">
                <a:solidFill>
                  <a:srgbClr val="00B050"/>
                </a:solidFill>
                <a:latin typeface="Arial Black" pitchFamily="34" charset="0"/>
              </a:rPr>
              <a:t> </a:t>
            </a:r>
            <a:endParaRPr lang="ru-RU" sz="3600" dirty="0">
              <a:solidFill>
                <a:srgbClr val="00B050"/>
              </a:solidFill>
              <a:latin typeface="Arial Black" pitchFamily="34" charset="0"/>
            </a:endParaRPr>
          </a:p>
        </p:txBody>
      </p:sp>
      <p:sp>
        <p:nvSpPr>
          <p:cNvPr id="3" name="Текст 2"/>
          <p:cNvSpPr>
            <a:spLocks noGrp="1"/>
          </p:cNvSpPr>
          <p:nvPr>
            <p:ph type="body" idx="1"/>
          </p:nvPr>
        </p:nvSpPr>
        <p:spPr>
          <a:xfrm>
            <a:off x="1500166" y="2857496"/>
            <a:ext cx="7186634" cy="3714776"/>
          </a:xfrm>
        </p:spPr>
        <p:txBody>
          <a:bodyPr>
            <a:normAutofit fontScale="47500" lnSpcReduction="20000"/>
          </a:bodyPr>
          <a:lstStyle/>
          <a:p>
            <a:pPr lvl="0">
              <a:buFont typeface="Wingdings" pitchFamily="2" charset="2"/>
              <a:buChar char="§"/>
            </a:pPr>
            <a:r>
              <a:rPr lang="ru-RU" sz="5100" dirty="0" smtClean="0"/>
              <a:t> Психофизиологические особенности </a:t>
            </a:r>
          </a:p>
          <a:p>
            <a:pPr lvl="0"/>
            <a:r>
              <a:rPr lang="ru-RU" sz="5100" dirty="0" smtClean="0"/>
              <a:t>  подростков;</a:t>
            </a:r>
          </a:p>
          <a:p>
            <a:pPr lvl="0">
              <a:buFont typeface="Wingdings" pitchFamily="2" charset="2"/>
              <a:buChar char="§"/>
            </a:pPr>
            <a:r>
              <a:rPr lang="ru-RU" sz="5100" dirty="0" smtClean="0"/>
              <a:t> Факторы социального сиротства, связанные</a:t>
            </a:r>
          </a:p>
          <a:p>
            <a:pPr lvl="0"/>
            <a:r>
              <a:rPr lang="ru-RU" sz="5100" dirty="0" smtClean="0"/>
              <a:t>   с родителями и семьей;</a:t>
            </a:r>
          </a:p>
          <a:p>
            <a:pPr lvl="0">
              <a:buFont typeface="Wingdings" pitchFamily="2" charset="2"/>
              <a:buChar char="§"/>
            </a:pPr>
            <a:r>
              <a:rPr lang="ru-RU" sz="5100" dirty="0" smtClean="0"/>
              <a:t> Дефицит социально-поддерживающих</a:t>
            </a:r>
          </a:p>
          <a:p>
            <a:pPr lvl="0"/>
            <a:r>
              <a:rPr lang="ru-RU" sz="5100" dirty="0" smtClean="0"/>
              <a:t>  систем;</a:t>
            </a:r>
          </a:p>
          <a:p>
            <a:pPr lvl="0">
              <a:buFont typeface="Wingdings" pitchFamily="2" charset="2"/>
              <a:buChar char="§"/>
            </a:pPr>
            <a:r>
              <a:rPr lang="ru-RU" sz="5100" dirty="0" smtClean="0"/>
              <a:t> Влияние Интернета, рекламы, музыки.</a:t>
            </a:r>
          </a:p>
          <a:p>
            <a:r>
              <a:rPr lang="ru-RU" sz="5100" dirty="0" smtClean="0"/>
              <a:t>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500042"/>
            <a:ext cx="7786742" cy="5632311"/>
          </a:xfrm>
          <a:prstGeom prst="rect">
            <a:avLst/>
          </a:prstGeom>
        </p:spPr>
        <p:txBody>
          <a:bodyPr wrap="square">
            <a:spAutoFit/>
          </a:bodyPr>
          <a:lstStyle/>
          <a:p>
            <a:pPr algn="just"/>
            <a:r>
              <a:rPr lang="ru-RU" sz="2400" dirty="0" smtClean="0"/>
              <a:t>В подростковом возрасте рискованное поведение подростков связано с проявлением психологических и возрастных особенностей личности и объясняется стремлением к острым ощущениям, потребностью подростков привлечь к себе внимание, выразить социальный протест, интегрироваться в желаемое </a:t>
            </a:r>
            <a:r>
              <a:rPr lang="ru-RU" sz="2400" dirty="0" err="1" smtClean="0"/>
              <a:t>субкультурное</a:t>
            </a:r>
            <a:r>
              <a:rPr lang="ru-RU" sz="2400" dirty="0" smtClean="0"/>
              <a:t> сообщество, позитивной оценкой  личности собственных возможностей и перспектив, высоким уровнем притязаний и низкой потребностью в безопасности, стремлением к получению высокого статуса среди сверстников, совмещенным с ощущением собственной «неуязвимости», низким социально-экономическим статусом, психическим и биологическим взрослением, отсутствием других возможностей для самовыражения</a:t>
            </a:r>
            <a:r>
              <a:rPr lang="ru-RU" dirty="0" smtClean="0"/>
              <a:t>.</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solidFill>
                  <a:srgbClr val="00B0F0"/>
                </a:solidFill>
                <a:latin typeface="Arial Black" pitchFamily="34" charset="0"/>
              </a:rPr>
              <a:t>Психологические особенности подростков</a:t>
            </a:r>
            <a:endParaRPr lang="ru-RU" sz="2800" dirty="0">
              <a:solidFill>
                <a:srgbClr val="00B0F0"/>
              </a:solidFill>
              <a:latin typeface="Arial Black" pitchFamily="34" charset="0"/>
            </a:endParaRPr>
          </a:p>
        </p:txBody>
      </p:sp>
      <p:sp>
        <p:nvSpPr>
          <p:cNvPr id="3" name="Содержимое 2"/>
          <p:cNvSpPr>
            <a:spLocks noGrp="1"/>
          </p:cNvSpPr>
          <p:nvPr>
            <p:ph sz="quarter" idx="13"/>
          </p:nvPr>
        </p:nvSpPr>
        <p:spPr>
          <a:noFill/>
        </p:spPr>
        <p:txBody>
          <a:bodyPr>
            <a:normAutofit/>
          </a:bodyPr>
          <a:lstStyle/>
          <a:p>
            <a:r>
              <a:rPr lang="ru-RU" sz="1800" dirty="0" smtClean="0"/>
              <a:t>Возникновение и развитие чувства взрослости и огромна </a:t>
            </a:r>
            <a:r>
              <a:rPr lang="ru-RU" sz="1800" dirty="0" err="1" smtClean="0"/>
              <a:t>япотребность</a:t>
            </a:r>
            <a:r>
              <a:rPr lang="ru-RU" sz="1800" dirty="0" smtClean="0"/>
              <a:t> в признании его взрослости окружающими;</a:t>
            </a:r>
          </a:p>
          <a:p>
            <a:r>
              <a:rPr lang="ru-RU" sz="1800" dirty="0" smtClean="0"/>
              <a:t>Вместе с тем частая неуверенность в себе, низкая самооценка, завышенная требовательность к себе;</a:t>
            </a:r>
          </a:p>
          <a:p>
            <a:r>
              <a:rPr lang="ru-RU" sz="1800" dirty="0" smtClean="0"/>
              <a:t>Эмоциональный фон становится неровным, нестабильным; </a:t>
            </a:r>
          </a:p>
          <a:p>
            <a:r>
              <a:rPr lang="ru-RU" sz="1800" dirty="0" smtClean="0"/>
              <a:t>Учеба перестает быть главной и самой важной задачей. Ведущей деятельностью становится личностное общение;</a:t>
            </a:r>
          </a:p>
          <a:p>
            <a:r>
              <a:rPr lang="ru-RU" sz="1800" dirty="0" smtClean="0"/>
              <a:t>У подростка нет еще истинной нравственности и нормы морали остаются для него чем-то внешним;</a:t>
            </a:r>
          </a:p>
          <a:p>
            <a:r>
              <a:rPr lang="ru-RU" sz="1800" dirty="0" smtClean="0"/>
              <a:t> недостаточно развитое умение контролировать собственное поведение</a:t>
            </a:r>
            <a:endParaRPr lang="ru-RU"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57224" y="500042"/>
            <a:ext cx="7643866" cy="5262979"/>
          </a:xfrm>
          <a:prstGeom prst="rect">
            <a:avLst/>
          </a:prstGeom>
        </p:spPr>
        <p:txBody>
          <a:bodyPr wrap="square">
            <a:spAutoFit/>
          </a:bodyPr>
          <a:lstStyle/>
          <a:p>
            <a:pPr algn="just"/>
            <a:r>
              <a:rPr lang="ru-RU" sz="2400" dirty="0" smtClean="0"/>
              <a:t>В подростковом возрасте рискованное поведение также связано </a:t>
            </a:r>
            <a:r>
              <a:rPr lang="ru-RU" sz="2400" b="1" dirty="0" smtClean="0"/>
              <a:t>с влиянием группы</a:t>
            </a:r>
            <a:r>
              <a:rPr lang="ru-RU" sz="2400" dirty="0" smtClean="0"/>
              <a:t>.  Находясь в группе, подростки сосредотачивают внимание, в основном на  преимуществах рискованных форм поведения, на возможности вырасти в глазах сверстников, ощутить чувство свободы от запретов. </a:t>
            </a:r>
          </a:p>
          <a:p>
            <a:pPr algn="just"/>
            <a:endParaRPr lang="ru-RU" sz="2400" dirty="0" smtClean="0"/>
          </a:p>
          <a:p>
            <a:pPr algn="just"/>
            <a:r>
              <a:rPr lang="ru-RU" sz="2400" dirty="0" smtClean="0"/>
              <a:t>Этот эффект</a:t>
            </a:r>
          </a:p>
          <a:p>
            <a:pPr algn="just"/>
            <a:r>
              <a:rPr lang="ru-RU" sz="2400" dirty="0" smtClean="0"/>
              <a:t> именуется</a:t>
            </a:r>
          </a:p>
          <a:p>
            <a:pPr algn="just"/>
            <a:r>
              <a:rPr lang="ru-RU" sz="2400" dirty="0" smtClean="0"/>
              <a:t> в литературе как</a:t>
            </a:r>
          </a:p>
          <a:p>
            <a:pPr algn="just"/>
            <a:r>
              <a:rPr lang="ru-RU" sz="2400" dirty="0" smtClean="0"/>
              <a:t> «тенденция к</a:t>
            </a:r>
          </a:p>
          <a:p>
            <a:pPr algn="just"/>
            <a:r>
              <a:rPr lang="ru-RU" sz="2400" dirty="0" smtClean="0"/>
              <a:t> рискованному </a:t>
            </a:r>
          </a:p>
          <a:p>
            <a:pPr algn="just"/>
            <a:r>
              <a:rPr lang="ru-RU" sz="2400" dirty="0" smtClean="0"/>
              <a:t>поведению</a:t>
            </a:r>
          </a:p>
          <a:p>
            <a:pPr algn="just"/>
            <a:r>
              <a:rPr lang="ru-RU" sz="2400" dirty="0" smtClean="0"/>
              <a:t> в группе».</a:t>
            </a:r>
            <a:endParaRPr lang="ru-RU" sz="2400" dirty="0"/>
          </a:p>
        </p:txBody>
      </p:sp>
      <p:pic>
        <p:nvPicPr>
          <p:cNvPr id="31746" name="Picture 2"/>
          <p:cNvPicPr>
            <a:picLocks noChangeAspect="1" noChangeArrowheads="1"/>
          </p:cNvPicPr>
          <p:nvPr/>
        </p:nvPicPr>
        <p:blipFill>
          <a:blip r:embed="rId2"/>
          <a:srcRect/>
          <a:stretch>
            <a:fillRect/>
          </a:stretch>
        </p:blipFill>
        <p:spPr bwMode="auto">
          <a:xfrm>
            <a:off x="3214678" y="2809872"/>
            <a:ext cx="5286412" cy="3524274"/>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357166"/>
            <a:ext cx="8429684" cy="4893647"/>
          </a:xfrm>
          <a:prstGeom prst="rect">
            <a:avLst/>
          </a:prstGeom>
        </p:spPr>
        <p:txBody>
          <a:bodyPr wrap="square">
            <a:spAutoFit/>
          </a:bodyPr>
          <a:lstStyle/>
          <a:p>
            <a:pPr algn="just"/>
            <a:r>
              <a:rPr lang="ru-RU" sz="2400" dirty="0" smtClean="0"/>
              <a:t>Происходит психологическое отдаление подростка от семьи и школы, их значение в становлении личности подростка снижается, влияние сверстников усиливается. Зачастую подросток стоит перед  выбором между официальным коллективом и неформальной группой общения. Предпочтение подросток отдает той среде и группе, в которой он чувствует себя комфортно, где относятся к нему</a:t>
            </a:r>
          </a:p>
          <a:p>
            <a:pPr algn="just"/>
            <a:r>
              <a:rPr lang="ru-RU" sz="2400" dirty="0" smtClean="0"/>
              <a:t> с уважением. Это может быть  </a:t>
            </a:r>
          </a:p>
          <a:p>
            <a:pPr algn="just"/>
            <a:r>
              <a:rPr lang="ru-RU" sz="2400" dirty="0" smtClean="0"/>
              <a:t> спортивная секция или кружок,</a:t>
            </a:r>
          </a:p>
          <a:p>
            <a:pPr algn="just"/>
            <a:r>
              <a:rPr lang="ru-RU" sz="2400" dirty="0" smtClean="0"/>
              <a:t> но может быть и подвал дома, где </a:t>
            </a:r>
          </a:p>
          <a:p>
            <a:pPr algn="just"/>
            <a:r>
              <a:rPr lang="ru-RU" sz="2400" dirty="0" smtClean="0"/>
              <a:t>                                            собираются</a:t>
            </a:r>
          </a:p>
          <a:p>
            <a:pPr algn="just"/>
            <a:r>
              <a:rPr lang="ru-RU" sz="2400" dirty="0" smtClean="0"/>
              <a:t>                                             подростки, </a:t>
            </a:r>
          </a:p>
          <a:p>
            <a:pPr algn="just"/>
            <a:r>
              <a:rPr lang="ru-RU" sz="2400" dirty="0" smtClean="0"/>
              <a:t>                                             общаются, курят, выпивают.</a:t>
            </a:r>
            <a:endParaRPr lang="ru-RU" sz="2400" dirty="0"/>
          </a:p>
        </p:txBody>
      </p:sp>
      <p:pic>
        <p:nvPicPr>
          <p:cNvPr id="32771" name="Picture 3"/>
          <p:cNvPicPr>
            <a:picLocks noChangeAspect="1" noChangeArrowheads="1"/>
          </p:cNvPicPr>
          <p:nvPr/>
        </p:nvPicPr>
        <p:blipFill>
          <a:blip r:embed="rId2"/>
          <a:srcRect/>
          <a:stretch>
            <a:fillRect/>
          </a:stretch>
        </p:blipFill>
        <p:spPr bwMode="auto">
          <a:xfrm>
            <a:off x="5148064" y="2772435"/>
            <a:ext cx="3214710" cy="180023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910" y="500042"/>
            <a:ext cx="8215370" cy="5016758"/>
          </a:xfrm>
          <a:prstGeom prst="rect">
            <a:avLst/>
          </a:prstGeom>
          <a:noFill/>
        </p:spPr>
        <p:txBody>
          <a:bodyPr wrap="square">
            <a:spAutoFit/>
          </a:bodyPr>
          <a:lstStyle/>
          <a:p>
            <a:pPr algn="just"/>
            <a:r>
              <a:rPr lang="ru-RU" sz="3200" b="1" dirty="0" smtClean="0"/>
              <a:t>Рискованное поведение подростков – активность, направленная на экспериментирование подростков со своими собственными возможностями, которая может привести к утрате физического и эмоционального здоровья, и преобразующая</a:t>
            </a:r>
          </a:p>
          <a:p>
            <a:pPr algn="just"/>
            <a:r>
              <a:rPr lang="ru-RU" sz="3200" b="1" dirty="0" smtClean="0"/>
              <a:t> их отношение</a:t>
            </a:r>
          </a:p>
          <a:p>
            <a:pPr algn="just"/>
            <a:r>
              <a:rPr lang="ru-RU" sz="3200" b="1" dirty="0" smtClean="0"/>
              <a:t> к ценности </a:t>
            </a:r>
          </a:p>
          <a:p>
            <a:pPr algn="just"/>
            <a:r>
              <a:rPr lang="ru-RU" sz="3200" b="1" dirty="0" smtClean="0"/>
              <a:t>жизни.</a:t>
            </a:r>
            <a:endParaRPr lang="ru-RU"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p:spPr>
        <p:txBody>
          <a:bodyPr>
            <a:noAutofit/>
          </a:bodyPr>
          <a:lstStyle/>
          <a:p>
            <a:r>
              <a:rPr lang="ru-RU" sz="3200" dirty="0" smtClean="0">
                <a:solidFill>
                  <a:srgbClr val="00B0F0"/>
                </a:solidFill>
                <a:latin typeface="Arial Black" pitchFamily="34" charset="0"/>
              </a:rPr>
              <a:t>Факторы социального сиротства, связанные с родителями и семьей</a:t>
            </a:r>
            <a:endParaRPr lang="ru-RU" sz="3200" dirty="0">
              <a:solidFill>
                <a:srgbClr val="00B0F0"/>
              </a:solidFill>
              <a:latin typeface="Arial Black" pitchFamily="34" charset="0"/>
            </a:endParaRPr>
          </a:p>
        </p:txBody>
      </p:sp>
      <p:sp>
        <p:nvSpPr>
          <p:cNvPr id="3" name="Содержимое 2"/>
          <p:cNvSpPr>
            <a:spLocks noGrp="1"/>
          </p:cNvSpPr>
          <p:nvPr>
            <p:ph sz="quarter" idx="13"/>
          </p:nvPr>
        </p:nvSpPr>
        <p:spPr>
          <a:noFill/>
        </p:spPr>
        <p:txBody>
          <a:bodyPr>
            <a:normAutofit fontScale="92500" lnSpcReduction="20000"/>
          </a:bodyPr>
          <a:lstStyle/>
          <a:p>
            <a:pPr>
              <a:buFont typeface="Wingdings" pitchFamily="2" charset="2"/>
              <a:buChar char="§"/>
            </a:pPr>
            <a:r>
              <a:rPr lang="ru-RU" sz="1800" dirty="0" smtClean="0"/>
              <a:t>Собственный негативный опыт родителей;</a:t>
            </a:r>
          </a:p>
          <a:p>
            <a:pPr>
              <a:buFont typeface="Wingdings" pitchFamily="2" charset="2"/>
              <a:buChar char="§"/>
            </a:pPr>
            <a:r>
              <a:rPr lang="ru-RU" sz="1800" dirty="0" smtClean="0"/>
              <a:t>Злоупотребление алкоголем отцом или матерью (иногда обоими);</a:t>
            </a:r>
          </a:p>
          <a:p>
            <a:pPr>
              <a:buFont typeface="Wingdings" pitchFamily="2" charset="2"/>
              <a:buChar char="§"/>
            </a:pPr>
            <a:r>
              <a:rPr lang="ru-RU" sz="1800" dirty="0" smtClean="0"/>
              <a:t>Душевные заболевания у родителей;</a:t>
            </a:r>
          </a:p>
          <a:p>
            <a:pPr>
              <a:buFont typeface="Wingdings" pitchFamily="2" charset="2"/>
              <a:buChar char="§"/>
            </a:pPr>
            <a:r>
              <a:rPr lang="ru-RU" sz="1800" dirty="0" smtClean="0"/>
              <a:t>Негативные особенности личности родителей (низкий интеллект, инфантильность, эгоцентризм, невротизация);</a:t>
            </a:r>
          </a:p>
          <a:p>
            <a:pPr>
              <a:buFont typeface="Wingdings" pitchFamily="2" charset="2"/>
              <a:buChar char="§"/>
            </a:pPr>
            <a:r>
              <a:rPr lang="ru-RU" sz="1800" dirty="0" smtClean="0"/>
              <a:t>Низкий уровень социальной адаптации (низкий уровень образования, отсутствие профессии или низкая квалификация);</a:t>
            </a:r>
          </a:p>
          <a:p>
            <a:pPr>
              <a:buFont typeface="Wingdings" pitchFamily="2" charset="2"/>
              <a:buChar char="§"/>
            </a:pPr>
            <a:r>
              <a:rPr lang="ru-RU" sz="1800" dirty="0" smtClean="0"/>
              <a:t>Особенность семьи (многодетность, нарушенные отношения между родителями, спутанность ролей в семье, </a:t>
            </a:r>
          </a:p>
          <a:p>
            <a:pPr>
              <a:buFont typeface="Wingdings" pitchFamily="2" charset="2"/>
              <a:buChar char="§"/>
            </a:pPr>
            <a:r>
              <a:rPr lang="ru-RU" sz="1800" dirty="0" smtClean="0"/>
              <a:t>разобщенность семьи, бедность социальных </a:t>
            </a:r>
          </a:p>
          <a:p>
            <a:pPr>
              <a:buNone/>
            </a:pPr>
            <a:r>
              <a:rPr lang="ru-RU" sz="1800" dirty="0" smtClean="0"/>
              <a:t>        связей);</a:t>
            </a:r>
          </a:p>
          <a:p>
            <a:pPr>
              <a:buFont typeface="Wingdings" pitchFamily="2" charset="2"/>
              <a:buChar char="§"/>
            </a:pPr>
            <a:r>
              <a:rPr lang="ru-RU" sz="1800" dirty="0" smtClean="0"/>
              <a:t>Физическое, эмоциональное и сексуальное </a:t>
            </a:r>
          </a:p>
          <a:p>
            <a:pPr>
              <a:buFont typeface="Wingdings" pitchFamily="2" charset="2"/>
              <a:buChar char="§"/>
            </a:pPr>
            <a:r>
              <a:rPr lang="ru-RU" sz="1800" dirty="0" smtClean="0"/>
              <a:t>насилие по отношению к ребенку</a:t>
            </a:r>
            <a:endParaRPr lang="ru-RU"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214290"/>
            <a:ext cx="7115196" cy="533384"/>
          </a:xfrm>
        </p:spPr>
        <p:txBody>
          <a:bodyPr>
            <a:normAutofit fontScale="90000"/>
          </a:bodyPr>
          <a:lstStyle/>
          <a:p>
            <a:r>
              <a:rPr lang="ru-RU" sz="3200" dirty="0" smtClean="0">
                <a:solidFill>
                  <a:srgbClr val="00B0F0"/>
                </a:solidFill>
                <a:latin typeface="Arial Black" pitchFamily="34" charset="0"/>
              </a:rPr>
              <a:t>Профилактическая работа</a:t>
            </a:r>
            <a:endParaRPr lang="ru-RU" sz="3200" dirty="0">
              <a:solidFill>
                <a:srgbClr val="00B0F0"/>
              </a:solidFill>
              <a:latin typeface="Arial Black" pitchFamily="34" charset="0"/>
            </a:endParaRPr>
          </a:p>
        </p:txBody>
      </p:sp>
      <p:sp>
        <p:nvSpPr>
          <p:cNvPr id="4" name="Текст 3"/>
          <p:cNvSpPr>
            <a:spLocks noGrp="1"/>
          </p:cNvSpPr>
          <p:nvPr>
            <p:ph type="body" idx="1"/>
          </p:nvPr>
        </p:nvSpPr>
        <p:spPr>
          <a:xfrm>
            <a:off x="642910" y="928670"/>
            <a:ext cx="8015294" cy="2214578"/>
          </a:xfrm>
        </p:spPr>
        <p:txBody>
          <a:bodyPr>
            <a:normAutofit fontScale="77500" lnSpcReduction="20000"/>
          </a:bodyPr>
          <a:lstStyle/>
          <a:p>
            <a:r>
              <a:rPr lang="ru-RU" sz="1900" dirty="0" smtClean="0"/>
              <a:t>Профилактика – это  система мер, направленная на предупреждение возникновения явления.</a:t>
            </a:r>
          </a:p>
          <a:p>
            <a:r>
              <a:rPr lang="ru-RU" sz="1900" b="1" u="sng" dirty="0" smtClean="0"/>
              <a:t>Профилактика рискованного поведения </a:t>
            </a:r>
            <a:r>
              <a:rPr lang="ru-RU" sz="1900" dirty="0" smtClean="0"/>
              <a:t>– это научно обоснованная, своевременная деятельность, направленная на предотвращение возможных отклонений в поведении подростков; максимальное обеспечение социальной справедливости, создание условий для включения несовершеннолетних в социально-экономическую и культурную жизнь общества, способствующую процессу развития личности, получению образования, предупреждению правонарушений.</a:t>
            </a:r>
          </a:p>
          <a:p>
            <a:endParaRPr lang="ru-RU" sz="1900" dirty="0" smtClean="0"/>
          </a:p>
          <a:p>
            <a:pPr algn="ctr"/>
            <a:r>
              <a:rPr lang="ru-RU" sz="1900" b="1" dirty="0" smtClean="0"/>
              <a:t>ЗАДАЧИ ПРОФИЛАКТИЧЕСКОЙ РАБОТЫ</a:t>
            </a:r>
          </a:p>
          <a:p>
            <a:endParaRPr lang="ru-RU" sz="1600" dirty="0"/>
          </a:p>
        </p:txBody>
      </p:sp>
      <p:graphicFrame>
        <p:nvGraphicFramePr>
          <p:cNvPr id="7" name="Схема 6"/>
          <p:cNvGraphicFramePr/>
          <p:nvPr/>
        </p:nvGraphicFramePr>
        <p:xfrm>
          <a:off x="857224" y="3429000"/>
          <a:ext cx="7572428" cy="2778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6718372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500034" y="357167"/>
            <a:ext cx="8143932" cy="830997"/>
          </a:xfrm>
          <a:prstGeom prst="rect">
            <a:avLst/>
          </a:prstGeom>
        </p:spPr>
        <p:txBody>
          <a:bodyPr wrap="square">
            <a:spAutoFit/>
          </a:bodyPr>
          <a:lstStyle/>
          <a:p>
            <a:pPr algn="ctr"/>
            <a:r>
              <a:rPr lang="ru-RU" sz="2400" dirty="0" smtClean="0">
                <a:solidFill>
                  <a:srgbClr val="00B0F0"/>
                </a:solidFill>
                <a:latin typeface="Arial Black" pitchFamily="34" charset="0"/>
              </a:rPr>
              <a:t>Задачи</a:t>
            </a:r>
            <a:r>
              <a:rPr lang="ru-RU" sz="2400" dirty="0" smtClean="0">
                <a:solidFill>
                  <a:srgbClr val="00B050"/>
                </a:solidFill>
                <a:latin typeface="Arial Black" pitchFamily="34" charset="0"/>
              </a:rPr>
              <a:t> </a:t>
            </a:r>
            <a:r>
              <a:rPr lang="ru-RU" sz="2400" dirty="0" smtClean="0">
                <a:solidFill>
                  <a:srgbClr val="00B0F0"/>
                </a:solidFill>
                <a:latin typeface="Arial Black" pitchFamily="34" charset="0"/>
              </a:rPr>
              <a:t>школы по профилактике </a:t>
            </a:r>
            <a:r>
              <a:rPr lang="ru-RU" sz="2400" dirty="0" err="1" smtClean="0">
                <a:solidFill>
                  <a:srgbClr val="00B0F0"/>
                </a:solidFill>
                <a:latin typeface="Arial Black" pitchFamily="34" charset="0"/>
              </a:rPr>
              <a:t>рискованого</a:t>
            </a:r>
            <a:r>
              <a:rPr lang="ru-RU" sz="2400" dirty="0" smtClean="0">
                <a:solidFill>
                  <a:srgbClr val="00B0F0"/>
                </a:solidFill>
                <a:latin typeface="Arial Black" pitchFamily="34" charset="0"/>
              </a:rPr>
              <a:t> поведения</a:t>
            </a:r>
            <a:endParaRPr lang="ru-RU" sz="2400"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85750"/>
            <a:ext cx="8015288" cy="1143000"/>
          </a:xfrm>
        </p:spPr>
        <p:txBody>
          <a:bodyPr>
            <a:normAutofit fontScale="90000"/>
          </a:bodyPr>
          <a:lstStyle/>
          <a:p>
            <a:r>
              <a:rPr lang="ru-RU" sz="4400" dirty="0" smtClean="0">
                <a:solidFill>
                  <a:srgbClr val="00B0F0"/>
                </a:solidFill>
                <a:latin typeface="Arial Black" pitchFamily="34" charset="0"/>
              </a:rPr>
              <a:t>Рискованное поведение</a:t>
            </a:r>
            <a:endParaRPr lang="ru-RU" sz="4400" dirty="0">
              <a:solidFill>
                <a:srgbClr val="00B0F0"/>
              </a:solidFill>
              <a:latin typeface="Arial Black" pitchFamily="34" charset="0"/>
            </a:endParaRPr>
          </a:p>
        </p:txBody>
      </p:sp>
      <p:sp>
        <p:nvSpPr>
          <p:cNvPr id="3" name="Содержимое 2"/>
          <p:cNvSpPr>
            <a:spLocks noGrp="1"/>
          </p:cNvSpPr>
          <p:nvPr>
            <p:ph sz="half" idx="4294967295"/>
          </p:nvPr>
        </p:nvSpPr>
        <p:spPr>
          <a:xfrm>
            <a:off x="0" y="1600200"/>
            <a:ext cx="4038600" cy="4525963"/>
          </a:xfrm>
        </p:spPr>
        <p:txBody>
          <a:bodyPr>
            <a:normAutofit/>
          </a:bodyPr>
          <a:lstStyle/>
          <a:p>
            <a:r>
              <a:rPr lang="ru-RU" dirty="0" smtClean="0"/>
              <a:t>Конструктивное</a:t>
            </a:r>
          </a:p>
          <a:p>
            <a:pPr>
              <a:buNone/>
            </a:pPr>
            <a:r>
              <a:rPr lang="ru-RU" dirty="0" smtClean="0"/>
              <a:t>   </a:t>
            </a:r>
            <a:r>
              <a:rPr lang="ru-RU" sz="2400" dirty="0" smtClean="0"/>
              <a:t>-вид активности, направленный на самопознание и самосовершенствование подростков и обуславливающий </a:t>
            </a:r>
            <a:r>
              <a:rPr lang="ru-RU" sz="2400" dirty="0" smtClean="0">
                <a:solidFill>
                  <a:srgbClr val="FF0000"/>
                </a:solidFill>
              </a:rPr>
              <a:t>осознание</a:t>
            </a:r>
            <a:r>
              <a:rPr lang="ru-RU" sz="2400" dirty="0" smtClean="0"/>
              <a:t> ими </a:t>
            </a:r>
            <a:r>
              <a:rPr lang="ru-RU" sz="2400" dirty="0" smtClean="0">
                <a:solidFill>
                  <a:srgbClr val="00B0F0"/>
                </a:solidFill>
              </a:rPr>
              <a:t>ценности жизни</a:t>
            </a:r>
          </a:p>
          <a:p>
            <a:pPr>
              <a:buNone/>
            </a:pPr>
            <a:endParaRPr lang="ru-RU" sz="2400" dirty="0" smtClean="0">
              <a:solidFill>
                <a:srgbClr val="00B0F0"/>
              </a:solidFill>
            </a:endParaRPr>
          </a:p>
          <a:p>
            <a:pPr>
              <a:buNone/>
            </a:pPr>
            <a:r>
              <a:rPr lang="ru-RU" sz="2400" dirty="0" smtClean="0">
                <a:solidFill>
                  <a:srgbClr val="00B0F0"/>
                </a:solidFill>
              </a:rPr>
              <a:t>                                            </a:t>
            </a:r>
          </a:p>
        </p:txBody>
      </p:sp>
      <p:sp>
        <p:nvSpPr>
          <p:cNvPr id="4" name="Содержимое 3"/>
          <p:cNvSpPr>
            <a:spLocks noGrp="1"/>
          </p:cNvSpPr>
          <p:nvPr>
            <p:ph sz="half" idx="4294967295"/>
          </p:nvPr>
        </p:nvSpPr>
        <p:spPr>
          <a:xfrm>
            <a:off x="5105400" y="1571625"/>
            <a:ext cx="4038600" cy="4525963"/>
          </a:xfrm>
        </p:spPr>
        <p:txBody>
          <a:bodyPr>
            <a:normAutofit/>
          </a:bodyPr>
          <a:lstStyle/>
          <a:p>
            <a:r>
              <a:rPr lang="ru-RU" dirty="0" smtClean="0">
                <a:solidFill>
                  <a:srgbClr val="FF0000"/>
                </a:solidFill>
              </a:rPr>
              <a:t>Не</a:t>
            </a:r>
            <a:r>
              <a:rPr lang="ru-RU" dirty="0" smtClean="0"/>
              <a:t>конструктивное</a:t>
            </a:r>
          </a:p>
          <a:p>
            <a:pPr>
              <a:buNone/>
            </a:pPr>
            <a:r>
              <a:rPr lang="ru-RU" dirty="0" smtClean="0"/>
              <a:t>  </a:t>
            </a:r>
            <a:r>
              <a:rPr lang="ru-RU" sz="2400" dirty="0" smtClean="0"/>
              <a:t>-вид активности, направленный на разрушение объектов окружающего мира и/или саморазрушение подростков и обусловливающий </a:t>
            </a:r>
            <a:r>
              <a:rPr lang="ru-RU" sz="2400" dirty="0" smtClean="0">
                <a:solidFill>
                  <a:srgbClr val="FF0000"/>
                </a:solidFill>
              </a:rPr>
              <a:t>отсутствие </a:t>
            </a:r>
            <a:r>
              <a:rPr lang="ru-RU" sz="2400" dirty="0" smtClean="0"/>
              <a:t>у них осознанного отношения к </a:t>
            </a:r>
            <a:r>
              <a:rPr lang="ru-RU" sz="2400" dirty="0" smtClean="0">
                <a:solidFill>
                  <a:srgbClr val="00B0F0"/>
                </a:solidFill>
              </a:rPr>
              <a:t>ценности жизни</a:t>
            </a:r>
            <a:endParaRPr lang="ru-RU" sz="2400" dirty="0">
              <a:solidFill>
                <a:srgbClr val="00B0F0"/>
              </a:solidFill>
            </a:endParaRPr>
          </a:p>
        </p:txBody>
      </p:sp>
      <p:cxnSp>
        <p:nvCxnSpPr>
          <p:cNvPr id="6" name="Прямая со стрелкой 5"/>
          <p:cNvCxnSpPr/>
          <p:nvPr/>
        </p:nvCxnSpPr>
        <p:spPr>
          <a:xfrm>
            <a:off x="4500562" y="1164548"/>
            <a:ext cx="1428760" cy="64294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Прямая со стрелкой 9"/>
          <p:cNvCxnSpPr/>
          <p:nvPr/>
        </p:nvCxnSpPr>
        <p:spPr>
          <a:xfrm rot="10800000" flipV="1">
            <a:off x="2643174" y="1135875"/>
            <a:ext cx="1857388" cy="5715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6386" name="AutoShape 2" descr="Человечки для презентации для powerpoint | Powerpoint animation, Clip art,  Invoicing softw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401080" cy="2143140"/>
          </a:xfrm>
        </p:spPr>
        <p:txBody>
          <a:bodyPr>
            <a:normAutofit fontScale="90000"/>
          </a:bodyPr>
          <a:lstStyle/>
          <a:p>
            <a:pPr algn="ctr"/>
            <a:r>
              <a:rPr lang="ru-RU" sz="4400" dirty="0" smtClean="0">
                <a:solidFill>
                  <a:srgbClr val="00B0F0"/>
                </a:solidFill>
                <a:latin typeface="Arial Black" pitchFamily="34" charset="0"/>
              </a:rPr>
              <a:t>Неконструктивное рискованное поведение подростков</a:t>
            </a:r>
            <a:endParaRPr lang="ru-RU" sz="4400" dirty="0">
              <a:solidFill>
                <a:srgbClr val="00B0F0"/>
              </a:solidFill>
              <a:latin typeface="Arial Black" pitchFamily="34" charset="0"/>
            </a:endParaRPr>
          </a:p>
        </p:txBody>
      </p:sp>
      <p:sp>
        <p:nvSpPr>
          <p:cNvPr id="3" name="Текст 2"/>
          <p:cNvSpPr>
            <a:spLocks noGrp="1"/>
          </p:cNvSpPr>
          <p:nvPr>
            <p:ph type="body" idx="1"/>
          </p:nvPr>
        </p:nvSpPr>
        <p:spPr>
          <a:xfrm>
            <a:off x="500034" y="2214554"/>
            <a:ext cx="8286808" cy="2714644"/>
          </a:xfrm>
        </p:spPr>
        <p:txBody>
          <a:bodyPr>
            <a:noAutofit/>
          </a:bodyPr>
          <a:lstStyle/>
          <a:p>
            <a:r>
              <a:rPr lang="ru-RU" sz="2800" dirty="0" smtClean="0"/>
              <a:t>Может выражаться в курении, драках, употреблении алкоголя, наркотиков, вызывающего сексуального поведения, </a:t>
            </a:r>
            <a:r>
              <a:rPr lang="ru-RU" sz="2800" dirty="0" err="1" smtClean="0"/>
              <a:t>зацепинга</a:t>
            </a:r>
            <a:r>
              <a:rPr lang="ru-RU" sz="2800" dirty="0" smtClean="0"/>
              <a:t> и других способов получения острых ощущений. Также оно может проявляться как бунт или жест неудовольствия, направленный </a:t>
            </a:r>
          </a:p>
          <a:p>
            <a:r>
              <a:rPr lang="ru-RU" sz="2800" dirty="0" smtClean="0"/>
              <a:t>против родителей.</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4162474"/>
          </a:xfrm>
        </p:spPr>
        <p:txBody>
          <a:bodyPr/>
          <a:lstStyle/>
          <a:p>
            <a:pPr algn="ctr"/>
            <a:r>
              <a:rPr lang="ru-RU" dirty="0" smtClean="0">
                <a:solidFill>
                  <a:srgbClr val="00B0F0"/>
                </a:solidFill>
              </a:rPr>
              <a:t>Опасные увлечения подростков</a:t>
            </a:r>
            <a:endParaRPr lang="ru-RU" dirty="0">
              <a:solidFill>
                <a:srgbClr val="00B0F0"/>
              </a:solidFill>
            </a:endParaRPr>
          </a:p>
        </p:txBody>
      </p:sp>
    </p:spTree>
    <p:extLst>
      <p:ext uri="{BB962C8B-B14F-4D97-AF65-F5344CB8AC3E}">
        <p14:creationId xmlns:p14="http://schemas.microsoft.com/office/powerpoint/2010/main" val="173693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5890666"/>
          </a:xfrm>
        </p:spPr>
        <p:txBody>
          <a:bodyPr/>
          <a:lstStyle/>
          <a:p>
            <a:r>
              <a:rPr lang="ru-RU" b="1" dirty="0" err="1"/>
              <a:t>Руфинг</a:t>
            </a:r>
            <a:r>
              <a:rPr lang="ru-RU" b="1" dirty="0"/>
              <a:t> - прогулки по крышам</a:t>
            </a:r>
            <a:r>
              <a:rPr lang="ru-RU" b="1" dirty="0" smtClean="0"/>
              <a:t>.</a:t>
            </a:r>
            <a:br>
              <a:rPr lang="ru-RU" b="1" dirty="0" smtClean="0"/>
            </a:br>
            <a:r>
              <a:rPr lang="ru-RU" b="1" dirty="0" smtClean="0"/>
              <a:t/>
            </a:r>
            <a:br>
              <a:rPr lang="ru-RU" b="1" dirty="0" smtClean="0"/>
            </a:br>
            <a:r>
              <a:rPr lang="ru-RU" sz="1800" dirty="0" err="1"/>
              <a:t>Руферы</a:t>
            </a:r>
            <a:r>
              <a:rPr lang="ru-RU" sz="1800" dirty="0"/>
              <a:t> - эдакие </a:t>
            </a:r>
            <a:r>
              <a:rPr lang="ru-RU" sz="1800" dirty="0" err="1"/>
              <a:t>Карлсоны</a:t>
            </a:r>
            <a:r>
              <a:rPr lang="ru-RU" sz="1800" dirty="0"/>
              <a:t> нашего времени, которых со страшной силой тянет на крыши. Вооружившись фотоаппаратом или обычным телефоном с камерой, </a:t>
            </a:r>
            <a:r>
              <a:rPr lang="ru-RU" sz="1800" dirty="0" err="1"/>
              <a:t>руферы</a:t>
            </a:r>
            <a:r>
              <a:rPr lang="ru-RU" sz="1800" dirty="0"/>
              <a:t> готовы сутками бродить по чердакам и крышам городских многоэтажек и снимать виды, открывающиеся с высоты. Здесь они якобы ищут красоту, покой и вдохновение. Но </a:t>
            </a:r>
            <a:r>
              <a:rPr lang="ru-RU" sz="1800" dirty="0" err="1"/>
              <a:t>руфинг</a:t>
            </a:r>
            <a:r>
              <a:rPr lang="ru-RU" sz="1800" dirty="0"/>
              <a:t> заслуженно относится к самым опасным развлечениям подростков. Во-первых, проникновение на крышу незаконно, а значит, в случае чего вам придется забирать чадо из отделения милиции. Во-вторых, даже самые мирные развлечения на высоте пятиэтажного (и более) дома безобидными не назовешь. Соскользнула нога, споткнулся, испугался громкого звука и неудачно отшатнулся в сторону... Лучше не рисковать и заранее обсудить с подростком опасное </a:t>
            </a:r>
            <a:r>
              <a:rPr lang="ru-RU" sz="1800" u="sng" dirty="0">
                <a:hlinkClick r:id="rId2"/>
              </a:rPr>
              <a:t>хобби</a:t>
            </a:r>
            <a:r>
              <a:rPr lang="ru-RU" dirty="0" smtClean="0"/>
              <a:t>.</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362050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err="1">
                <a:solidFill>
                  <a:srgbClr val="00B0F0"/>
                </a:solidFill>
              </a:rPr>
              <a:t>Скайуокинг</a:t>
            </a:r>
            <a:r>
              <a:rPr lang="ru-RU" sz="2800" b="1" dirty="0">
                <a:solidFill>
                  <a:srgbClr val="00B0F0"/>
                </a:solidFill>
              </a:rPr>
              <a:t> - покорение самых высоких точек в городе без специального снаряжения.</a:t>
            </a:r>
            <a:endParaRPr lang="ru-RU" sz="2800" dirty="0">
              <a:solidFill>
                <a:srgbClr val="00B0F0"/>
              </a:solidFill>
            </a:endParaRPr>
          </a:p>
        </p:txBody>
      </p:sp>
      <p:sp>
        <p:nvSpPr>
          <p:cNvPr id="3" name="Текст 2"/>
          <p:cNvSpPr>
            <a:spLocks noGrp="1"/>
          </p:cNvSpPr>
          <p:nvPr>
            <p:ph type="body" idx="1"/>
          </p:nvPr>
        </p:nvSpPr>
        <p:spPr>
          <a:xfrm>
            <a:off x="609600" y="476672"/>
            <a:ext cx="7885113" cy="4485853"/>
          </a:xfrm>
        </p:spPr>
        <p:txBody>
          <a:bodyPr>
            <a:normAutofit/>
          </a:bodyPr>
          <a:lstStyle/>
          <a:p>
            <a:r>
              <a:rPr lang="ru-RU" sz="2000" dirty="0" err="1" smtClean="0">
                <a:solidFill>
                  <a:schemeClr val="tx1"/>
                </a:solidFill>
              </a:rPr>
              <a:t>Скайуокеры</a:t>
            </a:r>
            <a:r>
              <a:rPr lang="ru-RU" sz="2000" dirty="0">
                <a:solidFill>
                  <a:schemeClr val="tx1"/>
                </a:solidFill>
              </a:rPr>
              <a:t>, как и </a:t>
            </a:r>
            <a:r>
              <a:rPr lang="ru-RU" sz="2000" dirty="0" err="1">
                <a:solidFill>
                  <a:schemeClr val="tx1"/>
                </a:solidFill>
              </a:rPr>
              <a:t>руферы</a:t>
            </a:r>
            <a:r>
              <a:rPr lang="ru-RU" sz="2000" dirty="0">
                <a:solidFill>
                  <a:schemeClr val="tx1"/>
                </a:solidFill>
              </a:rPr>
              <a:t>, любят высоту. Даже само название этого увлечения дословно переводится как «хождение по небу». </a:t>
            </a:r>
            <a:r>
              <a:rPr lang="ru-RU" sz="2000" dirty="0" err="1">
                <a:solidFill>
                  <a:schemeClr val="tx1"/>
                </a:solidFill>
              </a:rPr>
              <a:t>Скайуокеры</a:t>
            </a:r>
            <a:r>
              <a:rPr lang="ru-RU" sz="2000" dirty="0">
                <a:solidFill>
                  <a:schemeClr val="tx1"/>
                </a:solidFill>
              </a:rPr>
              <a:t> забираются на самые высокие объекты: крыши небоскребов, башни, мосты. Это им нужно для того, чтобы сделать крутые фотографии и насладиться ощущением свободы и полета. Именно это чувство - ну и, конечно, желание поразить сверстников - заставляет отчаянных молодых людей подниматься на высоту нескольких сотен метров без страховки и снаряжения. Стоит ли говорить, как опасны такие подъемы и какому риску подвергают себя </a:t>
            </a:r>
            <a:r>
              <a:rPr lang="ru-RU" sz="2000" dirty="0" err="1">
                <a:solidFill>
                  <a:schemeClr val="tx1"/>
                </a:solidFill>
              </a:rPr>
              <a:t>тинейджеры</a:t>
            </a:r>
            <a:r>
              <a:rPr lang="ru-RU" sz="2000" dirty="0" smtClean="0">
                <a:solidFill>
                  <a:schemeClr val="tx1"/>
                </a:solidFill>
              </a:rPr>
              <a:t>?</a:t>
            </a:r>
          </a:p>
          <a:p>
            <a:endParaRPr lang="ru-RU" dirty="0">
              <a:solidFill>
                <a:schemeClr val="tx1"/>
              </a:solidFill>
            </a:endParaRPr>
          </a:p>
          <a:p>
            <a:endParaRPr lang="ru-RU" dirty="0" smtClean="0">
              <a:solidFill>
                <a:schemeClr val="tx1"/>
              </a:solidFill>
            </a:endParaRPr>
          </a:p>
          <a:p>
            <a:endParaRPr lang="ru-RU" dirty="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372791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6034682"/>
          </a:xfrm>
        </p:spPr>
        <p:txBody>
          <a:bodyPr/>
          <a:lstStyle/>
          <a:p>
            <a:r>
              <a:rPr lang="ru-RU" sz="2400" dirty="0" err="1">
                <a:solidFill>
                  <a:srgbClr val="00B0F0"/>
                </a:solidFill>
              </a:rPr>
              <a:t>Диггерство</a:t>
            </a:r>
            <a:r>
              <a:rPr lang="ru-RU" sz="2400" dirty="0">
                <a:solidFill>
                  <a:srgbClr val="00B0F0"/>
                </a:solidFill>
              </a:rPr>
              <a:t> - спуск и изучение подземных коммуникаций (шахты метро, бомбоубежища и так далее</a:t>
            </a:r>
            <a:r>
              <a:rPr lang="ru-RU" sz="2400" dirty="0" smtClean="0">
                <a:solidFill>
                  <a:srgbClr val="00B0F0"/>
                </a:solidFill>
              </a:rPr>
              <a:t>)</a:t>
            </a:r>
            <a:br>
              <a:rPr lang="ru-RU" sz="2400" dirty="0" smtClean="0">
                <a:solidFill>
                  <a:srgbClr val="00B0F0"/>
                </a:solidFill>
              </a:rPr>
            </a:br>
            <a:r>
              <a:rPr lang="ru-RU" sz="2400" dirty="0"/>
              <a:t>Кто-то считает диггеров современными археологами и искателями сокровищ. Однако, к сожалению, в большинстве своем </a:t>
            </a:r>
            <a:r>
              <a:rPr lang="ru-RU" sz="2400" u="sng" dirty="0">
                <a:hlinkClick r:id="rId2"/>
              </a:rPr>
              <a:t>современные подростки</a:t>
            </a:r>
            <a:r>
              <a:rPr lang="ru-RU" sz="2400" dirty="0"/>
              <a:t> лезут в подземелья не из любви к истории и археологии. Ребятам не хватает </a:t>
            </a:r>
            <a:r>
              <a:rPr lang="ru-RU" sz="1600" dirty="0"/>
              <a:t>адреналина, да и перед товарищами хочется «</a:t>
            </a:r>
            <a:r>
              <a:rPr lang="ru-RU" sz="1600" dirty="0" err="1"/>
              <a:t>понтануться</a:t>
            </a:r>
            <a:r>
              <a:rPr lang="ru-RU" sz="1600" dirty="0"/>
              <a:t>». Подземки, бомбоубежища и шахты манят безрассудных </a:t>
            </a:r>
            <a:r>
              <a:rPr lang="ru-RU" sz="1600" dirty="0" err="1"/>
              <a:t>тинейджеров</a:t>
            </a:r>
            <a:r>
              <a:rPr lang="ru-RU" sz="1600" dirty="0"/>
              <a:t>, как магнит. Это же настоящий триллер с эффектом присутствия! А недавно </a:t>
            </a:r>
            <a:r>
              <a:rPr lang="ru-RU" sz="1600" dirty="0" err="1"/>
              <a:t>диггерство</a:t>
            </a:r>
            <a:r>
              <a:rPr lang="ru-RU" sz="1600" dirty="0"/>
              <a:t> и вовсе вышло на новый уровень: сейчас можно заказать экскурсию по городским подземельям. Опытный диггер проводит любителей острых ощущений по относительно безопасным путям, чтобы почувствовать всю мрачную прелесть подземелий. Но даже с ним никто не застрахован от обрушений, да и доверять таким экскурсоводам не всегда можно – в таких местах очень легко заблудиться. Однажды подобная «прогулка» чуть не закончилась трагедией: проводники бросили своих клиентов в подземельях и скрылись.</a:t>
            </a:r>
            <a:endParaRPr lang="ru-RU" sz="1600" dirty="0">
              <a:solidFill>
                <a:srgbClr val="00B0F0"/>
              </a:solidFill>
            </a:endParaRPr>
          </a:p>
        </p:txBody>
      </p:sp>
    </p:spTree>
    <p:extLst>
      <p:ext uri="{BB962C8B-B14F-4D97-AF65-F5344CB8AC3E}">
        <p14:creationId xmlns:p14="http://schemas.microsoft.com/office/powerpoint/2010/main" val="4199523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5818658"/>
          </a:xfrm>
        </p:spPr>
        <p:txBody>
          <a:bodyPr/>
          <a:lstStyle/>
          <a:p>
            <a:r>
              <a:rPr lang="ru-RU" b="1" dirty="0" err="1">
                <a:solidFill>
                  <a:srgbClr val="00B0F0"/>
                </a:solidFill>
              </a:rPr>
              <a:t>Сталкерство</a:t>
            </a:r>
            <a:r>
              <a:rPr lang="ru-RU" b="1" dirty="0">
                <a:solidFill>
                  <a:srgbClr val="00B0F0"/>
                </a:solidFill>
              </a:rPr>
              <a:t> - посещение и изучение заброшенных мест</a:t>
            </a:r>
            <a:r>
              <a:rPr lang="ru-RU" b="1" dirty="0" smtClean="0">
                <a:solidFill>
                  <a:srgbClr val="00B0F0"/>
                </a:solidFill>
              </a:rPr>
              <a:t>.</a:t>
            </a:r>
            <a:br>
              <a:rPr lang="ru-RU" b="1" dirty="0" smtClean="0">
                <a:solidFill>
                  <a:srgbClr val="00B0F0"/>
                </a:solidFill>
              </a:rPr>
            </a:br>
            <a:r>
              <a:rPr lang="ru-RU" sz="2000" dirty="0"/>
              <a:t>Вдохновленные компьютерной игрой (S.T.A.L.K.E.R) и жаждой приключений, подростки часто залезают туда, куда ходить не следовало бы. Военные склады, закрытые объекты, промышленные предприятия… Человек, попавший туда незаконно, становится правонарушителем. Некоторые особо </a:t>
            </a:r>
            <a:r>
              <a:rPr lang="ru-RU" sz="2000" dirty="0" err="1"/>
              <a:t>безбашенные</a:t>
            </a:r>
            <a:r>
              <a:rPr lang="ru-RU" sz="2000" dirty="0"/>
              <a:t> </a:t>
            </a:r>
            <a:r>
              <a:rPr lang="ru-RU" sz="2000" dirty="0" err="1"/>
              <a:t>тинейджеры</a:t>
            </a:r>
            <a:r>
              <a:rPr lang="ru-RU" sz="2000" dirty="0"/>
              <a:t> даже пробираются на территорию Чернобыльской зоны. Стоит ли говорить, как </a:t>
            </a:r>
            <a:r>
              <a:rPr lang="ru-RU" sz="2000" u="sng" dirty="0">
                <a:hlinkClick r:id="rId2"/>
              </a:rPr>
              <a:t>рискованно</a:t>
            </a:r>
            <a:r>
              <a:rPr lang="ru-RU" sz="2000" dirty="0"/>
              <a:t> там находиться?</a:t>
            </a:r>
            <a:br>
              <a:rPr lang="ru-RU" sz="2000" dirty="0"/>
            </a:br>
            <a:r>
              <a:rPr lang="ru-RU" sz="2000" dirty="0"/>
              <a:t>Однако опасностей у юных </a:t>
            </a:r>
            <a:r>
              <a:rPr lang="ru-RU" sz="2000" dirty="0" err="1"/>
              <a:t>сталкеров</a:t>
            </a:r>
            <a:r>
              <a:rPr lang="ru-RU" sz="2000" dirty="0"/>
              <a:t> хватает и в общедоступных местах - от ветхих конструкций, готовых рухнуть под самым незначительным весом, до бомжей и бродячих собак.</a:t>
            </a:r>
            <a:r>
              <a:rPr lang="ru-RU" dirty="0"/>
              <a:t/>
            </a:r>
            <a:br>
              <a:rPr lang="ru-RU" dirty="0"/>
            </a:br>
            <a:endParaRPr lang="ru-RU" dirty="0">
              <a:solidFill>
                <a:srgbClr val="00B0F0"/>
              </a:solidFill>
            </a:endParaRPr>
          </a:p>
        </p:txBody>
      </p:sp>
    </p:spTree>
    <p:extLst>
      <p:ext uri="{BB962C8B-B14F-4D97-AF65-F5344CB8AC3E}">
        <p14:creationId xmlns:p14="http://schemas.microsoft.com/office/powerpoint/2010/main" val="1573045317"/>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577</TotalTime>
  <Words>1052</Words>
  <Application>Microsoft Office PowerPoint</Application>
  <PresentationFormat>Экран (4:3)</PresentationFormat>
  <Paragraphs>97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Горизонт</vt:lpstr>
      <vt:lpstr>Профилактика рискованного поведения обучающихся. </vt:lpstr>
      <vt:lpstr>Презентация PowerPoint</vt:lpstr>
      <vt:lpstr>Рискованное поведение</vt:lpstr>
      <vt:lpstr>Неконструктивное рискованное поведение подростков</vt:lpstr>
      <vt:lpstr>Опасные увлечения подростков</vt:lpstr>
      <vt:lpstr>Руфинг - прогулки по крышам.  Руферы - эдакие Карлсоны нашего времени, которых со страшной силой тянет на крыши. Вооружившись фотоаппаратом или обычным телефоном с камерой, руферы готовы сутками бродить по чердакам и крышам городских многоэтажек и снимать виды, открывающиеся с высоты. Здесь они якобы ищут красоту, покой и вдохновение. Но руфинг заслуженно относится к самым опасным развлечениям подростков. Во-первых, проникновение на крышу незаконно, а значит, в случае чего вам придется забирать чадо из отделения милиции. Во-вторых, даже самые мирные развлечения на высоте пятиэтажного (и более) дома безобидными не назовешь. Соскользнула нога, споткнулся, испугался громкого звука и неудачно отшатнулся в сторону... Лучше не рисковать и заранее обсудить с подростком опасное хобби.  </vt:lpstr>
      <vt:lpstr>Скайуокинг - покорение самых высоких точек в городе без специального снаряжения.</vt:lpstr>
      <vt:lpstr>Диггерство - спуск и изучение подземных коммуникаций (шахты метро, бомбоубежища и так далее) Кто-то считает диггеров современными археологами и искателями сокровищ. Однако, к сожалению, в большинстве своем современные подростки лезут в подземелья не из любви к истории и археологии. Ребятам не хватает адреналина, да и перед товарищами хочется «понтануться». Подземки, бомбоубежища и шахты манят безрассудных тинейджеров, как магнит. Это же настоящий триллер с эффектом присутствия! А недавно диггерство и вовсе вышло на новый уровень: сейчас можно заказать экскурсию по городским подземельям. Опытный диггер проводит любителей острых ощущений по относительно безопасным путям, чтобы почувствовать всю мрачную прелесть подземелий. Но даже с ним никто не застрахован от обрушений, да и доверять таким экскурсоводам не всегда можно – в таких местах очень легко заблудиться. Однажды подобная «прогулка» чуть не закончилась трагедией: проводники бросили своих клиентов в подземельях и скрылись.</vt:lpstr>
      <vt:lpstr>Сталкерство - посещение и изучение заброшенных мест. Вдохновленные компьютерной игрой (S.T.A.L.K.E.R) и жаждой приключений, подростки часто залезают туда, куда ходить не следовало бы. Военные склады, закрытые объекты, промышленные предприятия… Человек, попавший туда незаконно, становится правонарушителем. Некоторые особо безбашенные тинейджеры даже пробираются на территорию Чернобыльской зоны. Стоит ли говорить, как рискованно там находиться? Однако опасностей у юных сталкеров хватает и в общедоступных местах - от ветхих конструкций, готовых рухнуть под самым незначительным весом, до бомжей и бродячих собак. </vt:lpstr>
      <vt:lpstr>Зацепинг – проезд вне салона электрички или трамвая (на крыше, на подножке). Это экстремальное увлечение возникло в начале прошлого века, когда ездить вне салона поезда людей заставляла нужда: переполненные трамваи и поезда, а также высокие цены на билеты превращали обычных людей в зацеперов. Сейчас ситуация изменилась, однако подростки упорно испытывают судьбу, цепляясь за выступающие части электрички, забираясь на подножки и даже на крышу. Основная опасность, которая подстерегает зацеперов, это, конечно, падение на рельсы под колеса движущегося составу. Соскользнут руки или ноги, оторвется поручень - и все может закончиться очень трагично. Ежегодно в России фиксируется несколько десятков таких несчастных случаев. Также беспечные подростки гибнут от удара током. В основном эта участь ожидает тех, кто любит ездить на крыше.</vt:lpstr>
      <vt:lpstr>Паркур – «рациональное» перемещение и преодоление попадающихся на пути препятствий (стен, лестниц и так далее). Сочетает в себе множество довольно сложных и опасных трюков: кувырки, прыжки с опорой на руки. Паркур - травматичный и опасный вид спорта, особенно если подросток экспериментирует в одиночку или с друзьями-дилетантами. Невозможно встретить паркурщика, у которого не было бы ни одного перелома или растяжения. Наиболее частые травмы: перелом пальцев и запястий, разрыв сухожилий, повреждение голеней, пяток и ключиц</vt:lpstr>
      <vt:lpstr>«Собачий кайф» - намеренное перекрытие доступа кислорода к мозгу для получения «кайфа». Назвать «собачий кайф» хобби или увлечением даже язык не поворачивается, но, к сожалению, у этого явно суицидального поведения есть последователи. Многим подросткам пристрастие к этому дикому развлечению стоило жизни, а кого-то подтолкнуло к поиску более сильных и смертоносных источников «опьянения». Хуже всего, что эта зараза распространяется не только среди старшеклассников, но и в средней и даже в начальной школе! Игра на грани жизни и смерти распространена как в интернатах, так и во вполне благополучных школах. Дети делают это в компаниях и поодиночке. Средний возраст - от 12 до 19 лет. Идея проста: сначала подросток повышает давление частым (собачьим - отсюда и название) дыханием, после чего «придушивает» себя веревкой сам или это делают его товарищи. Затем веревка убирается - и от прилива крови к мозгу подросток испытывает чувство легкости и эйфории. Понять, что ребенок подсел на «собачий кайф», можно по поведению и внешним изменениям. Следы на шее, красные белки глаз, необычные поступки, жалобы на головные боли - все это может стать сигналом беды. А уж если в личных вещах ребенка вдруг попадаются такие странные предметы, как веревки, шейные платки, собачьи поводки – то стоит бить тревогу!</vt:lpstr>
      <vt:lpstr>Неконструктивное рискованное поведение подростков</vt:lpstr>
      <vt:lpstr>Презентация PowerPoint</vt:lpstr>
      <vt:lpstr>Факторы, способствующие формированию у подростков неконструктивного рискованного поведения     </vt:lpstr>
      <vt:lpstr>Презентация PowerPoint</vt:lpstr>
      <vt:lpstr>Психологические особенности подростков</vt:lpstr>
      <vt:lpstr>Презентация PowerPoint</vt:lpstr>
      <vt:lpstr>Презентация PowerPoint</vt:lpstr>
      <vt:lpstr>Факторы социального сиротства, связанные с родителями и семьей</vt:lpstr>
      <vt:lpstr>Профилактическая работа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РИСКОВАННОГО  ПОВЕДЕНИЯ ПОДРОСТКОВ</dc:title>
  <dc:creator>АННА</dc:creator>
  <cp:lastModifiedBy>Тыковка</cp:lastModifiedBy>
  <cp:revision>60</cp:revision>
  <dcterms:created xsi:type="dcterms:W3CDTF">2020-10-07T19:54:49Z</dcterms:created>
  <dcterms:modified xsi:type="dcterms:W3CDTF">2021-03-21T12:51:41Z</dcterms:modified>
</cp:coreProperties>
</file>