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8" r:id="rId2"/>
    <p:sldId id="260" r:id="rId3"/>
    <p:sldId id="263" r:id="rId4"/>
    <p:sldId id="272" r:id="rId5"/>
    <p:sldId id="262" r:id="rId6"/>
    <p:sldId id="264" r:id="rId7"/>
    <p:sldId id="265" r:id="rId8"/>
    <p:sldId id="266" r:id="rId9"/>
    <p:sldId id="267" r:id="rId10"/>
    <p:sldId id="269" r:id="rId11"/>
    <p:sldId id="270"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638" autoAdjust="0"/>
  </p:normalViewPr>
  <p:slideViewPr>
    <p:cSldViewPr>
      <p:cViewPr varScale="1">
        <p:scale>
          <a:sx n="85" d="100"/>
          <a:sy n="85" d="100"/>
        </p:scale>
        <p:origin x="5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DF840-BE2E-40C1-AA1C-44BE87B783CD}" type="datetimeFigureOut">
              <a:rPr lang="ru-RU" smtClean="0"/>
              <a:pPr/>
              <a:t>26.09.2019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F2511-0BB0-4980-AAE5-53C027F0D2D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26.09.2019</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26.09.2019</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26.09.2019</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26.09.2019</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26.09.2019</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26.09.2019</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26.09.2019</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u1408.edusite.ru/images/logoped.gi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g0.liveinternet.ru/images/attach/c/3/74/957/74957426_osminozhki_vyazannuye.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s5464.userapi.com/u80107073/-5/x_e73f4c40.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he-baby.ru/wp-content/uploads/2011/11/pervoklashka.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h273.edusite.ru/images/62286315.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ducation.simcat.ru/school24/img/1251739117_60.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kalinka25.ucoz.net/prava_rebenka_str3.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vito.ru/images/big/2675868.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1600200"/>
            <a:ext cx="7772400" cy="1470025"/>
          </a:xfrm>
        </p:spPr>
        <p:txBody>
          <a:bodyPr>
            <a:noAutofit/>
          </a:bodyPr>
          <a:lstStyle/>
          <a:p>
            <a:pPr algn="ctr"/>
            <a:r>
              <a:rPr lang="ru-RU" sz="4800" b="1" dirty="0">
                <a:solidFill>
                  <a:schemeClr val="hlink"/>
                </a:solidFill>
              </a:rPr>
              <a:t>Ваш ребёнок - первоклассник</a:t>
            </a:r>
          </a:p>
        </p:txBody>
      </p:sp>
      <p:sp>
        <p:nvSpPr>
          <p:cNvPr id="4099" name="Rectangle 3"/>
          <p:cNvSpPr>
            <a:spLocks noGrp="1" noChangeArrowheads="1"/>
          </p:cNvSpPr>
          <p:nvPr>
            <p:ph type="subTitle" idx="1"/>
          </p:nvPr>
        </p:nvSpPr>
        <p:spPr>
          <a:xfrm>
            <a:off x="3886200" y="3200400"/>
            <a:ext cx="4343400" cy="2514600"/>
          </a:xfrm>
        </p:spPr>
        <p:txBody>
          <a:bodyPr>
            <a:normAutofit/>
          </a:bodyPr>
          <a:lstStyle/>
          <a:p>
            <a:r>
              <a:rPr lang="ru-RU" sz="2400" dirty="0"/>
              <a:t>Советы логопеда родителям первоклассников</a:t>
            </a:r>
          </a:p>
          <a:p>
            <a:endParaRPr lang="ru-RU" sz="2400" dirty="0"/>
          </a:p>
          <a:p>
            <a:r>
              <a:rPr lang="ru-RU" sz="2400" dirty="0"/>
              <a:t>Учитель – логопед </a:t>
            </a:r>
            <a:r>
              <a:rPr lang="ru-RU" sz="2400" dirty="0" err="1"/>
              <a:t>Блитова</a:t>
            </a:r>
            <a:r>
              <a:rPr lang="ru-RU" sz="2400" dirty="0"/>
              <a:t> Ольга Юрьевна</a:t>
            </a:r>
          </a:p>
        </p:txBody>
      </p:sp>
      <p:pic>
        <p:nvPicPr>
          <p:cNvPr id="4103" name="Picture 7" descr="Картинка 415 из 98745">
            <a:hlinkClick r:id="rId2"/>
          </p:cNvPr>
          <p:cNvPicPr>
            <a:picLocks noChangeAspect="1" noChangeArrowheads="1"/>
          </p:cNvPicPr>
          <p:nvPr/>
        </p:nvPicPr>
        <p:blipFill>
          <a:blip r:embed="rId3"/>
          <a:srcRect/>
          <a:stretch>
            <a:fillRect/>
          </a:stretch>
        </p:blipFill>
        <p:spPr bwMode="auto">
          <a:xfrm>
            <a:off x="914400" y="2971800"/>
            <a:ext cx="3143250" cy="26003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914400" y="0"/>
            <a:ext cx="5410200" cy="1214422"/>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ru-RU" sz="4000"/>
              <a:t>Письменная речь.</a:t>
            </a:r>
            <a:br>
              <a:rPr lang="ru-RU" sz="4000"/>
            </a:br>
            <a:r>
              <a:rPr lang="ru-RU" sz="2400"/>
              <a:t>Проблемы с почерком. </a:t>
            </a:r>
            <a:br>
              <a:rPr lang="ru-RU" sz="2400"/>
            </a:br>
            <a:r>
              <a:rPr lang="ru-RU" sz="2400"/>
              <a:t>Состояние мелкой моторики.</a:t>
            </a:r>
          </a:p>
        </p:txBody>
      </p:sp>
      <p:sp>
        <p:nvSpPr>
          <p:cNvPr id="14339" name="Rectangle 3"/>
          <p:cNvSpPr>
            <a:spLocks noGrp="1" noChangeArrowheads="1"/>
          </p:cNvSpPr>
          <p:nvPr>
            <p:ph type="body" idx="1"/>
          </p:nvPr>
        </p:nvSpPr>
        <p:spPr bwMode="auto">
          <a:xfrm>
            <a:off x="457200" y="1981200"/>
            <a:ext cx="8229600" cy="4572000"/>
          </a:xfrm>
          <a:noFill/>
          <a:ln>
            <a:miter lim="800000"/>
            <a:headEnd/>
            <a:tailEnd/>
          </a:ln>
        </p:spPr>
        <p:txBody>
          <a:bodyPr vert="horz" wrap="square" lIns="91440" tIns="45720" rIns="91440" bIns="45720" numCol="1" anchor="t" anchorCtr="0" compatLnSpc="1">
            <a:prstTxWarp prst="textNoShape">
              <a:avLst/>
            </a:prstTxWarp>
          </a:bodyPr>
          <a:lstStyle/>
          <a:p>
            <a:pPr lvl="1">
              <a:lnSpc>
                <a:spcPct val="80000"/>
              </a:lnSpc>
              <a:buFontTx/>
              <a:buNone/>
            </a:pPr>
            <a:r>
              <a:rPr lang="ru-RU" sz="1400" b="1"/>
              <a:t>	Проблема с почерком</a:t>
            </a:r>
            <a:r>
              <a:rPr lang="ru-RU" sz="1400"/>
              <a:t> - довольно распространенная в начальной школе.</a:t>
            </a:r>
          </a:p>
          <a:p>
            <a:pPr>
              <a:lnSpc>
                <a:spcPct val="80000"/>
              </a:lnSpc>
              <a:buFontTx/>
              <a:buNone/>
            </a:pPr>
            <a:r>
              <a:rPr lang="ru-RU" sz="1400"/>
              <a:t>		Обучение письму - сложный вид работы для любого малыша. Исследования показали, что в начале обучения первоклассники на уроке письма испытывают физические и психические нагрузки того же уровня, что и космонавты в момент старта. Навыки письма вообще формируются позже умения читать или считать. Затруднения возникают, если у ребенка недостаточно развита </a:t>
            </a:r>
            <a:r>
              <a:rPr lang="ru-RU" sz="1400" b="1"/>
              <a:t>мелкая моторика</a:t>
            </a:r>
            <a:r>
              <a:rPr lang="ru-RU" sz="1400"/>
              <a:t> (то есть умение управлять тонкими движениями пальцев и кисти рук). </a:t>
            </a:r>
          </a:p>
          <a:p>
            <a:pPr>
              <a:lnSpc>
                <a:spcPct val="80000"/>
              </a:lnSpc>
              <a:buFontTx/>
              <a:buNone/>
            </a:pPr>
            <a:r>
              <a:rPr lang="ru-RU" sz="1400"/>
              <a:t>		Что делать в этом случае? Не заставляйте его просто писать как можно больше. Подбирайте интересные и забавные задания, развивающие зрительно- моторную координацию. Например, требуется прочертить карандашом путь между двумя извилистыми линиями, не касаясь их. Или обвести какой-то рисунок, но не по контурной линии, а рядом с ней - с внутренней стороны или с наружной. Конечно, поможет штриховка, раскрашивание рисунков с мелкими деталями, дорисовывание симметричной половинки к незаконченному рисунку. Очень нравится детям рисовать по клеточкам под диктовку ("Одна клетка вправо, две вниз и т.д."). Скоро вы увидите, как в ходе тренировок дрожащие линии постепенно превратятся в четкие и уверенные. Обязательна тренировка пальчиков: лепка, собирание конструктора с мелкими деталями, сборка головоломок Puzzle ("паззлов"), складывание узоров из мозаики или других мелких предметов - спичек, пуговиц, вырезание ножницами по контуру, нанизывание бусинок, перебирание крупы.</a:t>
            </a:r>
          </a:p>
          <a:p>
            <a:pPr>
              <a:lnSpc>
                <a:spcPct val="80000"/>
              </a:lnSpc>
              <a:buFontTx/>
              <a:buNone/>
            </a:pPr>
            <a:r>
              <a:rPr lang="ru-RU" sz="1400"/>
              <a:t>		Многие из женских занятий очень полезны и для мальчиков. Ведь как раз у них-то гораздо чаще возникают проблемы с почерком, чем у девочек. Учите детей вышивать, плести из бисера, вязать (лучше взять толстые спицы и нитки). Поможет и традиционная мужская работа - забивание гвоздей, выпиливание, выжигание.</a:t>
            </a:r>
          </a:p>
          <a:p>
            <a:pPr>
              <a:lnSpc>
                <a:spcPct val="80000"/>
              </a:lnSpc>
              <a:buFontTx/>
              <a:buNone/>
            </a:pPr>
            <a:r>
              <a:rPr lang="ru-RU" sz="1600"/>
              <a:t>		</a:t>
            </a:r>
          </a:p>
        </p:txBody>
      </p:sp>
      <p:pic>
        <p:nvPicPr>
          <p:cNvPr id="14341" name="Picture 5" descr="Картинка 104 из 157040">
            <a:hlinkClick r:id="rId2"/>
          </p:cNvPr>
          <p:cNvPicPr>
            <a:picLocks noChangeAspect="1" noChangeArrowheads="1"/>
          </p:cNvPicPr>
          <p:nvPr/>
        </p:nvPicPr>
        <p:blipFill>
          <a:blip r:embed="rId3"/>
          <a:srcRect/>
          <a:stretch>
            <a:fillRect/>
          </a:stretch>
        </p:blipFill>
        <p:spPr bwMode="auto">
          <a:xfrm>
            <a:off x="6096000" y="228600"/>
            <a:ext cx="2333625" cy="17462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Помните!</a:t>
            </a:r>
          </a:p>
        </p:txBody>
      </p:sp>
      <p:sp>
        <p:nvSpPr>
          <p:cNvPr id="23555" name="Rectangle 3"/>
          <p:cNvSpPr>
            <a:spLocks noGrp="1" noChangeArrowheads="1"/>
          </p:cNvSpPr>
          <p:nvPr>
            <p:ph sz="quarter" idx="1"/>
          </p:nvPr>
        </p:nvSpPr>
        <p:spPr bwMode="auto">
          <a:xfrm>
            <a:off x="612648" y="1714488"/>
            <a:ext cx="4673732" cy="4381512"/>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80000"/>
              </a:lnSpc>
              <a:buFontTx/>
              <a:buNone/>
            </a:pPr>
            <a:r>
              <a:rPr lang="ru-RU" sz="1800" dirty="0"/>
              <a:t>		Самое главное, что вы должны оставаться для вашего ребёнка любящими и понимающими родителями. Не угнетайте малыша своим превосходством, своими прошлыми школьными успехами. Лучше вспомните ваши трудности в обучении и, главное, как вы их преодолевали. </a:t>
            </a:r>
          </a:p>
          <a:p>
            <a:pPr>
              <a:lnSpc>
                <a:spcPct val="80000"/>
              </a:lnSpc>
              <a:buFontTx/>
              <a:buNone/>
            </a:pPr>
            <a:r>
              <a:rPr lang="ru-RU" sz="1800" dirty="0"/>
              <a:t>		Для успеха любого дела главное – доверительные взаимоотношения. Ваша любовь, терпение будут служить гарантом уверенного продвижения в учёбе для вашего малыша. И помните, что, по сути, неважно как будет учиться ребенок. Ведь вы любите его не за хорошее поведение и оценки, а просто за то, что он существует. Удачи вам!</a:t>
            </a:r>
          </a:p>
          <a:p>
            <a:pPr>
              <a:lnSpc>
                <a:spcPct val="80000"/>
              </a:lnSpc>
              <a:buFontTx/>
              <a:buNone/>
            </a:pPr>
            <a:r>
              <a:rPr lang="ru-RU" sz="1800" dirty="0"/>
              <a:t>		</a:t>
            </a:r>
          </a:p>
        </p:txBody>
      </p:sp>
      <p:pic>
        <p:nvPicPr>
          <p:cNvPr id="23557" name="Picture 5" descr="Картинка 0 из 151643">
            <a:hlinkClick r:id="rId2"/>
          </p:cNvPr>
          <p:cNvPicPr>
            <a:picLocks noChangeAspect="1" noChangeArrowheads="1"/>
          </p:cNvPicPr>
          <p:nvPr/>
        </p:nvPicPr>
        <p:blipFill>
          <a:blip r:embed="rId3"/>
          <a:srcRect/>
          <a:stretch>
            <a:fillRect/>
          </a:stretch>
        </p:blipFill>
        <p:spPr bwMode="auto">
          <a:xfrm>
            <a:off x="5410200" y="1905000"/>
            <a:ext cx="3505200" cy="381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85FB51E0-B5EF-4BE1-9B57-AC382A9C13AC}"/>
              </a:ext>
            </a:extLst>
          </p:cNvPr>
          <p:cNvSpPr>
            <a:spLocks noGrp="1"/>
          </p:cNvSpPr>
          <p:nvPr>
            <p:ph type="body" idx="4294967295"/>
          </p:nvPr>
        </p:nvSpPr>
        <p:spPr>
          <a:xfrm>
            <a:off x="2020888" y="2636912"/>
            <a:ext cx="7123112" cy="1779513"/>
          </a:xfrm>
        </p:spPr>
        <p:txBody>
          <a:bodyPr/>
          <a:lstStyle/>
          <a:p>
            <a:pPr marL="0" indent="0">
              <a:buNone/>
            </a:pPr>
            <a:r>
              <a:rPr lang="ru-RU" sz="4800" b="1" dirty="0">
                <a:solidFill>
                  <a:srgbClr val="FF0000"/>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129660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639762"/>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ru-RU" sz="4000"/>
              <a:t>Устная речь</a:t>
            </a:r>
          </a:p>
        </p:txBody>
      </p:sp>
      <p:sp>
        <p:nvSpPr>
          <p:cNvPr id="10243" name="Rectangle 3"/>
          <p:cNvSpPr>
            <a:spLocks noGrp="1" noChangeArrowheads="1"/>
          </p:cNvSpPr>
          <p:nvPr>
            <p:ph type="body" idx="1"/>
          </p:nvPr>
        </p:nvSpPr>
        <p:spPr bwMode="auto">
          <a:xfrm>
            <a:off x="457200" y="990600"/>
            <a:ext cx="5562600" cy="5135563"/>
          </a:xfrm>
          <a:noFill/>
          <a:ln>
            <a:miter lim="800000"/>
            <a:headEnd/>
            <a:tailEnd/>
          </a:ln>
        </p:spPr>
        <p:txBody>
          <a:bodyPr vert="horz" wrap="square" lIns="91440" tIns="45720" rIns="91440" bIns="45720" numCol="1" anchor="t" anchorCtr="0" compatLnSpc="1">
            <a:prstTxWarp prst="textNoShape">
              <a:avLst/>
            </a:prstTxWarp>
            <a:normAutofit/>
          </a:bodyPr>
          <a:lstStyle/>
          <a:p>
            <a:pPr algn="ctr">
              <a:lnSpc>
                <a:spcPct val="80000"/>
              </a:lnSpc>
              <a:buFontTx/>
              <a:buNone/>
            </a:pPr>
            <a:endParaRPr lang="ru-RU" sz="1800" dirty="0"/>
          </a:p>
          <a:p>
            <a:pPr algn="ctr">
              <a:lnSpc>
                <a:spcPct val="80000"/>
              </a:lnSpc>
              <a:buFontTx/>
              <a:buNone/>
            </a:pPr>
            <a:endParaRPr lang="ru-RU" sz="1800" dirty="0"/>
          </a:p>
          <a:p>
            <a:pPr algn="ctr">
              <a:lnSpc>
                <a:spcPct val="80000"/>
              </a:lnSpc>
              <a:buFontTx/>
              <a:buNone/>
            </a:pPr>
            <a:r>
              <a:rPr lang="ru-RU" sz="1800" dirty="0"/>
              <a:t>Уважаемые мамы и папы, бабушки и дедушки!</a:t>
            </a:r>
          </a:p>
          <a:p>
            <a:pPr>
              <a:lnSpc>
                <a:spcPct val="80000"/>
              </a:lnSpc>
              <a:buFontTx/>
              <a:buNone/>
            </a:pPr>
            <a:r>
              <a:rPr lang="ru-RU" sz="1800" dirty="0"/>
              <a:t>		Правильная речь является важнейшим условием для успешного обучения ребенка в школе. Чем лучше развита у ребенка устная речь, тем легче ему будет овладеть чтением и письмом. Школьник с нарушениями речи - это уже серьезная причина для беспокойства. Такие дети часто стыдятся своего речевого несовершенства, боятся разговаривать, становятся нервными, раздражительными, необщительными, что приводит к формированию чувства неполноценности, становлению неуживчивого, тяжелого характера. Недоразвитие речи в дальнейшем сказывается на процессе чтения и письма. В письменных работах появляется масса орфографических и специфических ошибок, относящихся к нарушениям письменной речи – </a:t>
            </a:r>
            <a:r>
              <a:rPr lang="ru-RU" sz="1800" dirty="0" err="1"/>
              <a:t>дисграфии</a:t>
            </a:r>
            <a:r>
              <a:rPr lang="ru-RU" sz="1800" dirty="0"/>
              <a:t>.</a:t>
            </a:r>
          </a:p>
        </p:txBody>
      </p:sp>
      <p:pic>
        <p:nvPicPr>
          <p:cNvPr id="10246" name="Picture 6" descr="Картинка 129 из 47497">
            <a:hlinkClick r:id="rId2"/>
          </p:cNvPr>
          <p:cNvPicPr>
            <a:picLocks noChangeAspect="1" noChangeArrowheads="1"/>
          </p:cNvPicPr>
          <p:nvPr/>
        </p:nvPicPr>
        <p:blipFill>
          <a:blip r:embed="rId3"/>
          <a:srcRect/>
          <a:stretch>
            <a:fillRect/>
          </a:stretch>
        </p:blipFill>
        <p:spPr bwMode="auto">
          <a:xfrm>
            <a:off x="6019800" y="1524000"/>
            <a:ext cx="2943225" cy="381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ru-RU"/>
              <a:t>На что обратить внимание?</a:t>
            </a:r>
          </a:p>
        </p:txBody>
      </p:sp>
      <p:sp>
        <p:nvSpPr>
          <p:cNvPr id="11267" name="Rectangle 3"/>
          <p:cNvSpPr>
            <a:spLocks noGrp="1" noChangeArrowheads="1"/>
          </p:cNvSpPr>
          <p:nvPr>
            <p:ph type="body" idx="1"/>
          </p:nvPr>
        </p:nvSpPr>
        <p:spPr bwMode="auto">
          <a:xfrm>
            <a:off x="457200" y="1219200"/>
            <a:ext cx="8229600" cy="49069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ru-RU" sz="2000" dirty="0"/>
              <a:t>		</a:t>
            </a:r>
          </a:p>
          <a:p>
            <a:pPr indent="320040">
              <a:lnSpc>
                <a:spcPct val="80000"/>
              </a:lnSpc>
              <a:buFontTx/>
              <a:buNone/>
            </a:pPr>
            <a:r>
              <a:rPr lang="ru-RU" sz="2000" dirty="0"/>
              <a:t>Итак, первоклассники торжественно расселись по партам, раскрыли новенькие прописи, взяли ручки…  И что мы видим?  Один ученик без особого труда осваивает письмо, читает, рассказывает и разучивает стихи. А у другого, как он не старается, дело не движется. Вредные палочки не выстраиваются в ряд, а уж когда дело доходит до первых букв, слогов, или слов, малыш и вовсе теряется. Какие только упреки не приходится выслушивать ребенку. А можно ли избежать этих проблем?</a:t>
            </a:r>
          </a:p>
          <a:p>
            <a:pPr>
              <a:lnSpc>
                <a:spcPct val="80000"/>
              </a:lnSpc>
              <a:buFontTx/>
              <a:buNone/>
            </a:pPr>
            <a:r>
              <a:rPr lang="ru-RU" sz="2000" dirty="0"/>
              <a:t>		Если внимательно понаблюдать за вашим первоклассником, то можно заметить некоторые симптомы, свидетельствующие о том, что в школе у ребенка могут возникнуть проблемы. </a:t>
            </a:r>
          </a:p>
        </p:txBody>
      </p:sp>
      <p:pic>
        <p:nvPicPr>
          <p:cNvPr id="11269" name="Picture 5" descr="Картинка 203 из 47497">
            <a:hlinkClick r:id="rId2"/>
          </p:cNvPr>
          <p:cNvPicPr>
            <a:picLocks noChangeAspect="1" noChangeArrowheads="1"/>
          </p:cNvPicPr>
          <p:nvPr/>
        </p:nvPicPr>
        <p:blipFill>
          <a:blip r:embed="rId3"/>
          <a:srcRect/>
          <a:stretch>
            <a:fillRect/>
          </a:stretch>
        </p:blipFill>
        <p:spPr bwMode="auto">
          <a:xfrm>
            <a:off x="1371600" y="4357694"/>
            <a:ext cx="6343672" cy="221457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3B1687-F81A-4409-A21D-CFCB5CAFB2A0}"/>
              </a:ext>
            </a:extLst>
          </p:cNvPr>
          <p:cNvSpPr>
            <a:spLocks noGrp="1"/>
          </p:cNvSpPr>
          <p:nvPr>
            <p:ph type="title" idx="4294967295"/>
          </p:nvPr>
        </p:nvSpPr>
        <p:spPr>
          <a:xfrm>
            <a:off x="490010" y="518155"/>
            <a:ext cx="7989357" cy="850504"/>
          </a:xfrm>
        </p:spPr>
        <p:txBody>
          <a:bodyPr>
            <a:normAutofit fontScale="90000"/>
          </a:bodyPr>
          <a:lstStyle/>
          <a:p>
            <a:pPr algn="ctr"/>
            <a:r>
              <a:rPr lang="ru-RU" b="1" dirty="0">
                <a:solidFill>
                  <a:schemeClr val="accent4">
                    <a:lumMod val="75000"/>
                  </a:schemeClr>
                </a:solidFill>
              </a:rPr>
              <a:t>Причины нарушений письменной речи:</a:t>
            </a:r>
          </a:p>
        </p:txBody>
      </p:sp>
      <p:sp>
        <p:nvSpPr>
          <p:cNvPr id="3" name="TextBox 2">
            <a:extLst>
              <a:ext uri="{FF2B5EF4-FFF2-40B4-BE49-F238E27FC236}">
                <a16:creationId xmlns:a16="http://schemas.microsoft.com/office/drawing/2014/main" id="{AADA14BC-3CEF-4EBC-A1B1-A710022C9B53}"/>
              </a:ext>
            </a:extLst>
          </p:cNvPr>
          <p:cNvSpPr txBox="1"/>
          <p:nvPr/>
        </p:nvSpPr>
        <p:spPr>
          <a:xfrm>
            <a:off x="490010" y="1924222"/>
            <a:ext cx="3877733" cy="122341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dirty="0">
                <a:solidFill>
                  <a:srgbClr val="A50021"/>
                </a:solidFill>
              </a:rPr>
              <a:t>Патология беременности, родов: интоксикация, гипоксия плода, родовая травма, асфиксия и др.</a:t>
            </a:r>
          </a:p>
          <a:p>
            <a:endParaRPr lang="ru-RU" sz="1350" b="1" dirty="0">
              <a:solidFill>
                <a:srgbClr val="A50021"/>
              </a:solidFill>
            </a:endParaRPr>
          </a:p>
        </p:txBody>
      </p:sp>
      <p:sp>
        <p:nvSpPr>
          <p:cNvPr id="6" name="TextBox 5">
            <a:extLst>
              <a:ext uri="{FF2B5EF4-FFF2-40B4-BE49-F238E27FC236}">
                <a16:creationId xmlns:a16="http://schemas.microsoft.com/office/drawing/2014/main" id="{66ED3A49-0554-4471-8C4C-9476AD42C42A}"/>
              </a:ext>
            </a:extLst>
          </p:cNvPr>
          <p:cNvSpPr txBox="1"/>
          <p:nvPr/>
        </p:nvSpPr>
        <p:spPr>
          <a:xfrm>
            <a:off x="4776259" y="2005370"/>
            <a:ext cx="275166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dirty="0">
                <a:solidFill>
                  <a:srgbClr val="A50021"/>
                </a:solidFill>
              </a:rPr>
              <a:t>Наследственность:</a:t>
            </a:r>
          </a:p>
          <a:p>
            <a:pPr algn="ctr"/>
            <a:r>
              <a:rPr lang="ru-RU" sz="2000" b="1" dirty="0">
                <a:solidFill>
                  <a:srgbClr val="A50021"/>
                </a:solidFill>
              </a:rPr>
              <a:t> нервно-психические заболевания</a:t>
            </a:r>
          </a:p>
        </p:txBody>
      </p:sp>
      <p:sp>
        <p:nvSpPr>
          <p:cNvPr id="7" name="Стрелка: вниз 6">
            <a:extLst>
              <a:ext uri="{FF2B5EF4-FFF2-40B4-BE49-F238E27FC236}">
                <a16:creationId xmlns:a16="http://schemas.microsoft.com/office/drawing/2014/main" id="{342F5FAC-6551-4232-82D5-1E6431442FDB}"/>
              </a:ext>
            </a:extLst>
          </p:cNvPr>
          <p:cNvSpPr/>
          <p:nvPr/>
        </p:nvSpPr>
        <p:spPr>
          <a:xfrm>
            <a:off x="4202112" y="3177201"/>
            <a:ext cx="804334" cy="34713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TextBox 7">
            <a:extLst>
              <a:ext uri="{FF2B5EF4-FFF2-40B4-BE49-F238E27FC236}">
                <a16:creationId xmlns:a16="http://schemas.microsoft.com/office/drawing/2014/main" id="{C445315F-8ED5-4703-A1A2-AC423B99AE5C}"/>
              </a:ext>
            </a:extLst>
          </p:cNvPr>
          <p:cNvSpPr txBox="1"/>
          <p:nvPr/>
        </p:nvSpPr>
        <p:spPr>
          <a:xfrm>
            <a:off x="784754" y="3540762"/>
            <a:ext cx="683471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b="1" dirty="0">
                <a:solidFill>
                  <a:srgbClr val="A50021"/>
                </a:solidFill>
              </a:rPr>
              <a:t>Органические поражения ЦНС: </a:t>
            </a:r>
          </a:p>
          <a:p>
            <a:pPr algn="just"/>
            <a:r>
              <a:rPr lang="ru-RU" b="1" dirty="0">
                <a:solidFill>
                  <a:srgbClr val="A50021"/>
                </a:solidFill>
              </a:rPr>
              <a:t>ММД, </a:t>
            </a:r>
            <a:r>
              <a:rPr lang="ru-RU" b="1" dirty="0" err="1">
                <a:solidFill>
                  <a:srgbClr val="A50021"/>
                </a:solidFill>
              </a:rPr>
              <a:t>гипертензионно-гидроцефальный</a:t>
            </a:r>
            <a:r>
              <a:rPr lang="ru-RU" b="1" dirty="0">
                <a:solidFill>
                  <a:srgbClr val="A50021"/>
                </a:solidFill>
              </a:rPr>
              <a:t> и </a:t>
            </a:r>
            <a:r>
              <a:rPr lang="ru-RU" b="1" dirty="0" err="1">
                <a:solidFill>
                  <a:srgbClr val="A50021"/>
                </a:solidFill>
              </a:rPr>
              <a:t>церебростенический</a:t>
            </a:r>
            <a:r>
              <a:rPr lang="ru-RU" b="1" dirty="0">
                <a:solidFill>
                  <a:srgbClr val="A50021"/>
                </a:solidFill>
              </a:rPr>
              <a:t> синдромы, синдромы </a:t>
            </a:r>
            <a:r>
              <a:rPr lang="ru-RU" b="1" dirty="0" err="1">
                <a:solidFill>
                  <a:srgbClr val="A50021"/>
                </a:solidFill>
              </a:rPr>
              <a:t>гипер</a:t>
            </a:r>
            <a:r>
              <a:rPr lang="ru-RU" b="1" dirty="0">
                <a:solidFill>
                  <a:srgbClr val="A50021"/>
                </a:solidFill>
              </a:rPr>
              <a:t>- и </a:t>
            </a:r>
            <a:r>
              <a:rPr lang="ru-RU" b="1" dirty="0" err="1">
                <a:solidFill>
                  <a:srgbClr val="A50021"/>
                </a:solidFill>
              </a:rPr>
              <a:t>гиповозбудимости</a:t>
            </a:r>
            <a:r>
              <a:rPr lang="ru-RU" b="1" dirty="0">
                <a:solidFill>
                  <a:srgbClr val="A50021"/>
                </a:solidFill>
              </a:rPr>
              <a:t>, СДВГ и др.</a:t>
            </a:r>
          </a:p>
        </p:txBody>
      </p:sp>
      <p:sp>
        <p:nvSpPr>
          <p:cNvPr id="11" name="TextBox 10">
            <a:extLst>
              <a:ext uri="{FF2B5EF4-FFF2-40B4-BE49-F238E27FC236}">
                <a16:creationId xmlns:a16="http://schemas.microsoft.com/office/drawing/2014/main" id="{C4ED6925-70B4-44F7-91EE-6F2A73B84BA9}"/>
              </a:ext>
            </a:extLst>
          </p:cNvPr>
          <p:cNvSpPr txBox="1"/>
          <p:nvPr/>
        </p:nvSpPr>
        <p:spPr>
          <a:xfrm>
            <a:off x="907786" y="4455690"/>
            <a:ext cx="7153804" cy="461665"/>
          </a:xfrm>
          <a:prstGeom prst="rect">
            <a:avLst/>
          </a:prstGeom>
          <a:noFill/>
        </p:spPr>
        <p:txBody>
          <a:bodyPr wrap="square" rtlCol="0">
            <a:spAutoFit/>
          </a:bodyPr>
          <a:lstStyle/>
          <a:p>
            <a:pPr algn="ctr"/>
            <a:r>
              <a:rPr lang="ru-RU" sz="2400" b="1" dirty="0">
                <a:solidFill>
                  <a:schemeClr val="accent4">
                    <a:lumMod val="75000"/>
                  </a:schemeClr>
                </a:solidFill>
              </a:rPr>
              <a:t>Кроме того:</a:t>
            </a:r>
          </a:p>
        </p:txBody>
      </p:sp>
      <p:sp>
        <p:nvSpPr>
          <p:cNvPr id="12" name="TextBox 11">
            <a:extLst>
              <a:ext uri="{FF2B5EF4-FFF2-40B4-BE49-F238E27FC236}">
                <a16:creationId xmlns:a16="http://schemas.microsoft.com/office/drawing/2014/main" id="{0F1AADD0-4AEB-432F-8CA0-9C6090A3D284}"/>
              </a:ext>
            </a:extLst>
          </p:cNvPr>
          <p:cNvSpPr txBox="1"/>
          <p:nvPr/>
        </p:nvSpPr>
        <p:spPr>
          <a:xfrm>
            <a:off x="1957519" y="4941151"/>
            <a:ext cx="529351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dirty="0">
                <a:solidFill>
                  <a:srgbClr val="A50021"/>
                </a:solidFill>
              </a:rPr>
              <a:t>«Цепочка» детских инфекций (например, ветрянка)</a:t>
            </a:r>
          </a:p>
        </p:txBody>
      </p:sp>
      <p:sp>
        <p:nvSpPr>
          <p:cNvPr id="13" name="TextBox 12">
            <a:extLst>
              <a:ext uri="{FF2B5EF4-FFF2-40B4-BE49-F238E27FC236}">
                <a16:creationId xmlns:a16="http://schemas.microsoft.com/office/drawing/2014/main" id="{21E49C69-0671-482C-9C28-1267439D795B}"/>
              </a:ext>
            </a:extLst>
          </p:cNvPr>
          <p:cNvSpPr txBox="1"/>
          <p:nvPr/>
        </p:nvSpPr>
        <p:spPr>
          <a:xfrm>
            <a:off x="1957519" y="5865333"/>
            <a:ext cx="535516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b="1" dirty="0">
                <a:solidFill>
                  <a:srgbClr val="A50021"/>
                </a:solidFill>
              </a:rPr>
              <a:t>Травмы головы в раннем детстве</a:t>
            </a:r>
          </a:p>
        </p:txBody>
      </p:sp>
    </p:spTree>
    <p:extLst>
      <p:ext uri="{BB962C8B-B14F-4D97-AF65-F5344CB8AC3E}">
        <p14:creationId xmlns:p14="http://schemas.microsoft.com/office/powerpoint/2010/main" val="171087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ru-RU"/>
              <a:t>На что обратить внимание:</a:t>
            </a:r>
          </a:p>
        </p:txBody>
      </p:sp>
      <p:sp>
        <p:nvSpPr>
          <p:cNvPr id="12291" name="Rectangle 3"/>
          <p:cNvSpPr>
            <a:spLocks noGrp="1" noChangeArrowheads="1"/>
          </p:cNvSpPr>
          <p:nvPr>
            <p:ph type="body" idx="1"/>
          </p:nvPr>
        </p:nvSpPr>
        <p:spPr bwMode="auto">
          <a:xfrm>
            <a:off x="457200" y="1143000"/>
            <a:ext cx="8229600" cy="4983163"/>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80000"/>
              </a:lnSpc>
              <a:buFontTx/>
              <a:buNone/>
            </a:pPr>
            <a:endParaRPr lang="ru-RU" sz="1800" dirty="0"/>
          </a:p>
          <a:p>
            <a:pPr>
              <a:lnSpc>
                <a:spcPct val="80000"/>
              </a:lnSpc>
              <a:buFontTx/>
              <a:buNone/>
            </a:pPr>
            <a:endParaRPr lang="ru-RU" sz="1800" dirty="0"/>
          </a:p>
          <a:p>
            <a:pPr>
              <a:lnSpc>
                <a:spcPct val="110000"/>
              </a:lnSpc>
              <a:buFontTx/>
              <a:buNone/>
            </a:pPr>
            <a:r>
              <a:rPr lang="ru-RU" sz="1800" dirty="0"/>
              <a:t>1. </a:t>
            </a:r>
            <a:r>
              <a:rPr lang="ru-RU" sz="2000" dirty="0"/>
              <a:t>Невнятная, нечеткая речь, дефекты звукопроизношения, искаженное произношение сложных слов (ребенок добавляет или пропускает  слоги).</a:t>
            </a:r>
          </a:p>
          <a:p>
            <a:pPr>
              <a:lnSpc>
                <a:spcPct val="110000"/>
              </a:lnSpc>
              <a:buFontTx/>
              <a:buNone/>
            </a:pPr>
            <a:r>
              <a:rPr lang="ru-RU" sz="2000" dirty="0"/>
              <a:t>2. </a:t>
            </a:r>
            <a:r>
              <a:rPr lang="ru-RU" sz="2000" dirty="0" err="1"/>
              <a:t>Несформированность</a:t>
            </a:r>
            <a:r>
              <a:rPr lang="ru-RU" sz="2000" dirty="0"/>
              <a:t> фонематического слуха</a:t>
            </a:r>
          </a:p>
          <a:p>
            <a:pPr>
              <a:lnSpc>
                <a:spcPct val="110000"/>
              </a:lnSpc>
              <a:buFontTx/>
              <a:buNone/>
            </a:pPr>
            <a:r>
              <a:rPr lang="ru-RU" sz="2000" dirty="0"/>
              <a:t> (т.е аномальное овладение звуковым составом слова).</a:t>
            </a:r>
          </a:p>
          <a:p>
            <a:pPr>
              <a:lnSpc>
                <a:spcPct val="110000"/>
              </a:lnSpc>
              <a:buFontTx/>
              <a:buNone/>
            </a:pPr>
            <a:r>
              <a:rPr lang="ru-RU" sz="2000" dirty="0"/>
              <a:t>3. Стойкие </a:t>
            </a:r>
            <a:r>
              <a:rPr lang="ru-RU" sz="2000" dirty="0" err="1"/>
              <a:t>аграмматизмы</a:t>
            </a:r>
            <a:r>
              <a:rPr lang="ru-RU" sz="2000" dirty="0"/>
              <a:t> (нарушение согласования </a:t>
            </a:r>
          </a:p>
          <a:p>
            <a:pPr>
              <a:lnSpc>
                <a:spcPct val="110000"/>
              </a:lnSpc>
              <a:buFontTx/>
              <a:buNone/>
            </a:pPr>
            <a:r>
              <a:rPr lang="ru-RU" sz="2000" dirty="0"/>
              <a:t>слов в роде, числе и падеже, неправильное </a:t>
            </a:r>
          </a:p>
          <a:p>
            <a:pPr>
              <a:lnSpc>
                <a:spcPct val="110000"/>
              </a:lnSpc>
              <a:buFontTx/>
              <a:buNone/>
            </a:pPr>
            <a:r>
              <a:rPr lang="ru-RU" sz="2000" dirty="0"/>
              <a:t>употребление предлогов), бедность словарного запаса.</a:t>
            </a:r>
          </a:p>
          <a:p>
            <a:pPr>
              <a:lnSpc>
                <a:spcPct val="110000"/>
              </a:lnSpc>
              <a:buFontTx/>
              <a:buNone/>
            </a:pPr>
            <a:r>
              <a:rPr lang="ru-RU" sz="2000" dirty="0"/>
              <a:t>4. Затруднения при пересказе прочитанного текста.</a:t>
            </a:r>
          </a:p>
          <a:p>
            <a:pPr>
              <a:lnSpc>
                <a:spcPct val="80000"/>
              </a:lnSpc>
            </a:pPr>
            <a:endParaRPr lang="ru-RU" sz="2000" dirty="0"/>
          </a:p>
        </p:txBody>
      </p:sp>
      <p:pic>
        <p:nvPicPr>
          <p:cNvPr id="12294" name="Picture 6" descr="Картинка 232 из 47497">
            <a:hlinkClick r:id="rId2"/>
          </p:cNvPr>
          <p:cNvPicPr>
            <a:picLocks noChangeAspect="1" noChangeArrowheads="1"/>
          </p:cNvPicPr>
          <p:nvPr/>
        </p:nvPicPr>
        <p:blipFill>
          <a:blip r:embed="rId3"/>
          <a:srcRect/>
          <a:stretch>
            <a:fillRect/>
          </a:stretch>
        </p:blipFill>
        <p:spPr bwMode="auto">
          <a:xfrm>
            <a:off x="6781800" y="4038600"/>
            <a:ext cx="2209800" cy="2438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00034" y="214290"/>
            <a:ext cx="8186766" cy="928694"/>
          </a:xfrm>
          <a:noFill/>
          <a:ln>
            <a:miter lim="800000"/>
            <a:headEnd/>
            <a:tailEnd/>
          </a:ln>
        </p:spPr>
        <p:txBody>
          <a:bodyPr vert="horz" wrap="square" lIns="91440" tIns="45720" rIns="91440" bIns="45720" numCol="1" anchor="t" anchorCtr="0" compatLnSpc="1">
            <a:prstTxWarp prst="textNoShape">
              <a:avLst/>
            </a:prstTxWarp>
            <a:noAutofit/>
          </a:bodyPr>
          <a:lstStyle/>
          <a:p>
            <a:r>
              <a:rPr lang="ru-RU" sz="3600" b="1" dirty="0"/>
              <a:t>Фонетико-фонематические нарушения</a:t>
            </a:r>
            <a:endParaRPr lang="ru-RU" sz="3600" dirty="0"/>
          </a:p>
        </p:txBody>
      </p:sp>
      <p:sp>
        <p:nvSpPr>
          <p:cNvPr id="15363" name="Rectangle 3"/>
          <p:cNvSpPr>
            <a:spLocks noGrp="1" noChangeArrowheads="1"/>
          </p:cNvSpPr>
          <p:nvPr>
            <p:ph type="body" idx="1"/>
          </p:nvPr>
        </p:nvSpPr>
        <p:spPr bwMode="auto">
          <a:xfrm>
            <a:off x="457200" y="1357298"/>
            <a:ext cx="8329642" cy="4768865"/>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80000"/>
              </a:lnSpc>
              <a:buFontTx/>
              <a:buNone/>
            </a:pPr>
            <a:endParaRPr lang="ru-RU" sz="1600" b="1" dirty="0"/>
          </a:p>
          <a:p>
            <a:pPr indent="320040">
              <a:lnSpc>
                <a:spcPct val="80000"/>
              </a:lnSpc>
              <a:buNone/>
            </a:pPr>
            <a:r>
              <a:rPr lang="ru-RU" sz="2000" b="1" dirty="0"/>
              <a:t>        Фонетико-фонематические нарушения </a:t>
            </a:r>
            <a:r>
              <a:rPr lang="ru-RU" sz="1600" dirty="0"/>
              <a:t>– одна из важнейших причин нарушений письма и чтения (</a:t>
            </a:r>
            <a:r>
              <a:rPr lang="ru-RU" sz="1600" dirty="0" err="1"/>
              <a:t>дисграфии</a:t>
            </a:r>
            <a:r>
              <a:rPr lang="ru-RU" sz="1600" dirty="0"/>
              <a:t> и </a:t>
            </a:r>
            <a:r>
              <a:rPr lang="ru-RU" sz="1600" dirty="0" err="1"/>
              <a:t>дислексии</a:t>
            </a:r>
            <a:r>
              <a:rPr lang="ru-RU" sz="1600" dirty="0"/>
              <a:t>). Они выражаются в том, что ребенок не только дефектно произносит те или иные звуки, но и недостаточно их различает, не улавливает акустической и артикуляционной разницы между оппозиционными звуками.</a:t>
            </a:r>
          </a:p>
          <a:p>
            <a:pPr indent="320040">
              <a:lnSpc>
                <a:spcPct val="80000"/>
              </a:lnSpc>
              <a:buNone/>
            </a:pPr>
            <a:r>
              <a:rPr lang="ru-RU" sz="1600" b="1" dirty="0"/>
              <a:t>Нарушения звукопроизношения </a:t>
            </a:r>
            <a:r>
              <a:rPr lang="ru-RU" sz="1600" dirty="0"/>
              <a:t>(фонетические нарушения) наиболее заметны для родителей и, как правило, к началу школьного обучения уже устранены. Если же нет, то необходимо обратиться к логопеду.</a:t>
            </a:r>
          </a:p>
          <a:p>
            <a:pPr indent="320040">
              <a:lnSpc>
                <a:spcPct val="80000"/>
              </a:lnSpc>
              <a:buNone/>
            </a:pPr>
            <a:r>
              <a:rPr lang="ru-RU" sz="1600" dirty="0"/>
              <a:t>Фонематические нарушения менее заметны, но если их вовремя не устранить, то концу первого года обучения вы заметите, что ребенок на письме пропускает буквы, заменяет одни буквы другими, искажает слова и т.д.</a:t>
            </a:r>
          </a:p>
          <a:p>
            <a:pPr indent="320040">
              <a:lnSpc>
                <a:spcPct val="80000"/>
              </a:lnSpc>
              <a:buNone/>
            </a:pPr>
            <a:r>
              <a:rPr lang="ru-RU" sz="1600" dirty="0"/>
              <a:t>Умение слышать и выделять звуки, определять их последовательность и порядок предупреждает многие трудности в обучении письму и чтению. Это те знания и умения, которые могут быть усвоены только в процессе</a:t>
            </a:r>
          </a:p>
          <a:p>
            <a:pPr indent="0">
              <a:lnSpc>
                <a:spcPct val="80000"/>
              </a:lnSpc>
              <a:buNone/>
            </a:pPr>
            <a:r>
              <a:rPr lang="ru-RU" sz="1600" dirty="0"/>
              <a:t>обучения под руководством взрослых.</a:t>
            </a:r>
          </a:p>
          <a:p>
            <a:pPr indent="320040">
              <a:lnSpc>
                <a:spcPct val="80000"/>
              </a:lnSpc>
              <a:buNone/>
            </a:pPr>
            <a:endParaRPr lang="ru-RU" sz="1600" dirty="0"/>
          </a:p>
          <a:p>
            <a:pPr indent="320040">
              <a:lnSpc>
                <a:spcPct val="80000"/>
              </a:lnSpc>
              <a:buNone/>
            </a:pPr>
            <a:endParaRPr lang="ru-RU" sz="1600" dirty="0"/>
          </a:p>
          <a:p>
            <a:pPr>
              <a:lnSpc>
                <a:spcPct val="80000"/>
              </a:lnSpc>
              <a:buFontTx/>
              <a:buNone/>
            </a:pPr>
            <a:endParaRPr lang="ru-RU" sz="1400" dirty="0"/>
          </a:p>
        </p:txBody>
      </p:sp>
      <p:pic>
        <p:nvPicPr>
          <p:cNvPr id="15365" name="Picture 5" descr="Картинка 22 из 151645">
            <a:hlinkClick r:id="rId2"/>
          </p:cNvPr>
          <p:cNvPicPr>
            <a:picLocks noChangeAspect="1" noChangeArrowheads="1"/>
          </p:cNvPicPr>
          <p:nvPr/>
        </p:nvPicPr>
        <p:blipFill>
          <a:blip r:embed="rId3"/>
          <a:srcRect t="13733" b="20134"/>
          <a:stretch>
            <a:fillRect/>
          </a:stretch>
        </p:blipFill>
        <p:spPr bwMode="auto">
          <a:xfrm>
            <a:off x="5105400" y="4495800"/>
            <a:ext cx="3781425" cy="21066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помочь?</a:t>
            </a:r>
          </a:p>
        </p:txBody>
      </p:sp>
      <p:pic>
        <p:nvPicPr>
          <p:cNvPr id="4" name="Picture 2" descr="Картинка 33 из 154659">
            <a:hlinkClick r:id="rId2"/>
          </p:cNvPr>
          <p:cNvPicPr>
            <a:picLocks noGrp="1" noChangeAspect="1" noChangeArrowheads="1"/>
          </p:cNvPicPr>
          <p:nvPr>
            <p:ph sz="quarter" idx="1"/>
          </p:nvPr>
        </p:nvPicPr>
        <p:blipFill>
          <a:blip r:embed="rId3"/>
          <a:stretch>
            <a:fillRect/>
          </a:stretch>
        </p:blipFill>
        <p:spPr bwMode="auto">
          <a:xfrm>
            <a:off x="5929322" y="4643446"/>
            <a:ext cx="2974975" cy="1913901"/>
          </a:xfrm>
          <a:prstGeom prst="rect">
            <a:avLst/>
          </a:prstGeom>
          <a:noFill/>
        </p:spPr>
      </p:pic>
      <p:sp>
        <p:nvSpPr>
          <p:cNvPr id="6" name="TextBox 5"/>
          <p:cNvSpPr txBox="1"/>
          <p:nvPr/>
        </p:nvSpPr>
        <p:spPr>
          <a:xfrm>
            <a:off x="628977" y="1500174"/>
            <a:ext cx="8515023" cy="4832092"/>
          </a:xfrm>
          <a:prstGeom prst="rect">
            <a:avLst/>
          </a:prstGeom>
          <a:noFill/>
        </p:spPr>
        <p:txBody>
          <a:bodyPr wrap="square" rtlCol="0">
            <a:spAutoFit/>
          </a:bodyPr>
          <a:lstStyle/>
          <a:p>
            <a:r>
              <a:rPr lang="ru-RU" sz="2000" b="1" dirty="0"/>
              <a:t>Упражнения на развитие фонематического восприятия:</a:t>
            </a:r>
          </a:p>
          <a:p>
            <a:pPr>
              <a:buFont typeface="Wingdings" pitchFamily="2" charset="2"/>
              <a:buChar char="ü"/>
            </a:pPr>
            <a:r>
              <a:rPr lang="ru-RU" dirty="0"/>
              <a:t> Хлопни в ладоши, когда услышишь слово, которое отличается от других: сок, сок, </a:t>
            </a:r>
          </a:p>
          <a:p>
            <a:r>
              <a:rPr lang="ru-RU" u="sng" dirty="0"/>
              <a:t>ток,</a:t>
            </a:r>
            <a:r>
              <a:rPr lang="ru-RU" dirty="0"/>
              <a:t> сок… (т.е. одним звуком);</a:t>
            </a:r>
          </a:p>
          <a:p>
            <a:pPr>
              <a:buFont typeface="Wingdings" pitchFamily="2" charset="2"/>
              <a:buChar char="ü"/>
            </a:pPr>
            <a:r>
              <a:rPr lang="ru-RU" dirty="0"/>
              <a:t> хлопни в ладоши, когда услышишь другой звук: </a:t>
            </a:r>
            <a:r>
              <a:rPr lang="ru-RU" dirty="0" err="1"/>
              <a:t>ш-ш-ш-с-ш</a:t>
            </a:r>
            <a:r>
              <a:rPr lang="ru-RU" dirty="0"/>
              <a:t>…; </a:t>
            </a:r>
          </a:p>
          <a:p>
            <a:pPr>
              <a:buFont typeface="Wingdings" pitchFamily="2" charset="2"/>
              <a:buChar char="ü"/>
            </a:pPr>
            <a:r>
              <a:rPr lang="ru-RU" dirty="0"/>
              <a:t> хлопни в ладоши, когда услышишь другой слог: </a:t>
            </a:r>
            <a:r>
              <a:rPr lang="ru-RU" dirty="0" err="1"/>
              <a:t>га-га-га-ха-га</a:t>
            </a:r>
            <a:r>
              <a:rPr lang="ru-RU" dirty="0"/>
              <a:t>…;</a:t>
            </a:r>
          </a:p>
          <a:p>
            <a:pPr>
              <a:buFont typeface="Wingdings" pitchFamily="2" charset="2"/>
              <a:buChar char="ü"/>
            </a:pPr>
            <a:r>
              <a:rPr lang="ru-RU" dirty="0"/>
              <a:t> послушай и скажи, какое слово я произнесла: д.о.м;</a:t>
            </a:r>
          </a:p>
          <a:p>
            <a:pPr>
              <a:buFont typeface="Wingdings" pitchFamily="2" charset="2"/>
              <a:buChar char="ü"/>
            </a:pPr>
            <a:r>
              <a:rPr lang="ru-RU" dirty="0"/>
              <a:t> какими звуками отличаются слова коза –коса, почка-бочка …..</a:t>
            </a:r>
          </a:p>
          <a:p>
            <a:pPr>
              <a:buFont typeface="Wingdings" pitchFamily="2" charset="2"/>
              <a:buChar char="ü"/>
            </a:pPr>
            <a:r>
              <a:rPr lang="ru-RU" dirty="0"/>
              <a:t> определи первый звук в слове, последний;</a:t>
            </a:r>
          </a:p>
          <a:p>
            <a:pPr>
              <a:buFont typeface="Wingdings" pitchFamily="2" charset="2"/>
              <a:buChar char="ü"/>
            </a:pPr>
            <a:r>
              <a:rPr lang="ru-RU" dirty="0"/>
              <a:t> назови слово, чтобы оно начиналось на последний звук, сказанного мною;</a:t>
            </a:r>
          </a:p>
          <a:p>
            <a:pPr>
              <a:buFont typeface="Wingdings" pitchFamily="2" charset="2"/>
              <a:buChar char="ü"/>
            </a:pPr>
            <a:r>
              <a:rPr lang="ru-RU" dirty="0"/>
              <a:t> хлопни в ладоши, когда услышишь звук «Ж» (или любой другой): лужа, муха, жук,</a:t>
            </a:r>
          </a:p>
          <a:p>
            <a:r>
              <a:rPr lang="ru-RU" dirty="0"/>
              <a:t>шишки, жаба……</a:t>
            </a:r>
          </a:p>
          <a:p>
            <a:pPr>
              <a:buFont typeface="Wingdings" pitchFamily="2" charset="2"/>
              <a:buChar char="ü"/>
            </a:pPr>
            <a:r>
              <a:rPr lang="ru-RU" dirty="0"/>
              <a:t> назови игрушки (животных, мебель) на заданный звук;</a:t>
            </a:r>
          </a:p>
          <a:p>
            <a:pPr>
              <a:buFont typeface="Wingdings" pitchFamily="2" charset="2"/>
              <a:buChar char="ü"/>
            </a:pPr>
            <a:r>
              <a:rPr lang="ru-RU" dirty="0"/>
              <a:t> посчитай, сколько звуков в слове, слогов;</a:t>
            </a:r>
          </a:p>
          <a:p>
            <a:pPr>
              <a:buFont typeface="Wingdings" pitchFamily="2" charset="2"/>
              <a:buChar char="ü"/>
            </a:pPr>
            <a:r>
              <a:rPr lang="ru-RU" dirty="0"/>
              <a:t> назови звуки по порядку: мак – </a:t>
            </a:r>
            <a:r>
              <a:rPr lang="ru-RU" dirty="0" err="1"/>
              <a:t>м.а.к</a:t>
            </a:r>
            <a:r>
              <a:rPr lang="ru-RU" dirty="0"/>
              <a:t>;</a:t>
            </a:r>
          </a:p>
          <a:p>
            <a:pPr>
              <a:buFont typeface="Wingdings" pitchFamily="2" charset="2"/>
              <a:buChar char="ü"/>
            </a:pPr>
            <a:r>
              <a:rPr lang="ru-RU" dirty="0"/>
              <a:t> отгадай, какой звук, слог потерялся:                                   </a:t>
            </a:r>
          </a:p>
          <a:p>
            <a:pPr>
              <a:buFont typeface="Wingdings" pitchFamily="2" charset="2"/>
              <a:buChar char="ü"/>
            </a:pPr>
            <a:r>
              <a:rPr lang="ru-RU" dirty="0"/>
              <a:t> разгадывание ребусов;</a:t>
            </a:r>
          </a:p>
          <a:p>
            <a:pPr>
              <a:buFont typeface="Wingdings" pitchFamily="2" charset="2"/>
              <a:buChar char="ü"/>
            </a:pPr>
            <a:r>
              <a:rPr lang="ru-RU" dirty="0"/>
              <a:t> решение </a:t>
            </a:r>
            <a:r>
              <a:rPr lang="ru-RU" dirty="0" err="1"/>
              <a:t>анограмм</a:t>
            </a:r>
            <a:r>
              <a:rPr lang="ru-RU" dirty="0"/>
              <a:t>   </a:t>
            </a:r>
          </a:p>
        </p:txBody>
      </p:sp>
      <p:pic>
        <p:nvPicPr>
          <p:cNvPr id="7" name="Рисунок 6" descr="Корова картинка для детей"/>
          <p:cNvPicPr/>
          <p:nvPr/>
        </p:nvPicPr>
        <p:blipFill>
          <a:blip r:embed="rId4" cstate="print"/>
          <a:srcRect/>
          <a:stretch>
            <a:fillRect/>
          </a:stretch>
        </p:blipFill>
        <p:spPr bwMode="auto">
          <a:xfrm>
            <a:off x="4643438" y="5214950"/>
            <a:ext cx="785818" cy="928694"/>
          </a:xfrm>
          <a:prstGeom prst="rect">
            <a:avLst/>
          </a:prstGeom>
          <a:noFill/>
          <a:ln w="9525">
            <a:noFill/>
            <a:miter lim="800000"/>
            <a:headEnd/>
            <a:tailEnd/>
          </a:ln>
        </p:spPr>
      </p:pic>
      <p:sp>
        <p:nvSpPr>
          <p:cNvPr id="8" name="Прямоугольник 7"/>
          <p:cNvSpPr/>
          <p:nvPr/>
        </p:nvSpPr>
        <p:spPr>
          <a:xfrm>
            <a:off x="4929190" y="6000768"/>
            <a:ext cx="214314"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Волк картинка для детей"/>
          <p:cNvPicPr/>
          <p:nvPr/>
        </p:nvPicPr>
        <p:blipFill>
          <a:blip r:embed="rId5" cstate="print"/>
          <a:srcRect/>
          <a:stretch>
            <a:fillRect/>
          </a:stretch>
        </p:blipFill>
        <p:spPr bwMode="auto">
          <a:xfrm>
            <a:off x="5429256" y="5143512"/>
            <a:ext cx="785818" cy="1000122"/>
          </a:xfrm>
          <a:prstGeom prst="rect">
            <a:avLst/>
          </a:prstGeom>
          <a:noFill/>
          <a:ln w="9525">
            <a:noFill/>
            <a:miter lim="800000"/>
            <a:headEnd/>
            <a:tailEnd/>
          </a:ln>
        </p:spPr>
      </p:pic>
      <p:sp>
        <p:nvSpPr>
          <p:cNvPr id="10" name="Прямоугольник 9"/>
          <p:cNvSpPr/>
          <p:nvPr/>
        </p:nvSpPr>
        <p:spPr>
          <a:xfrm flipH="1">
            <a:off x="5715008" y="6000768"/>
            <a:ext cx="7143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помочь?</a:t>
            </a:r>
          </a:p>
        </p:txBody>
      </p:sp>
      <p:sp>
        <p:nvSpPr>
          <p:cNvPr id="3" name="Содержимое 2"/>
          <p:cNvSpPr>
            <a:spLocks noGrp="1"/>
          </p:cNvSpPr>
          <p:nvPr>
            <p:ph sz="quarter" idx="1"/>
          </p:nvPr>
        </p:nvSpPr>
        <p:spPr>
          <a:xfrm>
            <a:off x="612648" y="1600200"/>
            <a:ext cx="8153400" cy="4972072"/>
          </a:xfrm>
        </p:spPr>
        <p:txBody>
          <a:bodyPr>
            <a:normAutofit fontScale="77500" lnSpcReduction="20000"/>
          </a:bodyPr>
          <a:lstStyle/>
          <a:p>
            <a:pPr indent="320040">
              <a:buNone/>
            </a:pPr>
            <a:r>
              <a:rPr lang="ru-RU" sz="2000" b="1" dirty="0" err="1"/>
              <a:t>Аграмматизм</a:t>
            </a:r>
            <a:r>
              <a:rPr lang="ru-RU" sz="2000" b="1" dirty="0"/>
              <a:t> – грамматические ошибки (неверное употребление предлогов, падежных окончаний и т.п.)</a:t>
            </a:r>
          </a:p>
          <a:p>
            <a:pPr indent="320040">
              <a:buNone/>
            </a:pPr>
            <a:r>
              <a:rPr lang="ru-RU" sz="2000" dirty="0"/>
              <a:t>Следите за речью ребенка, поправляйте, не оставляйте ошибки подобного рода без внимания.</a:t>
            </a:r>
          </a:p>
          <a:p>
            <a:pPr>
              <a:buNone/>
            </a:pPr>
            <a:r>
              <a:rPr lang="ru-RU" sz="2000" dirty="0"/>
              <a:t>                Играя с ребенком, можно поупражнять его в правильности употребления падежных окончаний, употреблении предлогов.</a:t>
            </a:r>
          </a:p>
          <a:p>
            <a:pPr>
              <a:buNone/>
            </a:pPr>
            <a:r>
              <a:rPr lang="ru-RU" sz="2000" dirty="0"/>
              <a:t>                 Например, игра «Чего не стало?» упражняет ребенка в правильном употреблении падежных окончаний.</a:t>
            </a:r>
          </a:p>
          <a:p>
            <a:r>
              <a:rPr lang="ru-RU" sz="2000" dirty="0"/>
              <a:t>• </a:t>
            </a:r>
            <a:r>
              <a:rPr lang="ru-RU" sz="2000" b="1" dirty="0"/>
              <a:t>«Чего не стало?».</a:t>
            </a:r>
            <a:r>
              <a:rPr lang="ru-RU" sz="2000" dirty="0"/>
              <a:t> Разложите на столе 3—4 предмета, например, машину, мишку, карандаш. Предложите малышу назвать их и запомнить, что лежит на столе. Попросите ребенка закрыть глаза (или отвернуться), а сами в это время уберите один из предметов. Затем спросите его, чего не хватает. Поставьте перед ребенком чашку, блюдечко и тарелку. Попросите назвать предметы. Затем, убирая их по очереди со стола, предложите назвать, чего не стало.</a:t>
            </a:r>
          </a:p>
          <a:p>
            <a:r>
              <a:rPr lang="ru-RU" sz="2000" dirty="0"/>
              <a:t>Научить ребенка правильно употреблять </a:t>
            </a:r>
            <a:r>
              <a:rPr lang="ru-RU" sz="2000" b="1" u="sng" dirty="0"/>
              <a:t>предлоги и слова в нужном падеже</a:t>
            </a:r>
            <a:r>
              <a:rPr lang="ru-RU" sz="2000" dirty="0"/>
              <a:t> можно следующим образом. Возьмите любую игрушку и, помещая ее в разные места, спросите, </a:t>
            </a:r>
            <a:r>
              <a:rPr lang="ru-RU" sz="2000" b="1" dirty="0"/>
              <a:t>где кукла? </a:t>
            </a:r>
            <a:r>
              <a:rPr lang="ru-RU" sz="2000" dirty="0"/>
              <a:t>(машина, </a:t>
            </a:r>
            <a:r>
              <a:rPr lang="ru-RU" sz="2000" dirty="0" err="1"/>
              <a:t>зайка,карандаш</a:t>
            </a:r>
            <a:r>
              <a:rPr lang="ru-RU" sz="2000" dirty="0"/>
              <a:t>). Положите куклу на стол (в коробку, под стол, на шкаф), поинтересуйтесь, </a:t>
            </a:r>
            <a:r>
              <a:rPr lang="ru-RU" sz="2000" b="1" dirty="0"/>
              <a:t>откуда </a:t>
            </a:r>
            <a:r>
              <a:rPr lang="ru-RU" sz="2000" dirty="0"/>
              <a:t>вы берете куклу (из шкафа, из-под стола, со шкафа, из коробки).  </a:t>
            </a:r>
          </a:p>
          <a:p>
            <a:r>
              <a:rPr lang="ru-RU" sz="2000" dirty="0"/>
              <a:t>Игра </a:t>
            </a:r>
            <a:r>
              <a:rPr lang="ru-RU" sz="2000" b="1" dirty="0"/>
              <a:t>«Что забыл нарисовать художник?»  </a:t>
            </a:r>
          </a:p>
          <a:p>
            <a:r>
              <a:rPr lang="ru-RU" sz="2000" dirty="0"/>
              <a:t>Игра </a:t>
            </a:r>
            <a:r>
              <a:rPr lang="ru-RU" sz="2000" b="1" dirty="0"/>
              <a:t>«Кому что нужно?»</a:t>
            </a:r>
          </a:p>
          <a:p>
            <a:endParaRPr lang="ru-RU" sz="2000" dirty="0"/>
          </a:p>
          <a:p>
            <a:endParaRPr lang="ru-RU" sz="2000" dirty="0"/>
          </a:p>
          <a:p>
            <a:pPr>
              <a:buNone/>
            </a:pPr>
            <a:endParaRPr lang="ru-RU"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помочь?</a:t>
            </a:r>
          </a:p>
        </p:txBody>
      </p:sp>
      <p:sp>
        <p:nvSpPr>
          <p:cNvPr id="3" name="Содержимое 2"/>
          <p:cNvSpPr>
            <a:spLocks noGrp="1"/>
          </p:cNvSpPr>
          <p:nvPr>
            <p:ph sz="quarter" idx="1"/>
          </p:nvPr>
        </p:nvSpPr>
        <p:spPr>
          <a:xfrm>
            <a:off x="612648" y="1600200"/>
            <a:ext cx="8153400" cy="4472006"/>
          </a:xfrm>
        </p:spPr>
        <p:txBody>
          <a:bodyPr>
            <a:normAutofit fontScale="85000" lnSpcReduction="20000"/>
          </a:bodyPr>
          <a:lstStyle/>
          <a:p>
            <a:pPr indent="320040">
              <a:buNone/>
            </a:pPr>
            <a:r>
              <a:rPr lang="ru-RU" sz="2000" b="1" dirty="0"/>
              <a:t>Нарушения связной речи </a:t>
            </a:r>
            <a:r>
              <a:rPr lang="ru-RU" sz="2000" dirty="0"/>
              <a:t>– затруднения в пересказе прочитанного, составлении рассказов по картинка и т.п.</a:t>
            </a:r>
          </a:p>
          <a:p>
            <a:pPr indent="320040">
              <a:buNone/>
            </a:pPr>
            <a:r>
              <a:rPr lang="ru-RU" sz="2000" dirty="0"/>
              <a:t>Формирование разговорной речи происходит прежде всего в повседневном общении с ребенком, в реальных жизненных ситуациях. Для развития связной речи больше читайте детям, просите ответить на вопросы, пересказать прочитанное, добивайтесь, чтобы он давал полные ответы, просите рассказать об увиденном во время прогулки, описать понравившуюся игрушку и т.п.</a:t>
            </a:r>
          </a:p>
          <a:p>
            <a:pPr indent="320040">
              <a:buNone/>
            </a:pPr>
            <a:r>
              <a:rPr lang="ru-RU" sz="2000" dirty="0"/>
              <a:t>Темы для </a:t>
            </a:r>
            <a:r>
              <a:rPr lang="ru-RU" sz="2000" u="sng" dirty="0"/>
              <a:t>разговора с ребенком</a:t>
            </a:r>
            <a:r>
              <a:rPr lang="ru-RU" sz="2000" dirty="0"/>
              <a:t> могут быть самыми разнообразными — это и покупка новых игрушек, посещение поликлиники, магазина, парикмахерской, прогулки в парк, лес, поездки за город. Взрослый задает вопросы, направляет разговор, стремится заинтересовать ребенка, предлагает вспомнить что-либо.</a:t>
            </a:r>
          </a:p>
          <a:p>
            <a:pPr indent="320040">
              <a:buNone/>
            </a:pPr>
            <a:r>
              <a:rPr lang="ru-RU" sz="2000" dirty="0"/>
              <a:t>Учить ребенка пересказывать сказки, рассказы надо начинать с вопросов по содержанию текста.</a:t>
            </a:r>
          </a:p>
          <a:p>
            <a:pPr indent="320040">
              <a:buNone/>
            </a:pPr>
            <a:r>
              <a:rPr lang="ru-RU" sz="2000" dirty="0"/>
              <a:t>Передавая содержание художественных произведений, ребенок учится точно, полно, последовательно излагать свои мысли.</a:t>
            </a:r>
          </a:p>
          <a:p>
            <a:pPr indent="320040">
              <a:buNone/>
            </a:pPr>
            <a:r>
              <a:rPr lang="ru-RU" sz="2000" dirty="0"/>
              <a:t>Считалки, </a:t>
            </a:r>
            <a:r>
              <a:rPr lang="ru-RU" sz="2000" dirty="0" err="1"/>
              <a:t>потешки</a:t>
            </a:r>
            <a:r>
              <a:rPr lang="ru-RU" sz="2000" dirty="0"/>
              <a:t>, загадки дети легко запоминают. А это, в свою очередь, способствует развитию памяти, расширению активного и пассивного словаря ребенка.</a:t>
            </a:r>
          </a:p>
          <a:p>
            <a:pPr indent="320040">
              <a:buNone/>
            </a:pPr>
            <a:endParaRPr lang="ru-RU" sz="2000" dirty="0"/>
          </a:p>
          <a:p>
            <a:pPr indent="320040">
              <a:buNone/>
            </a:pPr>
            <a:endParaRPr lang="ru-RU" sz="20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453</TotalTime>
  <Words>899</Words>
  <Application>Microsoft Office PowerPoint</Application>
  <PresentationFormat>Экран (4:3)</PresentationFormat>
  <Paragraphs>86</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Calibri</vt:lpstr>
      <vt:lpstr>Times New Roman</vt:lpstr>
      <vt:lpstr>Tw Cen MT</vt:lpstr>
      <vt:lpstr>Wingdings</vt:lpstr>
      <vt:lpstr>Wingdings 2</vt:lpstr>
      <vt:lpstr>Обычная</vt:lpstr>
      <vt:lpstr>Ваш ребёнок - первоклассник</vt:lpstr>
      <vt:lpstr>Устная речь</vt:lpstr>
      <vt:lpstr>На что обратить внимание?</vt:lpstr>
      <vt:lpstr>Причины нарушений письменной речи:</vt:lpstr>
      <vt:lpstr>На что обратить внимание:</vt:lpstr>
      <vt:lpstr>Фонетико-фонематические нарушения</vt:lpstr>
      <vt:lpstr>Как помочь?</vt:lpstr>
      <vt:lpstr>Как помочь?</vt:lpstr>
      <vt:lpstr>Как помочь?</vt:lpstr>
      <vt:lpstr>Письменная речь. Проблемы с почерком.  Состояние мелкой моторики.</vt:lpstr>
      <vt:lpstr>Помните!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Блитовы</dc:creator>
  <cp:lastModifiedBy>Пользователь</cp:lastModifiedBy>
  <cp:revision>41</cp:revision>
  <dcterms:created xsi:type="dcterms:W3CDTF">2016-10-23T13:35:51Z</dcterms:created>
  <dcterms:modified xsi:type="dcterms:W3CDTF">2019-09-26T07:19:54Z</dcterms:modified>
</cp:coreProperties>
</file>