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3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odzCtBSW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ass-ru.turbopages.org/tass.ru/s/obschestvo/10186747" TargetMode="External"/><Relationship Id="rId4" Type="http://schemas.openxmlformats.org/officeDocument/2006/relationships/hyperlink" Target="https://www.youtube.com/watch?v=tt1eQaE_alQ&amp;list=PLQQwOgZzcgt3-T2h1Es6u4SiiF9sopcp9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70496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91680" y="188640"/>
            <a:ext cx="5969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54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934670"/>
            <a:ext cx="5868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Саютина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Наталья Анатольевна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педагог-психолог МБУ «Центр психолого-педагогической, медицинской и социальной помощи» г. Тамбова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02304"/>
            <a:ext cx="9144000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Если сын вступится за жертву, его будут считать стукачом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Ирина, 38 лет: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9-м классе, где учится мой сын, есть мальчик, которого очень сильно травят – и в жизни, и в сети. Его обзывают, бьют, оскорбляют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у него вымогают деньги.</a:t>
            </a: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Однажды мальчики из класса поспорили, кто сможет пробежаться голым. И этот мальчик побежал. Его сфотографировали, а фото разослали по всей школе. Рассылали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личку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классные чаты, где нет взрослых. Как я понимаю, этому мальчику никто не помогает – ни учителя, ни его родители. Читала статью, в которой психолог говорила, что ситуация травли влияет не только на жертву и агрессоров, но и на тех, кто не участвует в травле.</a:t>
            </a: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Думаю, так и есть. Это травмирующая ситуация для всех.</a:t>
            </a:r>
          </a:p>
          <a:p>
            <a:pPr indent="354013" algn="just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Те, кто не поддерживает травлю, боятся, что следующими станут они, и чувствуют себя беспомощными.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Например, я предлагала своему сыну вмешаться: «Давай я поговорю с учителем, с директором». Но он думает, что все узнают и будут считать его стукачом. Мы почти каждый день спорим об этом. Я считаю, что так не может продолжаться, хочу помочь, но что делать – не знаю. </a:t>
            </a:r>
          </a:p>
          <a:p>
            <a:pPr indent="176213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есть клон моей дочери, который следит за ней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Ольга, 43 года: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случайно узнали, что у моей дочери Вероники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есть клон: какая-то девушка в собственном профиле, под своим именем размещает фотографии моей дочки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соцсетей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Причем делает это очень быстро. Стоит только Веронике выложить свою фотографию, как она тут же появляется на странице клона, буквально через несколько минут. 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момент, когда мы об этом узнали, страница существовала уже два года. Веронике написал об этом какой-то парень, спрашивал, реальная она или нет и сбросил ей ссылку на эту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фейковую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страницу.</a:t>
            </a:r>
          </a:p>
          <a:p>
            <a:pPr indent="354013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Моя дочь только рассмеялась, а я, если честно, очень напряглась.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может быть в голове у человека, который так пристально следит за моей дочерью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С какой целью она это делает? Меня встревожило, что в подписках клона было много сайтов знакомств и много взрослых мужчин среди подписчиков. Мало ли, что она предлагает от лица моей дочери? А вдруг это какая-то мошенница, а потом по фотографии будут искать мою дочь?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написала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техподдержку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 в тот момент моей дочери как раз только что исполнилось 18 лет. Несмотря на то, что страница-клон появилась задолго до ее совершеннолетия, мне сказали, что Вероника должна сама написать заявление и настоять на удалении той страницы. Но она не захотела этим заниматься. Говорит, так мы хотя бы знаем, что она существует, и можем за ней «приглядывать». А если ее удалят, то она может создать другую страницу, и мы об этом не узнаем. 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общем, эта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фейковая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страница до сих пор существует, уже более пяти лет. Там по-прежнему появляются все свежие фотографии моей дочери. Вероника смеется, что у ее клона больше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лайков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чем у нее самой, а меня это по-прежнему беспокоит и нервирует: кто знает, зачем клон следит за ней?</a:t>
            </a:r>
          </a:p>
          <a:p>
            <a:pPr indent="176213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Какой бывает </a:t>
            </a:r>
            <a:r>
              <a:rPr lang="ru-RU" sz="2200" b="1" u="sng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Психолог Галина Солдатова разделяет проявления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интернет-агрессии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несколько видов.</a:t>
            </a:r>
          </a:p>
          <a:p>
            <a:pPr indent="354013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Хейтинг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негативные комментарии и неконструктивная (это важно!) критика в адрес объекта травли без обоснования или запроса.</a:t>
            </a:r>
          </a:p>
          <a:p>
            <a:pPr indent="354013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Флейминг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оскорбления в публичных чатах и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том числе не только в адрес объекта травли, но и между участниками дискуссии. Он развивается на фоне большого количества вовлеченных. Конфликт нарастает параллельно с тем, как в противостояние вступает все больше людей.</a:t>
            </a:r>
          </a:p>
          <a:p>
            <a:pPr indent="354013" algn="just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Троллинг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распространение негативной информации, социальная провокация и осознанное издевательство в сетевом общении. Это менее эмоциональная, более расчетливая форма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работа с уже имеющейся информацией.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Кибербуллеры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собирают реплики (как объекта травли, так и сторонников конфликта, которых набирается в приличном количестве из-за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флейминга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), вырывают их из контекста и распространяют.</a:t>
            </a:r>
          </a:p>
          <a:p>
            <a:pPr indent="354013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И, наконец, 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киберсталкинг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сообщения с обещаниями физической расправы. Это, как правило, апофеоз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он начинается на фоне остальных проявлений.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Какую опасность несёт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 со здоровьем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Жертва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страдать от бессонницы, головной боли и депрессии. Могут появиться и психосоматические заболевания.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Давление на психику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Пострадавшие от негатива часто замыкаются в себе, получают низкую самооценку и проблемы с самовыражением, определением своей идентичности. Человек находится в постоянном стрессе, испытывает отрицательные эмоции, а иногда слишком вживается в образ жертвы.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Самое пугающее последствие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самоубийство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Когда человек живёт с ощущением безысходности и беспомощности, у него появляются суицидальные мысли. Агрессивные выпады действительно приводят к непоправимому, особенно если речь идёт о неустойчивой психике подростков.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Взрослым 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испортить репутацию, загубить карьеру и разрушить отношения.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Причины травли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Страх: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чтобы не стать жертвой травли чаще примыкают к активной, предположительно сильной группе коллектива.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Завоевание признания: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потребность «выделиться», быть на виду, завоевать влияние и престиж в группе.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Межкультурные конфликты: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национальные различия в культуре, в традициях, в языке, нетипичная внешность.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Скука: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например, от скуки негативно прокомментировать чью-либо фотографию.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Демонстрация силы: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потребность показать своё превосходство.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 неполноценности: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возможность «уклоняться» от комплекса или проецировать его на другого. Большая вероятность стать причиной насмешек из-за чувства своей ущербности.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Личностный кризис: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разрыв любовных отношений, дружбы, чувство ненависти и зависти, неудачи, провалы, ошибки.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Фильмы, посвящённые травле в Интернете: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5940425" cy="532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Фильмы, посвящённые травле в Интернете: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52736"/>
            <a:ext cx="5940425" cy="549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Фильмы, посвящённые травле в Интернете: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6967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046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Фильмы, посвящённые травле в Интернете: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052737"/>
            <a:ext cx="396044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пи спокойно, Аманда. Надеюсь, ты в лучшем мире сейчас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37079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80728"/>
            <a:ext cx="3142878" cy="31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9512" y="4869160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 на источник, где подробно описана история </a:t>
            </a:r>
            <a:r>
              <a:rPr lang="ru-RU" dirty="0" err="1" smtClean="0"/>
              <a:t>Аманды</a:t>
            </a:r>
            <a:r>
              <a:rPr lang="ru-RU" dirty="0" smtClean="0"/>
              <a:t> </a:t>
            </a:r>
            <a:r>
              <a:rPr lang="ru-RU" dirty="0" err="1" smtClean="0"/>
              <a:t>Тодд</a:t>
            </a:r>
            <a:r>
              <a:rPr lang="ru-RU" dirty="0" smtClean="0"/>
              <a:t>: https://zen.yandex.ru/media/natalia_wilde_its_me/do-chego-mojet-dovesti-travlia-tragicheskaia-istoriia-amandy-todd--5e73992c8316bf21df29a519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Если вашего ребенка травят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сожалению, травлю в школе наше общество еще не перебороло. Часто она переходит в киберпространство, и в этом случае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непрерывно тянуться сутками.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заметили, что ваш ребенок удручен, угнетен и много времени проводит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есть опасность того, что его травят. Попробуйте с ним поговорить. Если есть возможность идентифицировать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хейтеров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моббингом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занимаются одноклассники — попросите ребенка сделать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Отнесите их в школу, обратитесь к администрации, аргументируйте свои претензии с точки зрения закона и Уголовного кодекса. Как правило, в этих случаях руководство школы начинает действовать. Отнеситесь к травле со всей серьезностью, она может выйти за рамки обычных детских обид.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 в коем случае не обвиняйте ребенка в происходящем. Вы — его опора, постарайтесь быть надежным и принимающим родителем. Иначе подросток может закрыться и перестать обращаться к вам с такими проблемами (и это может иметь катастрофические последствия).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настаивайте на мести. Это может эскалировать конфликт или поменять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хейтеров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жертву местами. Ни первое, ни второе не способствуют душевному благополучию.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Обратитесь к проверенному детскому психологу. Современные профессионалы знают, как работать с последствиями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том числе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интернет-травли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ctr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Если Вы взрослый человек и стали жертвой 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кибербуллеров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первую очередь, никогда не обвиняйте в случившемся себя. Для травли не нужен повод, и она полностью на совести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хейтеров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Никто не заслуживает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его ничем нельзя оправдать.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многих социальных сетях есть функция защиты от травли.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фейсбуке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противодействием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буллингу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занимается целый отдел (так называемая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абьюз-тим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На тех, кто регулярно пишет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хейтерские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сообщения, нужно посылать жалобы (репорты). В чатах или форумах можно обратиться за помощью к модераторам.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Следите за настройками приватности. Можно ограничить круг лиц, которые могут писать вам сообщения. Будьте осторожны, если у вас просят провокационные фотографии. Впоследствии их могут использовать против вас.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началась травля, не «кормите тролля». Не угрожайте ему в ответ, не призывайте к справедливости. Помните, что все, что вы скажете, подадут так, что станет еще хуже. Эффективнее всего работает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игнор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троллю нужно эмоциональное подтверждение того, что провокация удалась.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Травля — это всегда стресс. Поэтому психологи советуют отвлекающие методы. Почувствовать себя «здесь и сейчас» помогает, например, легкая физическая нагрузка: прогулка или пробежка. В идеале забудьте дома смартфон.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отрицайте свои эмоции.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Буллинг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это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травматично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Совершенно нормально чувствовать в ответ гнев, растерянность или обиду. Кстати, мужчины плачут, и это тоже нормально.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Изолируйте себя 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хейтеров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Забаньте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всех, не читайте отфильтрованные сообщения. Максимально ограничьте потребление травмирующего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Подумайте о троллях с другого ракурса. Эти люди по ту сторону экрана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фрустрированы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чем-то настолько, что готовы вымещать агрессию на посторонних. Их критика, их комментарии — это никогда не про вас, но всегда — про их собственное душевное состояние.</a:t>
            </a:r>
          </a:p>
          <a:p>
            <a:pPr indent="354013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вы видите, что интернете ваш знакомый стал жертвой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— никогда не бойтесь встать на его сторону. Психологически желание «остаться над схваткой» понятно, лезть в чужой конфликт неприятно и страшно. Но вы всегда можете высказать поддержку в личных сообщениях, или же написать слова поддержки у себя на странице. Не оставайтесь в стороне: каждый молчащий пользователь развязывает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хейтерам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руки, а жертва чувствует себя бессильной и одинокой.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350" b="1" dirty="0" smtClean="0">
                <a:latin typeface="Times New Roman" pitchFamily="18" charset="0"/>
                <a:cs typeface="Times New Roman" pitchFamily="18" charset="0"/>
              </a:rPr>
              <a:t>1. Не реагируйте</a:t>
            </a:r>
            <a:endParaRPr lang="ru-RU" sz="23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Рекомендация не кормить троллей всё ещё работает, поэтому не комментируйте оскорбительные посты о вас и не отвечайте на обидные сообщения. И, конечно же, не отвечайте агрессору тем же, опускаясь до его уровня. Помните, что лучшая профилактика </a:t>
            </a:r>
            <a:r>
              <a:rPr lang="ru-RU" sz="2350" dirty="0" err="1" smtClean="0">
                <a:latin typeface="Times New Roman" pitchFamily="18" charset="0"/>
                <a:cs typeface="Times New Roman" pitchFamily="18" charset="0"/>
              </a:rPr>
              <a:t>кибебуллинга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 – это не участвовать в потенциально конфликтных </a:t>
            </a:r>
            <a:r>
              <a:rPr lang="ru-RU" sz="2350" dirty="0" err="1" smtClean="0">
                <a:latin typeface="Times New Roman" pitchFamily="18" charset="0"/>
                <a:cs typeface="Times New Roman" pitchFamily="18" charset="0"/>
              </a:rPr>
              <a:t>интернет-спорах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2350" b="1" dirty="0" smtClean="0">
                <a:latin typeface="Times New Roman" pitchFamily="18" charset="0"/>
                <a:cs typeface="Times New Roman" pitchFamily="18" charset="0"/>
              </a:rPr>
              <a:t>2. Не испытывайте вину или стыд</a:t>
            </a:r>
            <a:endParaRPr lang="ru-RU" sz="23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Не думайте о том, что </a:t>
            </a:r>
            <a:r>
              <a:rPr lang="ru-RU" sz="235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 – результат вашего неосторожного поведения, неправильных слов и ошибок. Жертвой может быть любой, а от постоянного прокручивания ситуации в голове легче не станет. Не перечитывайте оскорбления, но в то же время не стесняйтесь переживать и не ставьте табу на теме.</a:t>
            </a:r>
          </a:p>
          <a:p>
            <a:pPr indent="354013" algn="just"/>
            <a:r>
              <a:rPr lang="ru-RU" sz="2350" b="1" dirty="0" smtClean="0">
                <a:latin typeface="Times New Roman" pitchFamily="18" charset="0"/>
                <a:cs typeface="Times New Roman" pitchFamily="18" charset="0"/>
              </a:rPr>
              <a:t>3. Сократите возможности общения</a:t>
            </a:r>
            <a:endParaRPr lang="ru-RU" sz="23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Один из простых вариантов защититься от </a:t>
            </a:r>
            <a:r>
              <a:rPr lang="ru-RU" sz="235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350" dirty="0" smtClean="0">
                <a:latin typeface="Times New Roman" pitchFamily="18" charset="0"/>
                <a:cs typeface="Times New Roman" pitchFamily="18" charset="0"/>
              </a:rPr>
              <a:t>, – лишить агрессора коммуникации. Добавьте его в чёрный список социальных сетей, заблокируйте телефонный номер и электронную почту.</a:t>
            </a:r>
            <a:endParaRPr lang="ru-RU" sz="23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97346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Поделитесь своей проблемой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Молчать о том, что вам плохо от нападок – не лучшая идея. Расскажите об этом родными или друзьям. Кроме того, можно позвонить на любую горячую линию психологической поддержки.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Не бойтесь требовать справедливости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вправе сообщить в полицию об угрозах и клевете, пожаловаться провайдеру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кибер-атаку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обратиться в поддержку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Фейсбук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т.д. Социальные сети борются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буллингом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поэтому удаляют нежелательные фото, посты и комментарии, а также банят агрессивных пользователей и сомнительные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паблики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6. Начните делать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скриншоты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Скрины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оскорблениями, угрозами и непристойными предложениями пригодятся как доказательства для суда. А если обидчик явно несовершеннолетний (и знакомый вам!), отправьте информацию его родителям или учителям.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97346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 Поставьте агрессора на место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вы чувствуете в себе достаточно смелости и сил, вступите с обидчиками в диалог. Но это не должны быть переговоры или попытка откупиться. Будьте вежливы. Просто скажите, что вы готовы пойти в суд за клевету/оскорбления/шантаж и т.д. Это отрезвит многих троллей.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Альтернативный сценарий общения – выразить агрессору слова сожаления и поддержки, сбив его тем самым с толку и снизив градус напряжения.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 не для всех. Создатель проекта «Дети-404» о ЛГБТ подростках Елена Климова получала в свой адрес много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хейта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потом стала публиковать сообщения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буллеров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оформив всё это в галерею «Красивые люди и то, что они говорят». По словам Елены – это сработало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хейтеры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стали бояться попасть в этот альбом.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8. Боритесь со стрессом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Интернет-травля – это ситуация выхода из нашей зоны комфорта. Чтобы не придавать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онлайн-конфликтам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большого значения, повысьте свою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стрессоустойчивость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. Методы, которые помогут успокоиться: творческие хобби, медитации,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ароматерапия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9. Сядьте на цифровую диету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Ещё один вариант, как бороться с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кибербуллингом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– на время уйти из сети. Устройте эксперимент, где на месяц или на неделю надо отрезать себя от интернета. Если вы поступите так во время травли, у вас появится свободное время на что-нибудь приятное, а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онлайн-агрессоры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успокоятся или переключатся на кого-то другого.</a:t>
            </a:r>
          </a:p>
          <a:p>
            <a:pPr indent="354013" algn="just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10. Пересмотрите своё поведение в сети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Если уходить в информационное подполье и удаляться из социальных сетей для вас слишком, снизьте активность, меньше выкладывайте фотографий и постов о себе. Сделайте страницу закрытой, внимательно изучайте тех, кто постучался к вам в друзья, и почистите фотоальбом. Не публикуйте адрес прописки и не ставьте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геолокации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. Чем меньше информации о вас, тем меньше поводов к травле.</a:t>
            </a:r>
          </a:p>
          <a:p>
            <a:pPr indent="354013" algn="just"/>
            <a:r>
              <a:rPr lang="ru-RU" sz="1950" b="1" dirty="0" smtClean="0">
                <a:latin typeface="Times New Roman" pitchFamily="18" charset="0"/>
                <a:cs typeface="Times New Roman" pitchFamily="18" charset="0"/>
              </a:rPr>
              <a:t>11. Следуйте правилам цифровой грамотности</a:t>
            </a:r>
            <a:endParaRPr lang="ru-RU" sz="19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Не переходите по сомнительным ссылкам, не общайтесь с незнакомцами, ставьте сложные уникальные пароли для каждого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аккаунта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50" dirty="0" err="1" smtClean="0">
                <a:latin typeface="Times New Roman" pitchFamily="18" charset="0"/>
                <a:cs typeface="Times New Roman" pitchFamily="18" charset="0"/>
              </a:rPr>
              <a:t>соцсети</a:t>
            </a:r>
            <a:r>
              <a:rPr lang="ru-RU" sz="1950" dirty="0" smtClean="0">
                <a:latin typeface="Times New Roman" pitchFamily="18" charset="0"/>
                <a:cs typeface="Times New Roman" pitchFamily="18" charset="0"/>
              </a:rPr>
              <a:t> (12 символов, с цифрами, большими и маленькими буквами) и периодически меняйте их. Не скачивайте подозрительные файлы.</a:t>
            </a:r>
            <a:endParaRPr lang="ru-RU" sz="19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9512" y="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 есть специальные серии мультиков:</a:t>
            </a:r>
          </a:p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Ссылка: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https://www.youtube.com/watch?v=TUodzCtBSWU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«Приключения Робота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Каспера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Ссылка: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https://www.youtube.com/watch?v=tt1eQaE_alQ&amp;list=PLQQwOgZzcgt3-T2h1Es6u4SiiF9sopcp9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Тем, кто постарше можно послушать ежегодные курсы Федерального проекта «Урок цифры». Ссылка: https://урокцифры.рф.</a:t>
            </a:r>
          </a:p>
          <a:p>
            <a:pPr indent="354013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Ещё есть бесплатный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курс для педагогов от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Яндекса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Он рассказывает преподавателям, как сохранять безопасную психологическую атмосферу в классе, решать конфликты и останавливать травлю. Ссылка: https://yandex.ru/promo/education/course/konflikty-i-travlya-v-shkolnoj-srede?utm_referrer=070920_cyberbulling#razdelitel-2.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429000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Некоторые интересные ссылки по теме (частично информация была представлена в презентации):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Статья о знаменитостях, лишившихся работы из-за травли: </a:t>
            </a:r>
            <a:r>
              <a:rPr lang="ru-RU" dirty="0" smtClean="0"/>
              <a:t>https://tass-ru.turbopages.org/turbo/tass.ru/s/obschestvo/9246969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 algn="just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Пять реальных историй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>https://deti-mail-ru.turbopages.org/deti.mail.ru/s/article/kak-internet-stanovitsya-mestom-travli-pyat-istori/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Я столкнулся с </a:t>
            </a:r>
            <a:r>
              <a:rPr lang="ru-RU" dirty="0" err="1" smtClean="0"/>
              <a:t>буллингом</a:t>
            </a:r>
            <a:r>
              <a:rPr lang="ru-RU" dirty="0" smtClean="0"/>
              <a:t> в интернете. Что делать? Разбор с реальными историями: </a:t>
            </a:r>
            <a:r>
              <a:rPr lang="ru-RU" dirty="0" smtClean="0">
                <a:hlinkClick r:id="rId5"/>
              </a:rPr>
              <a:t>https://tass-ru.turbopages.org/tass.ru/s/obschestvo/10186747</a:t>
            </a:r>
            <a:endParaRPr lang="ru-RU" dirty="0" smtClean="0"/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Трагическая история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Аманды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Тодд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/>
              <a:t>https://zen.yandex.ru/media/natalia_wilde_its_me/do-chego-mojet-dovesti-travlia-tragicheskaia-istoriia-amandy-todd--5e73992c8316bf21df29a519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21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79512" y="260648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Закона 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кибербуллинге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предусматривал бы ответственность за плохое поведение в интернете, в России пока нет. Отдельные кейсы могут рассматриваться в рамках статей о клевете (статья 129 УК РФ), оскорблениях (статья 130 УК РФ), неприкосновенности частной жизни (статья 137 УК РФ), угрозах (статьи 119 УК РФ) и доведении до самоубийства (статья 110 УК РФ).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других странах практика защиты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есть. К примеру, в Новой Зеландии с 2013 года можно получить до двух лет тюрьмы. В Германии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кибебуллинг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считают деликтом – частным или гражданско-правовым проступком, влекущим до 10 лет заключения под стражей для взрослых и до 5 лет ареста для подростков.</a:t>
            </a:r>
          </a:p>
          <a:p>
            <a:pPr indent="354013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США законы против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есть только в отдельных штатах, например, Миссури и Нью-Джерси.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coolsen.ru/wp-content/uploads/2021/06/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coolsen.ru/wp-content/uploads/2021/06/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факторы, которые вдохновляют людей на преследование — видимость полной безнаказанности и простая возможность выместить агрессию. Общество не поощряет агрессивного поведения на улице, в офисе или магазине: буяна, скорее всего, быстро приведут в чувство охранники или полиция. В противоположность этому, интернет предоставляет, во-первых, физическую дистанцию, а во-вторых, относительную анонимность. Поэтому сеть стала идеальным местом для злобы и ненависти.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s://pixy.org/src/476/4765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573016"/>
            <a:ext cx="4680520" cy="3124496"/>
          </a:xfrm>
          <a:prstGeom prst="rect">
            <a:avLst/>
          </a:prstGeom>
          <a:noFill/>
        </p:spPr>
      </p:pic>
      <p:pic>
        <p:nvPicPr>
          <p:cNvPr id="3074" name="Picture 2" descr="https://itcrumbs.ru/wp-content/uploads/2020/02/mosh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4536504" cy="31046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Основные отличия травли в Интернете от «традиционной» травли</a:t>
            </a:r>
            <a:endParaRPr lang="ru-RU" sz="2200" u="sng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Обычно под травлей понимают агрессивное преследование одного из членов коллектива со стороны другого, но также часто группы лиц.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Типичные действия, осуществляемые при травле — это распространение заведомо ложной информации (слухов и сплетен) о человеке, насмешки и провокации, прямые оскорбления и запугивание, социальная изоляция (бойкот и демонстративное игнорирование), нападки, ущемляющие честь и достоинство человека, причинение материального или физического вреда.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формам психологического давления, присущего традиционной травле, добавляются возможности всемирной паутины, благодаря чему она приобретает следующие функции:</a:t>
            </a:r>
          </a:p>
          <a:p>
            <a:pPr indent="35401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Круглосуточное вмешательство в личную жизнь.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Травля не имеет временного или географического ограничения. </a:t>
            </a:r>
          </a:p>
          <a:p>
            <a:pPr indent="35401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Неограниченность аудитории, быстрота распространения информации.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Сообщения или изображения, пересылаемые электронными техническими средствами, очень трудно контролировать, как только они оказались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Например, видео легко копируются с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интернет-портала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другой. Поэтому размер аудитории и поле распространения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кибермоббинга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гораздо шире «обычной» травли. Тот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 котором уже давно забыли, может вновь попасть на глаза общественности, и жертве будет трудно его нейтрализовать.</a:t>
            </a:r>
          </a:p>
          <a:p>
            <a:pPr indent="354013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Анонимность преследователя.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Киберпреступник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показывает себя своей жертве, может действовать анонимно, что обеспечивает ему — пусть и кажущуюся — безопасность и нередко увеличивает срок его негативной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кибер-активности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Незнание жертвой, кем является тот, «другой», кто её третирует, может запугать её и лишить покоя.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0225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идее,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это то, что происходит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онлайне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Но сегодня в интернете мы взаимодействуем с теми же, с кем и в реальной жизни на учебе и работе. Так что границы часто стерты. Если подростка травят одноклассники в школе, то его могут преследовать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соцсетях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исключать из неформальных чатов.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чистом виде встречается разве что в сетевых играх или комментариях к постам популярных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блогеров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Впрочем, оттуда он тоже выходит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офлайн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6388" name="Picture 4" descr="https://cdn.7sisters.ru/wp-content/uploads/2019/04/KIDS-AND-D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92896"/>
            <a:ext cx="8136904" cy="4195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может стать жертвой?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Частые поводы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физическая неполноценность, сексуальная ориентация, несоответствие стандартам красоты, жизненные неудачи и высокая активность в интернете. Но в целом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коснуться любого человека. Повод может быть непредсказуем. Бывает, травля становится следствием какого-либо проступка или неосторожного высказывания.</a:t>
            </a:r>
            <a:r>
              <a:rPr lang="ru-RU" sz="2000" dirty="0" smtClean="0"/>
              <a:t> 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Основное количество жертв и их преследователей приходится на возраст между 11-16 годами — пубертатный период, характеризующийся высокой чувствительностью к любым оскорблениям, слухам и социальным неудачам, а также легко поддающийся манипуляциям со стороны недоброжелателей.</a:t>
            </a:r>
          </a:p>
          <a:p>
            <a:pPr indent="354013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khabar.kz/media/k2/items/src/21d525ee5e8ac5f609d71f3b17a7db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212976"/>
            <a:ext cx="691276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Реальные истории, которые произошли с детьми из разных городов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дочь воспринимала хамство как объективную критику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Марина, 39 лет: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Моей дочери 12 лет. Как и многие подростки, она мечтает стать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блогером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но еще не определилась с темой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блога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Пробует снимать ролики о том, как она делает себе простые прически или девчачий макияж. Делает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таймлапсы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о том, как рисует. Снимает процесс приготовления бутербродов или «фирменной» яичницы.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 не видела в этом ничего опасного. По-моему, это не самый плохой способ занять себя, такое своеобразное хобби — и в этом даже есть элемент творчества. Так я думала, пока мой ребенок в 12 лет не начал сидеть на диетах.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Наверное, это должно было сразу меня насторожить. Но дочь говорила, что решила вести здоровый образ жизни: отказаться от сладкого и мучного, больше гулять и все такое. Потом начались реальные проблемы с едой.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То она не ест какие-то продукты, то она не ест в определенное время, то она вообще ничего не ест, но при этом еда стала какой-то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сверхценностью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Все это выглядело уже совсем не здорово. Мне было страшно, откровенно говоря, когда я видела, что за целый день мой ребенок съел только грейпфрут. Дважды в день она вставала на весы и страшно психовала, если хоть чуть-чуть поправилась. Доходило до истерик, во время которых она кричала: «Я поправилась! Я не хочу быть толстой!»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Я очень удивлялась и спрашивала: «Да кто тебе сказал, что ты толстая?», и однажды она мне показала, что пишут ей 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личку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Тут у меня волосы на голове зашевелились. Я в своей жизни никогда не слышала таких оскорблений.</a:t>
            </a:r>
          </a:p>
          <a:p>
            <a:pPr indent="176213" algn="just"/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«Ты корова, ты жирная, сначала щеки втяни, потом макияж делай», «Сначала похудей, потом будешь </a:t>
            </a:r>
            <a:r>
              <a:rPr lang="ru-RU" sz="1500" i="1" dirty="0" err="1" smtClean="0">
                <a:latin typeface="Times New Roman" pitchFamily="18" charset="0"/>
                <a:cs typeface="Times New Roman" pitchFamily="18" charset="0"/>
              </a:rPr>
              <a:t>бутербоды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 готовить».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Это я еще самые приличные комментарии привожу в пример.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Писали все это как подростки, так и более взрослые люди. В основном, незнакомые. С котиками и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мультяшками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аватарках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6213" algn="just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Даже взрослому человеку сложно бывает отфильтровать такую агрессию, что уж говорить о ребенке? Она воспринимала это хамство как объективную критику. Мы с дочерью договорились закрыть страницу для незнакомых людей, я научила ее отправлять всех, кто ей не нравится, в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бан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Чувствую, нам теперь придется работать над ее самооценкой и уверенностью в себе. </a:t>
            </a:r>
          </a:p>
          <a:p>
            <a:pPr indent="176213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 перевела дочь в другую школу из-за травли одноклассников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Елена, 40 лет: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Моей дочери Кате было 15 лет, когда произошла эта история. Во время медосмотра, когда девочки были раздеты, мою дочь незаметно сфотографировала одноклассница, выложила в общий чат класса и разослала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всей компании. Она сказала, что сделала это в шутку. Но это, конечно, очень злая и совсем не смешная шутка. Это явное проявление агрессии.</a:t>
            </a:r>
          </a:p>
          <a:p>
            <a:pPr indent="354013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Катя очень переживала, плакала, отказалась ходить в школу и общаться с одноклассниками, которые видели ее в трусах.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моей стороны было бы жестоко заставлять ее продолжать ходить на уроки. Пришлось все рассказать классному руководителю, чтобы объяснить ее отсутствие. Были разбирательства, весь класс вызывали к директору, проводили беседы. Но что толку? Как это могло помочь моему ребенку, непонятно. Призывы в стиле «давайте жить дружно», может быть, сработают для детишек в начальной школе. Но для подростков, которые шутят таким образом вполне сознательно, эти разговоры – пустой звук.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них учитель и директор – не авторитеты. Все воспитательные беседы они воспринимают с насмешкой.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не знала, что мне делать. Поговорить с обидчицей – это значит поставить свою дочь в положение маленького ребенка, который зовет мамочку на помощь. Поговорить с родителями обидчицы? Я пробовала, там полный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неадекват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отрицание в духе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ачотакова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трусах же, а не без трусов».</a:t>
            </a:r>
          </a:p>
          <a:p>
            <a:pPr indent="35401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итоге нам оказался на руку весенний карантин, а к осени я перевела дочь в другую школу. Считаю это единственным правильным решением. Но дочь, по-моему, до сих пор переживает.</a:t>
            </a:r>
          </a:p>
          <a:p>
            <a:pPr indent="354013"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Боится, что эта фотография где-нибудь всплывет, боится случайно встретиться с кем-то из одноклассников. Записала ее к психологу.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3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271582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Я боялась выходить одна из дома, потому что за мной следили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850" b="1" dirty="0" smtClean="0">
                <a:latin typeface="Times New Roman" pitchFamily="18" charset="0"/>
                <a:cs typeface="Times New Roman" pitchFamily="18" charset="0"/>
              </a:rPr>
              <a:t>Евгения, 17 лет:</a:t>
            </a:r>
            <a:endParaRPr lang="ru-RU" sz="18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Когда мне было 15 лет, я познакомилась с одним парнем. Он был старше меня на пять лет. Мы встретились в общей компании, потом он нашел меня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. Один раз мы сходили на прогулку, но он мне не понравился. Мне показалось, что он сдвинут на религии и патриархальных ценностях. Он уничижительно высказывался о женщинах, о сексуальных меньшинствах, о представителях других народов — и в целом мне он показался неприятным.</a:t>
            </a: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Я написала ему, что не хочу продолжать общение. Сначала он извинялся, писал, что просто не доверяет девушкам, но я особенная — и все в таком духе. Потом решил, что мой отказ встречаться – это «бабские уловки». Где-то неделю я пыталась вежливо объяснить, что мое решение неизменно. Но он продолжал мне писать ежедневно: «Привет, моя любовь», «Я все еще тебя жду, давай начнем все сначала». Это переходило уже все границы. Я стала блокировать номера, с которых он звонил.</a:t>
            </a: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Он писал во всех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мессенджерах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, создавал </a:t>
            </a:r>
            <a:r>
              <a:rPr lang="ru-RU" sz="1850" dirty="0" err="1" smtClean="0">
                <a:latin typeface="Times New Roman" pitchFamily="18" charset="0"/>
                <a:cs typeface="Times New Roman" pitchFamily="18" charset="0"/>
              </a:rPr>
              <a:t>фейковые</a:t>
            </a:r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 страницы и писал с них.</a:t>
            </a:r>
          </a:p>
          <a:p>
            <a:pPr indent="354013" algn="just"/>
            <a:r>
              <a:rPr lang="ru-RU" sz="1850" i="1" dirty="0" smtClean="0">
                <a:latin typeface="Times New Roman" pitchFamily="18" charset="0"/>
                <a:cs typeface="Times New Roman" pitchFamily="18" charset="0"/>
              </a:rPr>
              <a:t>Я поняла, что он знает, где я живу, когда он бросил мне открытку в почтовый ящик.</a:t>
            </a:r>
            <a:endParaRPr lang="ru-RU" sz="185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Как-то он написал, что знает, где работает моя мама и в какой одежде я сегодня вышла из дома. Вот это было уже страшно. Я боялась ходить одна, боялась, что он за мной следит. Родителям я ничего не говорила, потому что была уверена, что они будут паниковать еще больше, чем я, обрубят интернет, но вряд ли чем-то смогут помочь.</a:t>
            </a:r>
          </a:p>
          <a:p>
            <a:pPr indent="354013" algn="just"/>
            <a:r>
              <a:rPr lang="ru-RU" sz="1850" dirty="0" smtClean="0">
                <a:latin typeface="Times New Roman" pitchFamily="18" charset="0"/>
                <a:cs typeface="Times New Roman" pitchFamily="18" charset="0"/>
              </a:rPr>
              <a:t>Это продолжалось несколько месяцев. К счастью, потом он просто исчез. Надеюсь, навсегда. </a:t>
            </a:r>
          </a:p>
          <a:p>
            <a:pPr indent="176213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2516</Words>
  <Application>Microsoft Office PowerPoint</Application>
  <PresentationFormat>Экран (4:3)</PresentationFormat>
  <Paragraphs>132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2022-08-27T13:31:25Z</dcterms:created>
  <dcterms:modified xsi:type="dcterms:W3CDTF">2022-08-27T19:47:43Z</dcterms:modified>
</cp:coreProperties>
</file>