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77" r:id="rId3"/>
    <p:sldId id="279" r:id="rId4"/>
    <p:sldId id="278" r:id="rId5"/>
    <p:sldId id="285" r:id="rId6"/>
    <p:sldId id="259" r:id="rId7"/>
    <p:sldId id="280" r:id="rId8"/>
    <p:sldId id="282" r:id="rId9"/>
    <p:sldId id="283" r:id="rId10"/>
    <p:sldId id="284" r:id="rId11"/>
    <p:sldId id="272" r:id="rId12"/>
    <p:sldId id="281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napToGrid="0">
      <p:cViewPr varScale="1">
        <p:scale>
          <a:sx n="66" d="100"/>
          <a:sy n="66" d="100"/>
        </p:scale>
        <p:origin x="142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E8FD-D46A-4432-AE2D-3D849896E7E4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6AE36-021D-4013-805F-D7D6B8FB7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0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7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AE36-021D-4013-805F-D7D6B8FB760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5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A6F6D0E-52FF-4A65-A8D2-8A2B674BBC5C}" type="datetime1">
              <a:rPr lang="ru-RU" smtClean="0"/>
              <a:t>25.10.2022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565B7-1601-4B15-9A40-F29C253191DE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9A2C0-E9B7-4B0D-A2EB-F822AFCC2ACE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00DB-C2D5-41BC-9BEB-FD691F1DFEF7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76A6A-F3EA-4F62-ABAD-6124BCBD6736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2EC-8E7E-4066-876A-9B1B96A675A5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A08B-271F-4179-B4C2-6BCE3F4F09D8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C654-E699-4073-8005-EB900C4E8554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56E0-DFE1-4875-913F-10EA10E1AF5F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C5E5-20B5-45BA-9E09-9983BE4BBA2D}" type="datetime1">
              <a:rPr lang="ru-RU" smtClean="0"/>
              <a:t>25.10.2022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CD2-92A5-44EF-844A-2B05DDB03AAC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D966D40-F3E6-4320-88AF-5F6666709C66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003F02D-D81E-4ED0-933D-D02750C0F0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28" r="420" b="22449"/>
          <a:stretch/>
        </p:blipFill>
        <p:spPr>
          <a:xfrm rot="20583577">
            <a:off x="627090" y="1221568"/>
            <a:ext cx="7568447" cy="3813794"/>
          </a:xfrm>
          <a:prstGeom prst="rect">
            <a:avLst/>
          </a:prstGeom>
          <a:ln w="57150">
            <a:solidFill>
              <a:srgbClr val="663300"/>
            </a:solidFill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926014">
            <a:off x="837891" y="1235639"/>
            <a:ext cx="6241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663300"/>
                </a:solidFill>
                <a:latin typeface="Constantia" pitchFamily="18" charset="0"/>
              </a:rPr>
              <a:t>Индивидуальные маршруты сопровождения </a:t>
            </a:r>
            <a:r>
              <a:rPr lang="ru-RU" sz="4800" dirty="0" smtClean="0">
                <a:solidFill>
                  <a:srgbClr val="663300"/>
                </a:solidFill>
                <a:latin typeface="Constantia" pitchFamily="18" charset="0"/>
              </a:rPr>
              <a:t>учащихся «группы риска»</a:t>
            </a:r>
            <a:endParaRPr lang="ru-RU" sz="4800" dirty="0">
              <a:solidFill>
                <a:srgbClr val="663300"/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343" y="5190139"/>
            <a:ext cx="4103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педагог 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МАОУ СОШ № 31 </a:t>
            </a:r>
          </a:p>
          <a:p>
            <a:pPr algn="ctr"/>
            <a:r>
              <a:rPr lang="ru-RU" sz="20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Капранова</a:t>
            </a:r>
            <a:r>
              <a:rPr lang="ru-R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Елена Владимировна</a:t>
            </a:r>
            <a:endParaRPr lang="ru-RU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3496" y="724026"/>
            <a:ext cx="8331200" cy="100907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Лист профилактических мероприятий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915" y="1228562"/>
            <a:ext cx="3552571" cy="50135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54085">
            <a:off x="707776" y="3327813"/>
            <a:ext cx="2755631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3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6745" y="713095"/>
            <a:ext cx="8814696" cy="10090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Индивидуальная маршрутная карта занятости несовершеннолетних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10500"/>
          <a:stretch/>
        </p:blipFill>
        <p:spPr>
          <a:xfrm>
            <a:off x="483496" y="1749954"/>
            <a:ext cx="3218542" cy="3802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8" b="7892"/>
          <a:stretch/>
        </p:blipFill>
        <p:spPr>
          <a:xfrm>
            <a:off x="3279042" y="2983015"/>
            <a:ext cx="3203755" cy="38462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2" t="19005" r="8261" b="29473"/>
          <a:stretch/>
        </p:blipFill>
        <p:spPr>
          <a:xfrm>
            <a:off x="6138979" y="1976060"/>
            <a:ext cx="2675717" cy="23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06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030" y="589616"/>
            <a:ext cx="843279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Индивидуальное социально-педагогическое сопровождение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5" b="2496"/>
          <a:stretch/>
        </p:blipFill>
        <p:spPr>
          <a:xfrm>
            <a:off x="537029" y="1732616"/>
            <a:ext cx="8157027" cy="47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rot="5400000">
            <a:off x="4059045" y="4037804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40" y="249114"/>
            <a:ext cx="9349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+mj-lt"/>
              </a:rPr>
              <a:t>Учащиеся «группы риска»</a:t>
            </a:r>
            <a:endParaRPr lang="ru-RU" sz="40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3168"/>
          <a:stretch/>
        </p:blipFill>
        <p:spPr>
          <a:xfrm>
            <a:off x="694604" y="957000"/>
            <a:ext cx="7937450" cy="5764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722254">
            <a:off x="6576353" y="4445690"/>
            <a:ext cx="2609314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35" y="478972"/>
            <a:ext cx="8624125" cy="16190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взаимодействия индивидуального сопровождения детей «группы риска»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05" t="23437" r="2525" b="7531"/>
          <a:stretch/>
        </p:blipFill>
        <p:spPr>
          <a:xfrm>
            <a:off x="290284" y="1973940"/>
            <a:ext cx="8492176" cy="4818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400" r="9772" b="7793"/>
          <a:stretch/>
        </p:blipFill>
        <p:spPr>
          <a:xfrm>
            <a:off x="5791199" y="6064834"/>
            <a:ext cx="2569029" cy="10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108" y="922125"/>
            <a:ext cx="8243674" cy="9436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Индивидуальный маршрут сопровождения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6" t="24894" r="26826" b="8439"/>
          <a:stretch/>
        </p:blipFill>
        <p:spPr>
          <a:xfrm>
            <a:off x="5909951" y="3450459"/>
            <a:ext cx="3018971" cy="3016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7" t="83852"/>
          <a:stretch/>
        </p:blipFill>
        <p:spPr>
          <a:xfrm>
            <a:off x="8535672" y="5949803"/>
            <a:ext cx="377031" cy="662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7" t="83852"/>
          <a:stretch/>
        </p:blipFill>
        <p:spPr>
          <a:xfrm rot="5400000">
            <a:off x="8464206" y="3378994"/>
            <a:ext cx="377031" cy="51996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918" y="1850177"/>
            <a:ext cx="7086518" cy="429939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помощь;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Психолого-педагогическую поддержку;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сопровождение;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досуговой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во внеклассные и внешкольные мероприятия.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2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35" y="478972"/>
            <a:ext cx="8624125" cy="16190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Организация взаимодействия индивидуального сопровождения детей «группы риска»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" t="20634" r="9763" b="4073"/>
          <a:stretch/>
        </p:blipFill>
        <p:spPr>
          <a:xfrm>
            <a:off x="696686" y="2097974"/>
            <a:ext cx="7692571" cy="4468239"/>
          </a:xfrm>
        </p:spPr>
      </p:pic>
    </p:spTree>
    <p:extLst>
      <p:ext uri="{BB962C8B-B14F-4D97-AF65-F5344CB8AC3E}">
        <p14:creationId xmlns:p14="http://schemas.microsoft.com/office/powerpoint/2010/main" val="104593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7288" y="6320180"/>
            <a:ext cx="8643254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152482" y="6356351"/>
            <a:ext cx="362868" cy="365125"/>
          </a:xfrm>
        </p:spPr>
        <p:txBody>
          <a:bodyPr/>
          <a:lstStyle/>
          <a:p>
            <a:fld id="{A003F02D-D81E-4ED0-933D-D02750C0F007}" type="slidenum"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fld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28" r="420" b="22449"/>
          <a:stretch/>
        </p:blipFill>
        <p:spPr>
          <a:xfrm>
            <a:off x="615107" y="1476262"/>
            <a:ext cx="7177424" cy="4570419"/>
          </a:xfrm>
          <a:prstGeom prst="rect">
            <a:avLst/>
          </a:prstGeom>
          <a:ln w="57150"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28" r="420" b="22449"/>
          <a:stretch/>
        </p:blipFill>
        <p:spPr>
          <a:xfrm>
            <a:off x="-157908" y="251596"/>
            <a:ext cx="9423094" cy="840995"/>
          </a:xfrm>
          <a:prstGeom prst="rect">
            <a:avLst/>
          </a:prstGeom>
          <a:ln w="57150">
            <a:noFill/>
          </a:ln>
        </p:spPr>
      </p:pic>
      <p:sp>
        <p:nvSpPr>
          <p:cNvPr id="14" name="Прямоугольник 13"/>
          <p:cNvSpPr/>
          <p:nvPr/>
        </p:nvSpPr>
        <p:spPr>
          <a:xfrm rot="2378766">
            <a:off x="4548488" y="1267046"/>
            <a:ext cx="5563053" cy="412313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8629" y="1276783"/>
            <a:ext cx="71539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663300"/>
                </a:solidFill>
              </a:rPr>
              <a:t>– </a:t>
            </a:r>
            <a:r>
              <a:rPr lang="ru-RU" sz="2800" b="1" dirty="0">
                <a:solidFill>
                  <a:srgbClr val="663300"/>
                </a:solidFill>
              </a:rPr>
              <a:t>это </a:t>
            </a:r>
            <a:r>
              <a:rPr lang="ru-RU" sz="2800" b="1" dirty="0" smtClean="0">
                <a:solidFill>
                  <a:srgbClr val="663300"/>
                </a:solidFill>
              </a:rPr>
              <a:t>документ, который </a:t>
            </a:r>
            <a:r>
              <a:rPr lang="ru-RU" sz="2800" b="1" dirty="0">
                <a:solidFill>
                  <a:srgbClr val="663300"/>
                </a:solidFill>
              </a:rPr>
              <a:t>отражает различные формы и методы работы с детьми «группы риска» и направлен на коррекцию проблем в их физическом, интеллектуальном, эмоционально-волевом, личностном развитии конкретного ребенка.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31802" y="148971"/>
            <a:ext cx="8243674" cy="9436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Индивидуальный маршрут сопровождения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6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626" y="442027"/>
            <a:ext cx="8243674" cy="12416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Этапы прохождения индивидуального маршрута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6" y="1567543"/>
            <a:ext cx="8157028" cy="4978399"/>
          </a:xfrm>
        </p:spPr>
        <p:txBody>
          <a:bodyPr>
            <a:noAutofit/>
          </a:bodyPr>
          <a:lstStyle/>
          <a:p>
            <a:pPr marL="261938" indent="0" algn="just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выявление детей «группы риска», постановка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indent="0" algn="just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психолого-педагогического мониторинга, выявление отклонений в личностном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indent="0" algn="just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анализ кризисной ситуации всеми специалистами сопровождения и принятие психолого-педагогического решения для построения индивидуального маршрута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воспитании;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indent="0" algn="just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коррекционной работы специалистами индивидуального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сопровождения, так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на данном этапе к работе подключаются специалисты межведомственного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indent="0" algn="just"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или законными представителями ребенка «группы риска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1938" indent="0" algn="just">
              <a:buNone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этап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рефлексивный анализ деятельности всех участников процесса и достижений ребенка «группы риска». Оценка результатов работы, мониторинг эффективности сопровождения.</a:t>
            </a:r>
          </a:p>
          <a:p>
            <a:pPr marL="6858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7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657" y="601685"/>
            <a:ext cx="9463313" cy="12416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Роль социального </a:t>
            </a:r>
            <a:r>
              <a:rPr lang="ru-RU" b="1" dirty="0" smtClean="0"/>
              <a:t>педагога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в построении маршрута индивидуального сопровождения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6" y="1669143"/>
            <a:ext cx="8157028" cy="4978399"/>
          </a:xfrm>
        </p:spPr>
        <p:txBody>
          <a:bodyPr>
            <a:noAutofit/>
          </a:bodyPr>
          <a:lstStyle/>
          <a:p>
            <a:pPr marL="261938" indent="274638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информации, 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особенностей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развития; 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61938" indent="274638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сбор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информации об успеваемости, анализ учебных проблем,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проведения, совершенного правонарушения;  </a:t>
            </a:r>
          </a:p>
          <a:p>
            <a:pPr marL="261938" indent="274638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изучение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классного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коллектива и ближайшего окружения учащихся «группы риска»;</a:t>
            </a:r>
          </a:p>
          <a:p>
            <a:pPr marL="261938" indent="274638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индивидуальных профилактических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бесед;</a:t>
            </a:r>
          </a:p>
          <a:p>
            <a:pPr marL="261938" indent="274638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ежемесячных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встреч с инспекторами ПДН УМВД России по г. Тамбову в рамках Дня инспектора в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школе; </a:t>
            </a:r>
          </a:p>
          <a:p>
            <a:pPr marL="261938" indent="274638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работы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охвату учащихся системой дополнительного образования, по вовлечению их в социально-значимые  мероприятия</a:t>
            </a:r>
          </a:p>
          <a:p>
            <a:pPr marL="261938" indent="274638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диагностическая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беседа с родителями, анкетирование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родителей, работа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его семьей,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профилактические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беседы с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родителями; осуществление просветительской деятельности;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3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7038" y="450596"/>
            <a:ext cx="8331200" cy="100907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Карта </a:t>
            </a:r>
            <a:r>
              <a:rPr lang="ru-RU" b="1" dirty="0" smtClean="0"/>
              <a:t>социально педагогического </a:t>
            </a:r>
            <a:r>
              <a:rPr lang="ru-RU" b="1" dirty="0" smtClean="0"/>
              <a:t>сопровождения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5" y="1590950"/>
            <a:ext cx="3469870" cy="4906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9"/>
          <a:stretch/>
        </p:blipFill>
        <p:spPr>
          <a:xfrm>
            <a:off x="4816290" y="1590950"/>
            <a:ext cx="3699558" cy="49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4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22789ab569c98e65114a4d25331e8e4d59c34b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1956</TotalTime>
  <Words>335</Words>
  <Application>Microsoft Office PowerPoint</Application>
  <PresentationFormat>Экран (4:3)</PresentationFormat>
  <Paragraphs>41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Constantia</vt:lpstr>
      <vt:lpstr>Times New Roman</vt:lpstr>
      <vt:lpstr>Wingdings</vt:lpstr>
      <vt:lpstr>Wingdings 2</vt:lpstr>
      <vt:lpstr>Остин</vt:lpstr>
      <vt:lpstr>Презентация PowerPoint</vt:lpstr>
      <vt:lpstr>Презентация PowerPoint</vt:lpstr>
      <vt:lpstr>Организация взаимодействия индивидуального сопровождения детей «группы риска»</vt:lpstr>
      <vt:lpstr>Индивидуальный маршрут сопровождения</vt:lpstr>
      <vt:lpstr>Организация взаимодействия индивидуального сопровождения детей «группы риска»</vt:lpstr>
      <vt:lpstr>Презентация PowerPoint</vt:lpstr>
      <vt:lpstr>Этапы прохождения индивидуального маршрута:</vt:lpstr>
      <vt:lpstr>Роль социального педагога  в построении маршрута индивидуального сопровождения</vt:lpstr>
      <vt:lpstr>Карта социально педагогического сопровождения</vt:lpstr>
      <vt:lpstr>Лист профилактических мероприятий</vt:lpstr>
      <vt:lpstr>Индивидуальная маршрутная карта занятости несовершеннолетних</vt:lpstr>
      <vt:lpstr>Индивидуальное социально-педагогическое сопровождение</vt:lpstr>
    </vt:vector>
  </TitlesOfParts>
  <Company>DNS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User</cp:lastModifiedBy>
  <cp:revision>39</cp:revision>
  <dcterms:created xsi:type="dcterms:W3CDTF">2013-09-01T15:33:27Z</dcterms:created>
  <dcterms:modified xsi:type="dcterms:W3CDTF">2022-10-25T06:34:18Z</dcterms:modified>
</cp:coreProperties>
</file>