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1"/>
  </p:notesMasterIdLst>
  <p:sldIdLst>
    <p:sldId id="256" r:id="rId3"/>
    <p:sldId id="257" r:id="rId4"/>
    <p:sldId id="258" r:id="rId5"/>
    <p:sldId id="259" r:id="rId6"/>
    <p:sldId id="260" r:id="rId7"/>
    <p:sldId id="262" r:id="rId8"/>
    <p:sldId id="263" r:id="rId9"/>
    <p:sldId id="272" r:id="rId10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0080"/>
    <a:srgbClr val="22009E"/>
    <a:srgbClr val="2D00D0"/>
    <a:srgbClr val="370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3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32E66F-B0F2-4CDF-8DFC-73955FCA5313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4775" y="1336675"/>
            <a:ext cx="48101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A25782-D286-4247-9196-1520F58F30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2144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25782-D286-4247-9196-1520F58F30A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11486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25782-D286-4247-9196-1520F58F30A4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5053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9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5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6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stomShape 1"/>
          <p:cNvSpPr/>
          <p:nvPr/>
        </p:nvSpPr>
        <p:spPr>
          <a:xfrm>
            <a:off x="3856320" y="5210640"/>
            <a:ext cx="1355760" cy="794880"/>
          </a:xfrm>
          <a:prstGeom prst="rect">
            <a:avLst/>
          </a:prstGeom>
          <a:blipFill rotWithShape="0">
            <a:blip r:embed="rId14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PlaceHolder 2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0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7" name="CustomShape 1"/>
          <p:cNvSpPr/>
          <p:nvPr/>
        </p:nvSpPr>
        <p:spPr>
          <a:xfrm>
            <a:off x="301594" y="795236"/>
            <a:ext cx="8280360" cy="3680394"/>
          </a:xfrm>
          <a:prstGeom prst="rect">
            <a:avLst/>
          </a:prstGeom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>
            <a:spAutoFit/>
          </a:bodyPr>
          <a:lstStyle/>
          <a:p>
            <a:pPr marL="1800" algn="ctr">
              <a:lnSpc>
                <a:spcPts val="1675"/>
              </a:lnSpc>
              <a:spcBef>
                <a:spcPts val="6"/>
              </a:spcBef>
            </a:pPr>
            <a:endParaRPr lang="ru-RU" sz="1400" b="0" strike="noStrike" spc="-1" dirty="0">
              <a:latin typeface="Arial"/>
            </a:endParaRPr>
          </a:p>
          <a:p>
            <a:pPr marL="1800" algn="ctr">
              <a:lnSpc>
                <a:spcPts val="1675"/>
              </a:lnSpc>
              <a:spcBef>
                <a:spcPts val="6"/>
              </a:spcBef>
            </a:pPr>
            <a:endParaRPr lang="ru-RU" sz="1400" b="0" strike="noStrike" spc="-1" dirty="0">
              <a:latin typeface="Arial"/>
            </a:endParaRPr>
          </a:p>
          <a:p>
            <a:pPr marL="1800" algn="ctr">
              <a:lnSpc>
                <a:spcPct val="100000"/>
              </a:lnSpc>
            </a:pPr>
            <a:r>
              <a:rPr lang="ru-RU" sz="3200" b="1" strike="noStrike" spc="-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DejaVu Sans"/>
              </a:rPr>
              <a:t>Адаптация пятиклассников к школьной жизни. Как преодолеть проблемы адаптации детей к обучению в пятом классе</a:t>
            </a:r>
            <a:endParaRPr lang="ru-RU" sz="3200" b="1" strike="noStrike" spc="-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  <a:p>
            <a:pPr marL="1641600" algn="ctr">
              <a:lnSpc>
                <a:spcPct val="100000"/>
              </a:lnSpc>
            </a:pPr>
            <a:endParaRPr lang="ru-RU" sz="1800" b="0" strike="noStrike" spc="-1" dirty="0">
              <a:solidFill>
                <a:schemeClr val="bg1"/>
              </a:solidFill>
              <a:latin typeface="Arial"/>
            </a:endParaRPr>
          </a:p>
          <a:p>
            <a:pPr marL="3224160" indent="-8640">
              <a:lnSpc>
                <a:spcPct val="100000"/>
              </a:lnSpc>
            </a:pPr>
            <a:r>
              <a:rPr lang="ru-RU" sz="2000" b="0" strike="noStrike" spc="-1" dirty="0" smtClean="0">
                <a:solidFill>
                  <a:schemeClr val="bg1"/>
                </a:solidFill>
                <a:latin typeface="Book Antiqua"/>
                <a:ea typeface="DejaVu Sans"/>
              </a:rPr>
              <a:t>Кандидат психологических наук, доцент кафедры социальной и возрастной психологии</a:t>
            </a:r>
          </a:p>
          <a:p>
            <a:pPr marL="3224160" indent="-8640">
              <a:lnSpc>
                <a:spcPct val="100000"/>
              </a:lnSpc>
            </a:pPr>
            <a:r>
              <a:rPr lang="ru-RU" sz="2000" spc="-1" dirty="0" smtClean="0">
                <a:solidFill>
                  <a:schemeClr val="bg1"/>
                </a:solidFill>
                <a:latin typeface="Book Antiqua"/>
              </a:rPr>
              <a:t>Кузина Анна Александровна</a:t>
            </a:r>
            <a:endParaRPr lang="ru-RU" sz="2000" b="0" strike="noStrike" spc="-1" dirty="0">
              <a:solidFill>
                <a:schemeClr val="bg1"/>
              </a:solidFill>
              <a:latin typeface="Arial"/>
            </a:endParaRPr>
          </a:p>
          <a:p>
            <a:pPr marL="1541160" indent="-8640">
              <a:lnSpc>
                <a:spcPct val="100000"/>
              </a:lnSpc>
              <a:spcBef>
                <a:spcPts val="11"/>
              </a:spcBef>
            </a:pPr>
            <a:endParaRPr lang="ru-RU" sz="1600" b="0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78" name="CustomShape 2"/>
          <p:cNvSpPr/>
          <p:nvPr/>
        </p:nvSpPr>
        <p:spPr>
          <a:xfrm>
            <a:off x="4191840" y="6257520"/>
            <a:ext cx="775440" cy="439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3320" rIns="0" bIns="0">
            <a:spAutoFit/>
          </a:bodyPr>
          <a:lstStyle/>
          <a:p>
            <a:pPr marL="12600">
              <a:lnSpc>
                <a:spcPct val="100000"/>
              </a:lnSpc>
              <a:spcBef>
                <a:spcPts val="105"/>
              </a:spcBef>
            </a:pPr>
            <a:r>
              <a:rPr lang="ru-RU" sz="1400" b="0" strike="noStrike" spc="-1">
                <a:solidFill>
                  <a:srgbClr val="000000"/>
                </a:solidFill>
                <a:latin typeface="Book Antiqua"/>
                <a:ea typeface="DejaVu Sans"/>
              </a:rPr>
              <a:t>Тамбов</a:t>
            </a:r>
            <a:r>
              <a:rPr lang="ru-RU" sz="1400" b="0" strike="noStrike" spc="-72">
                <a:solidFill>
                  <a:srgbClr val="000000"/>
                </a:solidFill>
                <a:latin typeface="Book Antiqua"/>
                <a:ea typeface="DejaVu Sans"/>
              </a:rPr>
              <a:t> </a:t>
            </a:r>
            <a:r>
              <a:rPr lang="ru-RU" sz="1400" b="0" strike="noStrike" spc="-1">
                <a:solidFill>
                  <a:srgbClr val="000000"/>
                </a:solidFill>
                <a:latin typeface="Book Antiqua"/>
                <a:ea typeface="DejaVu Sans"/>
              </a:rPr>
              <a:t>2022</a:t>
            </a:r>
            <a:endParaRPr lang="ru-RU" sz="1400" b="0" strike="noStrike" spc="-1">
              <a:latin typeface="Arial"/>
            </a:endParaRPr>
          </a:p>
        </p:txBody>
      </p:sp>
      <p:pic>
        <p:nvPicPr>
          <p:cNvPr id="4" name="Рисунок 4"/>
          <p:cNvPicPr/>
          <p:nvPr/>
        </p:nvPicPr>
        <p:blipFill>
          <a:blip r:embed="rId3"/>
          <a:stretch/>
        </p:blipFill>
        <p:spPr>
          <a:xfrm>
            <a:off x="2274840" y="4475630"/>
            <a:ext cx="4609440" cy="1618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Рисунок 15"/>
          <p:cNvPicPr/>
          <p:nvPr/>
        </p:nvPicPr>
        <p:blipFill>
          <a:blip r:embed="rId2"/>
          <a:stretch/>
        </p:blipFill>
        <p:spPr>
          <a:xfrm>
            <a:off x="0" y="5329080"/>
            <a:ext cx="9143280" cy="1528200"/>
          </a:xfrm>
          <a:prstGeom prst="rect">
            <a:avLst/>
          </a:prstGeom>
          <a:ln>
            <a:noFill/>
          </a:ln>
        </p:spPr>
      </p:pic>
      <p:sp>
        <p:nvSpPr>
          <p:cNvPr id="84" name="CustomShape 5"/>
          <p:cNvSpPr/>
          <p:nvPr/>
        </p:nvSpPr>
        <p:spPr>
          <a:xfrm>
            <a:off x="214200" y="1301400"/>
            <a:ext cx="8714880" cy="421508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 sz="3200" b="1" spc="-1" dirty="0">
                <a:solidFill>
                  <a:srgbClr val="FF0000"/>
                </a:solidFill>
                <a:latin typeface="Times New Roman"/>
              </a:rPr>
              <a:t>Адаптация</a:t>
            </a:r>
            <a:r>
              <a:rPr lang="ru-RU" sz="3200" spc="-1" dirty="0">
                <a:solidFill>
                  <a:srgbClr val="000000"/>
                </a:solidFill>
                <a:latin typeface="Times New Roman"/>
              </a:rPr>
              <a:t> - естественное состояние человека, проявляющееся в приспособлении (привыкании) к новым условиям жизни, новой деятельности, новым социальным контактам, новым социальным ролям.</a:t>
            </a:r>
            <a:endParaRPr lang="ru-RU" sz="32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Рисунок 15"/>
          <p:cNvPicPr/>
          <p:nvPr/>
        </p:nvPicPr>
        <p:blipFill>
          <a:blip r:embed="rId2"/>
          <a:stretch/>
        </p:blipFill>
        <p:spPr>
          <a:xfrm>
            <a:off x="0" y="5329080"/>
            <a:ext cx="9143280" cy="1528200"/>
          </a:xfrm>
          <a:prstGeom prst="rect">
            <a:avLst/>
          </a:prstGeom>
          <a:ln>
            <a:noFill/>
          </a:ln>
        </p:spPr>
      </p:pic>
      <p:sp>
        <p:nvSpPr>
          <p:cNvPr id="90" name="CustomShape 4"/>
          <p:cNvSpPr/>
          <p:nvPr/>
        </p:nvSpPr>
        <p:spPr>
          <a:xfrm>
            <a:off x="1500120" y="142920"/>
            <a:ext cx="6857280" cy="5217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endParaRPr lang="ru-RU" sz="2800" b="0" strike="noStrike" spc="-1" dirty="0">
              <a:latin typeface="Arial"/>
            </a:endParaRPr>
          </a:p>
        </p:txBody>
      </p:sp>
      <p:sp>
        <p:nvSpPr>
          <p:cNvPr id="91" name="CustomShape 5"/>
          <p:cNvSpPr/>
          <p:nvPr/>
        </p:nvSpPr>
        <p:spPr>
          <a:xfrm>
            <a:off x="400833" y="250521"/>
            <a:ext cx="8630433" cy="659522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В адаптационной период дети могут стать более тревожными, робкими или, напротив</a:t>
            </a:r>
            <a:r>
              <a:rPr lang="ru-RU" sz="2400" dirty="0" smtClean="0"/>
              <a:t>, «</a:t>
            </a:r>
            <a:r>
              <a:rPr lang="ru-RU" sz="2400" dirty="0"/>
              <a:t>развязными», чрезмерно шумными, суетливыми. </a:t>
            </a:r>
            <a:endParaRPr lang="ru-RU" sz="2400" dirty="0" smtClean="0"/>
          </a:p>
          <a:p>
            <a:endParaRPr lang="ru-RU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У </a:t>
            </a:r>
            <a:r>
              <a:rPr lang="ru-RU" sz="2400" dirty="0"/>
              <a:t>них может снизиться работоспособность, </a:t>
            </a:r>
            <a:r>
              <a:rPr lang="ru-RU" sz="2400" dirty="0" smtClean="0"/>
              <a:t>они могут </a:t>
            </a:r>
            <a:r>
              <a:rPr lang="ru-RU" sz="2400" dirty="0"/>
              <a:t>стать забывчивыми, неорганизованными. </a:t>
            </a:r>
            <a:endParaRPr lang="ru-RU" sz="2400" dirty="0" smtClean="0"/>
          </a:p>
          <a:p>
            <a:endParaRPr lang="ru-RU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Иногда </a:t>
            </a:r>
            <a:r>
              <a:rPr lang="ru-RU" sz="2400" dirty="0"/>
              <a:t>нарушается сон, аппетит... </a:t>
            </a:r>
            <a:endParaRPr lang="ru-RU" sz="2400" dirty="0" smtClean="0"/>
          </a:p>
          <a:p>
            <a:endParaRPr lang="ru-RU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С адаптационным периодом часто связаны и заболевания детей. Подобные заболевания носят психосоматический характер.</a:t>
            </a:r>
          </a:p>
          <a:p>
            <a:endParaRPr lang="ru-RU" dirty="0" smtClean="0"/>
          </a:p>
          <a:p>
            <a:pPr algn="just">
              <a:lnSpc>
                <a:spcPct val="150000"/>
              </a:lnSpc>
              <a:spcAft>
                <a:spcPts val="799"/>
              </a:spcAft>
            </a:pPr>
            <a:endParaRPr lang="ru-RU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0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Рисунок 15"/>
          <p:cNvPicPr/>
          <p:nvPr/>
        </p:nvPicPr>
        <p:blipFill>
          <a:blip r:embed="rId2"/>
          <a:stretch/>
        </p:blipFill>
        <p:spPr>
          <a:xfrm>
            <a:off x="0" y="5349600"/>
            <a:ext cx="9143280" cy="1528200"/>
          </a:xfrm>
          <a:prstGeom prst="rect">
            <a:avLst/>
          </a:prstGeom>
          <a:ln>
            <a:noFill/>
          </a:ln>
        </p:spPr>
      </p:pic>
      <p:sp>
        <p:nvSpPr>
          <p:cNvPr id="93" name="CustomShape 1"/>
          <p:cNvSpPr/>
          <p:nvPr/>
        </p:nvSpPr>
        <p:spPr>
          <a:xfrm>
            <a:off x="738720" y="142920"/>
            <a:ext cx="983880" cy="856440"/>
          </a:xfrm>
          <a:prstGeom prst="rect">
            <a:avLst/>
          </a:prstGeom>
          <a:solidFill>
            <a:srgbClr val="8C8D8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4" name="CustomShape 2"/>
          <p:cNvSpPr/>
          <p:nvPr/>
        </p:nvSpPr>
        <p:spPr>
          <a:xfrm>
            <a:off x="0" y="142920"/>
            <a:ext cx="738000" cy="856440"/>
          </a:xfrm>
          <a:prstGeom prst="rect">
            <a:avLst/>
          </a:prstGeom>
          <a:solidFill>
            <a:srgbClr val="8C8D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5" name="CustomShape 3"/>
          <p:cNvSpPr/>
          <p:nvPr/>
        </p:nvSpPr>
        <p:spPr>
          <a:xfrm>
            <a:off x="1714320" y="142920"/>
            <a:ext cx="6857280" cy="943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strike="noStrike" spc="-1" dirty="0" smtClean="0">
                <a:solidFill>
                  <a:srgbClr val="17375E"/>
                </a:solidFill>
                <a:latin typeface="Times New Roman"/>
                <a:ea typeface="DejaVu Sans"/>
              </a:rPr>
              <a:t>Трудности адаптации</a:t>
            </a:r>
            <a:endParaRPr lang="ru-RU" sz="2800" b="0" strike="noStrike" spc="-1" dirty="0" smtClean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2800" b="0" strike="noStrike" spc="-1" dirty="0">
              <a:latin typeface="Arial"/>
            </a:endParaRPr>
          </a:p>
        </p:txBody>
      </p:sp>
      <p:sp>
        <p:nvSpPr>
          <p:cNvPr id="96" name="CustomShape 4"/>
          <p:cNvSpPr/>
          <p:nvPr/>
        </p:nvSpPr>
        <p:spPr>
          <a:xfrm>
            <a:off x="539640" y="1000080"/>
            <a:ext cx="7786080" cy="504608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457200" indent="-457200" algn="just">
              <a:lnSpc>
                <a:spcPct val="100000"/>
              </a:lnSpc>
              <a:buAutoNum type="arabicPeriod"/>
            </a:pPr>
            <a:r>
              <a:rPr lang="ru-RU" sz="2800" b="1" spc="-1" dirty="0" smtClean="0">
                <a:solidFill>
                  <a:srgbClr val="000000"/>
                </a:solidFill>
                <a:latin typeface="Times New Roman"/>
              </a:rPr>
              <a:t>Начало </a:t>
            </a:r>
            <a:r>
              <a:rPr lang="ru-RU" sz="2800" b="1" spc="-1" dirty="0">
                <a:solidFill>
                  <a:srgbClr val="000000"/>
                </a:solidFill>
                <a:latin typeface="Times New Roman"/>
              </a:rPr>
              <a:t>подросткового периода</a:t>
            </a:r>
            <a:r>
              <a:rPr lang="ru-RU" sz="2800" b="1" spc="-1" dirty="0" smtClean="0">
                <a:solidFill>
                  <a:srgbClr val="000000"/>
                </a:solidFill>
                <a:latin typeface="Times New Roman"/>
              </a:rPr>
              <a:t>:</a:t>
            </a:r>
          </a:p>
          <a:p>
            <a:pPr marL="285750" indent="-285750" algn="just">
              <a:lnSpc>
                <a:spcPct val="100000"/>
              </a:lnSpc>
              <a:buFontTx/>
              <a:buChar char="-"/>
            </a:pPr>
            <a:r>
              <a:rPr lang="ru-RU" sz="2800" spc="-1" dirty="0" smtClean="0"/>
              <a:t>Физиологические и психофизиологические изменения;</a:t>
            </a:r>
          </a:p>
          <a:p>
            <a:pPr marL="285750" indent="-285750" algn="just">
              <a:lnSpc>
                <a:spcPct val="100000"/>
              </a:lnSpc>
              <a:buFontTx/>
              <a:buChar char="-"/>
            </a:pPr>
            <a:r>
              <a:rPr lang="ru-RU" sz="2800" spc="-1" dirty="0" smtClean="0"/>
              <a:t>Изменения в эмоционально-волевой сфере;</a:t>
            </a:r>
          </a:p>
          <a:p>
            <a:pPr marL="285750" indent="-285750" algn="just">
              <a:lnSpc>
                <a:spcPct val="100000"/>
              </a:lnSpc>
              <a:buFontTx/>
              <a:buChar char="-"/>
            </a:pPr>
            <a:r>
              <a:rPr lang="ru-RU" sz="2800" spc="-1" dirty="0" smtClean="0"/>
              <a:t>становление </a:t>
            </a:r>
            <a:r>
              <a:rPr lang="ru-RU" sz="2800" spc="-1" dirty="0"/>
              <a:t>собственного «Я</a:t>
            </a:r>
            <a:r>
              <a:rPr lang="ru-RU" sz="2800" spc="-1" dirty="0" smtClean="0"/>
              <a:t>»;</a:t>
            </a:r>
          </a:p>
          <a:p>
            <a:pPr algn="just">
              <a:lnSpc>
                <a:spcPct val="100000"/>
              </a:lnSpc>
            </a:pPr>
            <a:r>
              <a:rPr lang="ru-RU" sz="2800" spc="-1" dirty="0" smtClean="0"/>
              <a:t>-   </a:t>
            </a:r>
            <a:r>
              <a:rPr lang="ru-RU" sz="2800" spc="-1" dirty="0"/>
              <a:t>сопоставление себя с другими.</a:t>
            </a: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Рисунок 15"/>
          <p:cNvPicPr/>
          <p:nvPr/>
        </p:nvPicPr>
        <p:blipFill>
          <a:blip r:embed="rId2"/>
          <a:stretch/>
        </p:blipFill>
        <p:spPr>
          <a:xfrm>
            <a:off x="0" y="5329080"/>
            <a:ext cx="9143280" cy="1528200"/>
          </a:xfrm>
          <a:prstGeom prst="rect">
            <a:avLst/>
          </a:prstGeom>
          <a:ln>
            <a:noFill/>
          </a:ln>
        </p:spPr>
      </p:pic>
      <p:sp>
        <p:nvSpPr>
          <p:cNvPr id="101" name="CustomShape 4"/>
          <p:cNvSpPr/>
          <p:nvPr/>
        </p:nvSpPr>
        <p:spPr>
          <a:xfrm>
            <a:off x="414379" y="110732"/>
            <a:ext cx="7786080" cy="861629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spc="-1" dirty="0" smtClean="0">
                <a:solidFill>
                  <a:srgbClr val="000000"/>
                </a:solidFill>
                <a:latin typeface="Times New Roman"/>
              </a:rPr>
              <a:t>2. Изменение </a:t>
            </a:r>
            <a:r>
              <a:rPr lang="ru-RU" sz="2800" b="1" spc="-1" dirty="0">
                <a:solidFill>
                  <a:srgbClr val="000000"/>
                </a:solidFill>
                <a:latin typeface="Times New Roman"/>
              </a:rPr>
              <a:t>условий обучения</a:t>
            </a:r>
            <a:r>
              <a:rPr lang="ru-RU" sz="2800" b="1" spc="-1" dirty="0" smtClean="0">
                <a:solidFill>
                  <a:srgbClr val="000000"/>
                </a:solidFill>
                <a:latin typeface="Times New Roman"/>
              </a:rPr>
              <a:t>:</a:t>
            </a:r>
          </a:p>
          <a:p>
            <a:pPr marL="342900" indent="-342900">
              <a:lnSpc>
                <a:spcPct val="100000"/>
              </a:lnSpc>
              <a:buFontTx/>
              <a:buChar char="-"/>
            </a:pPr>
            <a:r>
              <a:rPr lang="ru-RU" sz="2800" strike="noStrike" spc="-1" dirty="0" smtClean="0">
                <a:solidFill>
                  <a:srgbClr val="000000"/>
                </a:solidFill>
                <a:latin typeface="Times New Roman"/>
              </a:rPr>
              <a:t>Привычный учитель (учителя) новые учителя;</a:t>
            </a:r>
          </a:p>
          <a:p>
            <a:pPr marL="342900" indent="-342900">
              <a:lnSpc>
                <a:spcPct val="100000"/>
              </a:lnSpc>
              <a:buFontTx/>
              <a:buChar char="-"/>
            </a:pPr>
            <a:r>
              <a:rPr lang="ru-RU" sz="2800" spc="-1" dirty="0" smtClean="0">
                <a:solidFill>
                  <a:srgbClr val="000000"/>
                </a:solidFill>
                <a:latin typeface="Times New Roman"/>
              </a:rPr>
              <a:t>Были самые старшие, стали самые младшие</a:t>
            </a:r>
            <a:endParaRPr lang="ru-RU" sz="2800" strike="noStrike" spc="-1" dirty="0" smtClean="0">
              <a:solidFill>
                <a:srgbClr val="000000"/>
              </a:solidFill>
              <a:latin typeface="Times New Roman"/>
            </a:endParaRPr>
          </a:p>
          <a:p>
            <a:pPr marL="285750" indent="-285750">
              <a:lnSpc>
                <a:spcPct val="100000"/>
              </a:lnSpc>
              <a:buFontTx/>
              <a:buChar char="-"/>
            </a:pPr>
            <a:r>
              <a:rPr lang="ru-RU" sz="2800" spc="-1" dirty="0" smtClean="0">
                <a:solidFill>
                  <a:srgbClr val="000000"/>
                </a:solidFill>
                <a:latin typeface="Times New Roman"/>
              </a:rPr>
              <a:t>Новые кабинеты (новый корпус, новая школа).</a:t>
            </a:r>
          </a:p>
          <a:p>
            <a:pPr marL="285750" indent="-285750">
              <a:lnSpc>
                <a:spcPct val="100000"/>
              </a:lnSpc>
              <a:buFontTx/>
              <a:buChar char="-"/>
            </a:pPr>
            <a:endParaRPr lang="ru-RU" sz="2800" spc="-1" dirty="0" smtClean="0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00000"/>
              </a:lnSpc>
            </a:pPr>
            <a:r>
              <a:rPr lang="ru-RU" sz="2800" b="1" spc="-1" dirty="0" smtClean="0">
                <a:solidFill>
                  <a:srgbClr val="000000"/>
                </a:solidFill>
                <a:latin typeface="Times New Roman"/>
              </a:rPr>
              <a:t>3. Изменение требований:</a:t>
            </a:r>
          </a:p>
          <a:p>
            <a:pPr>
              <a:lnSpc>
                <a:spcPct val="100000"/>
              </a:lnSpc>
            </a:pPr>
            <a:r>
              <a:rPr lang="ru-RU" sz="2800" spc="-1" dirty="0" smtClean="0">
                <a:solidFill>
                  <a:srgbClr val="000000"/>
                </a:solidFill>
                <a:latin typeface="Times New Roman"/>
              </a:rPr>
              <a:t>Рассогласованность требований учителей-предметников;</a:t>
            </a:r>
          </a:p>
          <a:p>
            <a:pPr>
              <a:lnSpc>
                <a:spcPct val="100000"/>
              </a:lnSpc>
            </a:pPr>
            <a:r>
              <a:rPr lang="ru-RU" sz="2800" spc="-1" dirty="0" smtClean="0">
                <a:solidFill>
                  <a:srgbClr val="000000"/>
                </a:solidFill>
                <a:latin typeface="Times New Roman"/>
              </a:rPr>
              <a:t>Увеличение нагрузки, разнообразие заданий, повышение темпа работы на уроке;</a:t>
            </a:r>
          </a:p>
          <a:p>
            <a:pPr>
              <a:lnSpc>
                <a:spcPct val="100000"/>
              </a:lnSpc>
            </a:pPr>
            <a:r>
              <a:rPr lang="ru-RU" sz="2800" spc="-1" dirty="0" smtClean="0">
                <a:solidFill>
                  <a:srgbClr val="000000"/>
                </a:solidFill>
                <a:latin typeface="Times New Roman"/>
              </a:rPr>
              <a:t>Отсутствие контроля и индивидуального подхода.</a:t>
            </a:r>
          </a:p>
          <a:p>
            <a:pPr>
              <a:lnSpc>
                <a:spcPct val="100000"/>
              </a:lnSpc>
            </a:pPr>
            <a:endParaRPr lang="ru-RU" sz="2800" spc="-1" dirty="0" smtClean="0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00000"/>
              </a:lnSpc>
            </a:pPr>
            <a:r>
              <a:rPr lang="ru-RU" sz="2800" b="1" spc="-1" dirty="0" smtClean="0">
                <a:solidFill>
                  <a:srgbClr val="000000"/>
                </a:solidFill>
                <a:latin typeface="Times New Roman"/>
              </a:rPr>
              <a:t>4. Пробелы в знаниях</a:t>
            </a:r>
          </a:p>
          <a:p>
            <a:pPr>
              <a:lnSpc>
                <a:spcPct val="100000"/>
              </a:lnSpc>
            </a:pPr>
            <a:endParaRPr lang="ru-RU" sz="2800" spc="-1" dirty="0" smtClean="0">
              <a:solidFill>
                <a:srgbClr val="000000"/>
              </a:solidFill>
              <a:latin typeface="Times New Roman"/>
            </a:endParaRPr>
          </a:p>
          <a:p>
            <a:pPr marL="285750" indent="-285750">
              <a:lnSpc>
                <a:spcPct val="100000"/>
              </a:lnSpc>
              <a:buFontTx/>
              <a:buChar char="-"/>
            </a:pP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>
            <a:off x="-40680" y="428760"/>
            <a:ext cx="7132320" cy="816840"/>
          </a:xfrm>
          <a:prstGeom prst="rect">
            <a:avLst/>
          </a:prstGeom>
          <a:solidFill>
            <a:schemeClr val="bg1"/>
          </a:solidFill>
          <a:ln w="19080">
            <a:solidFill>
              <a:srgbClr val="8C8D8E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FFFFFF"/>
                </a:solidFill>
                <a:latin typeface="Calibri"/>
                <a:ea typeface="DejaVu Sans"/>
              </a:rPr>
              <a:t>отсталостью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09" name="CustomShape 2"/>
          <p:cNvSpPr/>
          <p:nvPr/>
        </p:nvSpPr>
        <p:spPr>
          <a:xfrm>
            <a:off x="738720" y="439560"/>
            <a:ext cx="983880" cy="816840"/>
          </a:xfrm>
          <a:prstGeom prst="rect">
            <a:avLst/>
          </a:prstGeom>
          <a:solidFill>
            <a:srgbClr val="8C8D8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0" name="CustomShape 3"/>
          <p:cNvSpPr/>
          <p:nvPr/>
        </p:nvSpPr>
        <p:spPr>
          <a:xfrm>
            <a:off x="0" y="439560"/>
            <a:ext cx="738000" cy="816840"/>
          </a:xfrm>
          <a:prstGeom prst="rect">
            <a:avLst/>
          </a:prstGeom>
          <a:solidFill>
            <a:srgbClr val="8C8D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11" name="Рисунок 9"/>
          <p:cNvPicPr/>
          <p:nvPr/>
        </p:nvPicPr>
        <p:blipFill>
          <a:blip r:embed="rId2"/>
          <a:stretch/>
        </p:blipFill>
        <p:spPr>
          <a:xfrm>
            <a:off x="0" y="5329080"/>
            <a:ext cx="9143280" cy="1528200"/>
          </a:xfrm>
          <a:prstGeom prst="rect">
            <a:avLst/>
          </a:prstGeom>
          <a:ln>
            <a:noFill/>
          </a:ln>
        </p:spPr>
      </p:pic>
      <p:sp>
        <p:nvSpPr>
          <p:cNvPr id="112" name="CustomShape 4"/>
          <p:cNvSpPr/>
          <p:nvPr/>
        </p:nvSpPr>
        <p:spPr>
          <a:xfrm>
            <a:off x="285840" y="3071880"/>
            <a:ext cx="1285200" cy="368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3" name="CustomShape 5"/>
          <p:cNvSpPr/>
          <p:nvPr/>
        </p:nvSpPr>
        <p:spPr>
          <a:xfrm>
            <a:off x="1785960" y="428760"/>
            <a:ext cx="5953680" cy="5217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strike="noStrike" spc="-1" dirty="0" smtClean="0">
                <a:solidFill>
                  <a:srgbClr val="17375E"/>
                </a:solidFill>
                <a:latin typeface="Times New Roman"/>
                <a:ea typeface="DejaVu Sans"/>
              </a:rPr>
              <a:t>Практические рекомендации: </a:t>
            </a:r>
            <a:endParaRPr lang="ru-RU" sz="2800" b="0" strike="noStrike" spc="-1" dirty="0">
              <a:latin typeface="Arial"/>
            </a:endParaRPr>
          </a:p>
        </p:txBody>
      </p:sp>
      <p:sp>
        <p:nvSpPr>
          <p:cNvPr id="114" name="CustomShape 6"/>
          <p:cNvSpPr/>
          <p:nvPr/>
        </p:nvSpPr>
        <p:spPr>
          <a:xfrm>
            <a:off x="285840" y="1571760"/>
            <a:ext cx="4571280" cy="368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5" name="CustomShape 7"/>
          <p:cNvSpPr/>
          <p:nvPr/>
        </p:nvSpPr>
        <p:spPr>
          <a:xfrm>
            <a:off x="395640" y="1563120"/>
            <a:ext cx="8352360" cy="3414866"/>
          </a:xfrm>
          <a:prstGeom prst="rect">
            <a:avLst/>
          </a:prstGeom>
          <a:ln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b="1" spc="-1" dirty="0" smtClean="0">
                <a:solidFill>
                  <a:srgbClr val="000000"/>
                </a:solidFill>
              </a:rPr>
              <a:t>Общие рекомендации: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pc="-1" dirty="0" smtClean="0">
                <a:solidFill>
                  <a:srgbClr val="000000"/>
                </a:solidFill>
              </a:rPr>
              <a:t>Воодушевите </a:t>
            </a:r>
            <a:r>
              <a:rPr lang="ru-RU" spc="-1" dirty="0">
                <a:solidFill>
                  <a:srgbClr val="000000"/>
                </a:solidFill>
              </a:rPr>
              <a:t>ребенка на рассказ о своих школьных </a:t>
            </a:r>
            <a:r>
              <a:rPr lang="ru-RU" spc="-1" dirty="0" smtClean="0">
                <a:solidFill>
                  <a:srgbClr val="000000"/>
                </a:solidFill>
              </a:rPr>
              <a:t>делах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pc="-1" dirty="0" smtClean="0"/>
              <a:t>Беседуйте </a:t>
            </a:r>
            <a:r>
              <a:rPr lang="ru-RU" spc="-1" dirty="0"/>
              <a:t>с учителями вашего ребенка о его успеваемости, поведении и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pc="-1" dirty="0"/>
              <a:t>взаимоотношениях с другими детьми</a:t>
            </a:r>
            <a:r>
              <a:rPr lang="ru-RU" spc="-1" dirty="0" smtClean="0"/>
              <a:t>.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pc="-1" dirty="0"/>
              <a:t>Знайте программу и особенности школы, где учится ваш ребенок</a:t>
            </a:r>
            <a:r>
              <a:rPr lang="ru-RU" spc="-1" dirty="0" smtClean="0"/>
              <a:t>.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pc="-1" dirty="0"/>
              <a:t>Помогайте ребенку выполнять домашние задания, но не делайте их сами</a:t>
            </a:r>
            <a:r>
              <a:rPr lang="ru-RU" spc="-1" dirty="0" smtClean="0"/>
              <a:t>.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pc="-1" dirty="0"/>
              <a:t>Помогите ребенку почувствовать интерес к тому, что преподают в школе</a:t>
            </a:r>
            <a:r>
              <a:rPr lang="ru-RU" spc="-1" dirty="0" smtClean="0"/>
              <a:t>.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pc="-1" dirty="0"/>
              <a:t>Особенные усилия прилагайте для того, чтобы поддерживать спокойную и стабильную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pc="-1" dirty="0"/>
              <a:t>атмосферу в доме, когда в школьной жизни ребенка происходят изменения.</a:t>
            </a:r>
            <a:endParaRPr lang="ru-RU" sz="1800" strike="noStrike" spc="-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Рисунок 9"/>
          <p:cNvPicPr/>
          <p:nvPr/>
        </p:nvPicPr>
        <p:blipFill>
          <a:blip r:embed="rId2"/>
          <a:stretch/>
        </p:blipFill>
        <p:spPr>
          <a:xfrm>
            <a:off x="0" y="5329080"/>
            <a:ext cx="9143280" cy="1528200"/>
          </a:xfrm>
          <a:prstGeom prst="rect">
            <a:avLst/>
          </a:prstGeom>
          <a:ln>
            <a:noFill/>
          </a:ln>
        </p:spPr>
      </p:pic>
      <p:sp>
        <p:nvSpPr>
          <p:cNvPr id="120" name="CustomShape 4"/>
          <p:cNvSpPr/>
          <p:nvPr/>
        </p:nvSpPr>
        <p:spPr>
          <a:xfrm>
            <a:off x="285840" y="3071880"/>
            <a:ext cx="1285200" cy="368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2" name="CustomShape 6"/>
          <p:cNvSpPr/>
          <p:nvPr/>
        </p:nvSpPr>
        <p:spPr>
          <a:xfrm>
            <a:off x="285840" y="1571760"/>
            <a:ext cx="4571280" cy="368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3" name="CustomShape 7"/>
          <p:cNvSpPr/>
          <p:nvPr/>
        </p:nvSpPr>
        <p:spPr>
          <a:xfrm>
            <a:off x="0" y="0"/>
            <a:ext cx="9144000" cy="5795005"/>
          </a:xfrm>
          <a:prstGeom prst="rect">
            <a:avLst/>
          </a:prstGeom>
          <a:ln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spcAft>
                <a:spcPts val="799"/>
              </a:spcAft>
            </a:pPr>
            <a:r>
              <a:rPr lang="ru-RU" sz="2000" b="1" spc="-1" dirty="0" smtClean="0">
                <a:solidFill>
                  <a:srgbClr val="002060"/>
                </a:solidFill>
                <a:latin typeface="Times New Roman"/>
                <a:ea typeface="Calibri"/>
              </a:rPr>
              <a:t>Конкретные рекомендации:</a:t>
            </a:r>
          </a:p>
          <a:p>
            <a:pPr marL="342900" indent="-342900" algn="just">
              <a:spcAft>
                <a:spcPts val="799"/>
              </a:spcAft>
              <a:buFont typeface="+mj-lt"/>
              <a:buAutoNum type="arabicPeriod"/>
            </a:pPr>
            <a:r>
              <a:rPr lang="ru-RU" b="1" spc="-1" dirty="0" smtClean="0">
                <a:solidFill>
                  <a:srgbClr val="000000"/>
                </a:solidFill>
                <a:latin typeface="Times New Roman"/>
                <a:ea typeface="Calibri"/>
              </a:rPr>
              <a:t>В </a:t>
            </a:r>
            <a:r>
              <a:rPr lang="ru-RU" b="1" spc="-1" dirty="0">
                <a:solidFill>
                  <a:srgbClr val="000000"/>
                </a:solidFill>
                <a:latin typeface="Times New Roman"/>
                <a:ea typeface="Calibri"/>
              </a:rPr>
              <a:t>период адаптации обеспечьте ребенку спокойную, щадящую обстановку, соблюдайте четкий режим, </a:t>
            </a:r>
            <a:r>
              <a:rPr lang="ru-RU" b="1" spc="-1" dirty="0" smtClean="0">
                <a:solidFill>
                  <a:srgbClr val="000000"/>
                </a:solidFill>
                <a:latin typeface="Times New Roman"/>
                <a:ea typeface="Calibri"/>
              </a:rPr>
              <a:t>сделайте </a:t>
            </a:r>
            <a:r>
              <a:rPr lang="ru-RU" b="1" spc="-1" dirty="0">
                <a:solidFill>
                  <a:srgbClr val="000000"/>
                </a:solidFill>
                <a:latin typeface="Times New Roman"/>
                <a:ea typeface="Calibri"/>
              </a:rPr>
              <a:t>так, чтобы пятиклассник постоянно ощущал вашу поддержку и </a:t>
            </a:r>
            <a:r>
              <a:rPr lang="ru-RU" b="1" spc="-1" dirty="0" smtClean="0">
                <a:solidFill>
                  <a:srgbClr val="000000"/>
                </a:solidFill>
                <a:latin typeface="Times New Roman"/>
                <a:ea typeface="Calibri"/>
              </a:rPr>
              <a:t>помощь.</a:t>
            </a:r>
          </a:p>
          <a:p>
            <a:pPr marL="342900" indent="-342900" algn="just">
              <a:spcAft>
                <a:spcPts val="799"/>
              </a:spcAft>
              <a:buFont typeface="+mj-lt"/>
              <a:buAutoNum type="arabicPeriod"/>
            </a:pPr>
            <a:r>
              <a:rPr lang="ru-RU" b="1" spc="-1" dirty="0" smtClean="0">
                <a:solidFill>
                  <a:srgbClr val="000000"/>
                </a:solidFill>
                <a:latin typeface="Times New Roman"/>
                <a:ea typeface="Calibri"/>
              </a:rPr>
              <a:t>Если </a:t>
            </a:r>
            <a:r>
              <a:rPr lang="ru-RU" b="1" spc="-1" dirty="0">
                <a:solidFill>
                  <a:srgbClr val="000000"/>
                </a:solidFill>
                <a:latin typeface="Times New Roman"/>
                <a:ea typeface="Calibri"/>
              </a:rPr>
              <a:t>процесс адаптации затянулся более 2-3 месяцев, обращайтесь к учителю, психологу.</a:t>
            </a:r>
          </a:p>
          <a:p>
            <a:pPr marL="342900" indent="-342900" algn="just">
              <a:spcAft>
                <a:spcPts val="799"/>
              </a:spcAft>
              <a:buFont typeface="+mj-lt"/>
              <a:buAutoNum type="arabicPeriod"/>
            </a:pPr>
            <a:r>
              <a:rPr lang="ru-RU" b="1" spc="-1" dirty="0" smtClean="0">
                <a:solidFill>
                  <a:srgbClr val="000000"/>
                </a:solidFill>
                <a:latin typeface="Times New Roman"/>
                <a:ea typeface="Calibri"/>
              </a:rPr>
              <a:t>Основное </a:t>
            </a:r>
            <a:r>
              <a:rPr lang="ru-RU" b="1" spc="-1" dirty="0">
                <a:solidFill>
                  <a:srgbClr val="000000"/>
                </a:solidFill>
                <a:latin typeface="Times New Roman"/>
                <a:ea typeface="Calibri"/>
              </a:rPr>
              <a:t>внимание уделяйте развитию учебной деятельности детей, их умению учиться, приобретать с помощью взрослых и самостоятельно новые знания и навыки.</a:t>
            </a:r>
          </a:p>
          <a:p>
            <a:pPr marL="342900" indent="-342900" algn="just">
              <a:spcAft>
                <a:spcPts val="799"/>
              </a:spcAft>
              <a:buFont typeface="+mj-lt"/>
              <a:buAutoNum type="arabicPeriod"/>
            </a:pPr>
            <a:r>
              <a:rPr lang="ru-RU" b="1" spc="-1" dirty="0" smtClean="0">
                <a:solidFill>
                  <a:srgbClr val="000000"/>
                </a:solidFill>
                <a:latin typeface="Times New Roman"/>
                <a:ea typeface="Calibri"/>
              </a:rPr>
              <a:t>Поддерживайте </a:t>
            </a:r>
            <a:r>
              <a:rPr lang="ru-RU" b="1" spc="-1" dirty="0">
                <a:solidFill>
                  <a:srgbClr val="000000"/>
                </a:solidFill>
                <a:latin typeface="Times New Roman"/>
                <a:ea typeface="Calibri"/>
              </a:rPr>
              <a:t>веру ребёнка в себя, в свои способности, возможности, в положительные стороны характера.</a:t>
            </a:r>
          </a:p>
          <a:p>
            <a:pPr marL="342900" indent="-342900" algn="just">
              <a:spcAft>
                <a:spcPts val="799"/>
              </a:spcAft>
              <a:buFont typeface="+mj-lt"/>
              <a:buAutoNum type="arabicPeriod"/>
            </a:pPr>
            <a:r>
              <a:rPr lang="ru-RU" b="1" spc="-1" dirty="0" smtClean="0">
                <a:solidFill>
                  <a:srgbClr val="000000"/>
                </a:solidFill>
                <a:latin typeface="Times New Roman"/>
                <a:ea typeface="Calibri"/>
              </a:rPr>
              <a:t>На </a:t>
            </a:r>
            <a:r>
              <a:rPr lang="ru-RU" b="1" spc="-1" dirty="0">
                <a:solidFill>
                  <a:srgbClr val="000000"/>
                </a:solidFill>
                <a:latin typeface="Times New Roman"/>
                <a:ea typeface="Calibri"/>
              </a:rPr>
              <a:t>первых порах помогайте и в подготовке домашних </a:t>
            </a:r>
            <a:r>
              <a:rPr lang="ru-RU" b="1" spc="-1" dirty="0" smtClean="0">
                <a:solidFill>
                  <a:srgbClr val="000000"/>
                </a:solidFill>
                <a:latin typeface="Times New Roman"/>
                <a:ea typeface="Calibri"/>
              </a:rPr>
              <a:t>заданий, </a:t>
            </a:r>
            <a:r>
              <a:rPr lang="ru-RU" b="1" spc="-1" dirty="0">
                <a:solidFill>
                  <a:srgbClr val="000000"/>
                </a:solidFill>
                <a:latin typeface="Times New Roman"/>
                <a:ea typeface="Calibri"/>
              </a:rPr>
              <a:t>и в преодолении трудностей в учебе, которые нередко возникают на первых этапах обучения в среднем звене</a:t>
            </a:r>
            <a:r>
              <a:rPr lang="ru-RU" b="1" spc="-1" dirty="0" smtClean="0">
                <a:solidFill>
                  <a:srgbClr val="000000"/>
                </a:solidFill>
                <a:latin typeface="Times New Roman"/>
                <a:ea typeface="Calibri"/>
              </a:rPr>
              <a:t>.</a:t>
            </a:r>
          </a:p>
          <a:p>
            <a:pPr marL="342900" indent="-342900" algn="just">
              <a:spcAft>
                <a:spcPts val="799"/>
              </a:spcAft>
              <a:buFont typeface="+mj-lt"/>
              <a:buAutoNum type="arabicPeriod"/>
            </a:pPr>
            <a:r>
              <a:rPr lang="ru-RU" b="1" spc="-1" dirty="0" smtClean="0">
                <a:solidFill>
                  <a:srgbClr val="000000"/>
                </a:solidFill>
                <a:latin typeface="Times New Roman"/>
                <a:ea typeface="Calibri"/>
              </a:rPr>
              <a:t>Никогда не ругайте детей за плохие отметки, тогда они не будут хитрить и обманывать. Наоборот, между вами установятся доверительные отношения.</a:t>
            </a:r>
          </a:p>
          <a:p>
            <a:pPr marL="342900" indent="-342900" algn="just">
              <a:spcAft>
                <a:spcPts val="799"/>
              </a:spcAft>
              <a:buFont typeface="+mj-lt"/>
              <a:buAutoNum type="arabicPeriod"/>
            </a:pPr>
            <a:r>
              <a:rPr lang="ru-RU" b="1" spc="-1" dirty="0" smtClean="0">
                <a:solidFill>
                  <a:srgbClr val="000000"/>
                </a:solidFill>
                <a:latin typeface="Times New Roman"/>
                <a:ea typeface="Calibri"/>
              </a:rPr>
              <a:t>Интересуйтесь успеваемостью своего ребенка каждый день, а не только в конце недели, и не в конце четверти.</a:t>
            </a:r>
            <a:endParaRPr lang="ru-RU" b="1" spc="-1" dirty="0">
              <a:solidFill>
                <a:srgbClr val="000000"/>
              </a:solidFill>
              <a:latin typeface="Times New Roman"/>
              <a:ea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CustomShape 1"/>
          <p:cNvSpPr/>
          <p:nvPr/>
        </p:nvSpPr>
        <p:spPr>
          <a:xfrm>
            <a:off x="0" y="0"/>
            <a:ext cx="9143280" cy="6857280"/>
          </a:xfrm>
          <a:prstGeom prst="rect">
            <a:avLst/>
          </a:prstGeom>
          <a:solidFill>
            <a:srgbClr val="000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75" name="Рисунок 4"/>
          <p:cNvPicPr/>
          <p:nvPr/>
        </p:nvPicPr>
        <p:blipFill>
          <a:blip r:embed="rId3"/>
          <a:stretch/>
        </p:blipFill>
        <p:spPr>
          <a:xfrm>
            <a:off x="2786040" y="3429000"/>
            <a:ext cx="4609440" cy="1618560"/>
          </a:xfrm>
          <a:prstGeom prst="rect">
            <a:avLst/>
          </a:prstGeom>
          <a:ln>
            <a:noFill/>
          </a:ln>
        </p:spPr>
      </p:pic>
      <p:sp>
        <p:nvSpPr>
          <p:cNvPr id="176" name="CustomShape 2"/>
          <p:cNvSpPr/>
          <p:nvPr/>
        </p:nvSpPr>
        <p:spPr>
          <a:xfrm>
            <a:off x="3000240" y="5143680"/>
            <a:ext cx="330192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FFFFFF"/>
                </a:solidFill>
                <a:latin typeface="Cambria"/>
                <a:ea typeface="Cambria"/>
              </a:rPr>
              <a:t>Спасибо за внимание!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177" name="Line 3"/>
          <p:cNvSpPr/>
          <p:nvPr/>
        </p:nvSpPr>
        <p:spPr>
          <a:xfrm>
            <a:off x="3071520" y="5072040"/>
            <a:ext cx="2928960" cy="1440"/>
          </a:xfrm>
          <a:prstGeom prst="line">
            <a:avLst/>
          </a:prstGeom>
          <a:ln w="38160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1510</TotalTime>
  <Words>454</Words>
  <Application>Microsoft Office PowerPoint</Application>
  <PresentationFormat>Экран (4:3)</PresentationFormat>
  <Paragraphs>75</Paragraphs>
  <Slides>8</Slides>
  <Notes>2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8" baseType="lpstr">
      <vt:lpstr>Arial</vt:lpstr>
      <vt:lpstr>Book Antiqua</vt:lpstr>
      <vt:lpstr>Calibri</vt:lpstr>
      <vt:lpstr>Cambria</vt:lpstr>
      <vt:lpstr>DejaVu Sans</vt:lpstr>
      <vt:lpstr>Symbol</vt:lpstr>
      <vt:lpstr>Times New Roman</vt:lpstr>
      <vt:lpstr>Wingdings</vt:lpstr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User</dc:creator>
  <dc:description/>
  <cp:lastModifiedBy>007</cp:lastModifiedBy>
  <cp:revision>174</cp:revision>
  <dcterms:created xsi:type="dcterms:W3CDTF">2020-04-23T07:21:43Z</dcterms:created>
  <dcterms:modified xsi:type="dcterms:W3CDTF">2022-10-27T11:29:37Z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18</vt:i4>
  </property>
</Properties>
</file>