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6" r:id="rId3"/>
    <p:sldId id="314" r:id="rId4"/>
    <p:sldId id="258" r:id="rId5"/>
    <p:sldId id="260" r:id="rId6"/>
    <p:sldId id="261" r:id="rId7"/>
    <p:sldId id="262" r:id="rId8"/>
    <p:sldId id="286" r:id="rId9"/>
    <p:sldId id="285" r:id="rId10"/>
    <p:sldId id="287" r:id="rId11"/>
    <p:sldId id="288" r:id="rId12"/>
    <p:sldId id="289" r:id="rId13"/>
    <p:sldId id="290" r:id="rId14"/>
    <p:sldId id="291" r:id="rId15"/>
    <p:sldId id="305" r:id="rId16"/>
    <p:sldId id="297" r:id="rId17"/>
    <p:sldId id="298" r:id="rId18"/>
    <p:sldId id="299" r:id="rId19"/>
    <p:sldId id="300" r:id="rId20"/>
    <p:sldId id="301" r:id="rId21"/>
    <p:sldId id="302" r:id="rId22"/>
    <p:sldId id="304" r:id="rId23"/>
    <p:sldId id="263" r:id="rId24"/>
    <p:sldId id="303" r:id="rId25"/>
    <p:sldId id="307" r:id="rId26"/>
    <p:sldId id="308" r:id="rId27"/>
    <p:sldId id="309" r:id="rId28"/>
    <p:sldId id="311" r:id="rId29"/>
    <p:sldId id="264" r:id="rId30"/>
    <p:sldId id="310" r:id="rId31"/>
    <p:sldId id="312" r:id="rId32"/>
    <p:sldId id="313" r:id="rId33"/>
    <p:sldId id="284"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102" d="100"/>
          <a:sy n="102" d="100"/>
        </p:scale>
        <p:origin x="-18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27.10.2022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27.10.2022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27.10.2022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9211" y="0"/>
            <a:ext cx="9173211" cy="6858000"/>
          </a:xfrm>
          <a:prstGeom prst="rect">
            <a:avLst/>
          </a:prstGeom>
          <a:noFill/>
          <a:ln w="9525">
            <a:noFill/>
            <a:miter lim="800000"/>
            <a:headEnd/>
            <a:tailEnd/>
          </a:ln>
          <a:effectLst/>
        </p:spPr>
      </p:pic>
      <p:sp>
        <p:nvSpPr>
          <p:cNvPr id="5" name="TextBox 4"/>
          <p:cNvSpPr txBox="1"/>
          <p:nvPr/>
        </p:nvSpPr>
        <p:spPr>
          <a:xfrm>
            <a:off x="611560" y="0"/>
            <a:ext cx="8063233" cy="1754326"/>
          </a:xfrm>
          <a:prstGeom prst="rect">
            <a:avLst/>
          </a:prstGeom>
          <a:noFill/>
        </p:spPr>
        <p:txBody>
          <a:bodyPr wrap="none" rtlCol="0">
            <a:spAutoFit/>
          </a:bodyPr>
          <a:lstStyle/>
          <a:p>
            <a:pPr algn="ctr"/>
            <a:r>
              <a:rPr lang="ru-RU" sz="5400" b="1" dirty="0">
                <a:solidFill>
                  <a:srgbClr val="007635"/>
                </a:solidFill>
                <a:latin typeface="Times New Roman" pitchFamily="18" charset="0"/>
                <a:cs typeface="Times New Roman" pitchFamily="18" charset="0"/>
              </a:rPr>
              <a:t>ДЕТСКИЕ СТРАХИ.</a:t>
            </a:r>
          </a:p>
          <a:p>
            <a:r>
              <a:rPr lang="ru-RU" sz="5400" b="1" dirty="0">
                <a:solidFill>
                  <a:srgbClr val="007635"/>
                </a:solidFill>
                <a:latin typeface="Times New Roman" pitchFamily="18" charset="0"/>
                <a:cs typeface="Times New Roman" pitchFamily="18" charset="0"/>
              </a:rPr>
              <a:t>Причины и преодоление.</a:t>
            </a:r>
          </a:p>
        </p:txBody>
      </p:sp>
      <p:sp>
        <p:nvSpPr>
          <p:cNvPr id="6" name="TextBox 5"/>
          <p:cNvSpPr txBox="1"/>
          <p:nvPr/>
        </p:nvSpPr>
        <p:spPr>
          <a:xfrm>
            <a:off x="3275856" y="5934670"/>
            <a:ext cx="5868145" cy="923330"/>
          </a:xfrm>
          <a:prstGeom prst="rect">
            <a:avLst/>
          </a:prstGeom>
          <a:noFill/>
        </p:spPr>
        <p:txBody>
          <a:bodyPr wrap="square" rtlCol="0">
            <a:spAutoFit/>
          </a:bodyPr>
          <a:lstStyle/>
          <a:p>
            <a:r>
              <a:rPr lang="ru-RU" b="1" dirty="0" err="1">
                <a:latin typeface="Times New Roman" pitchFamily="18" charset="0"/>
                <a:cs typeface="Times New Roman" pitchFamily="18" charset="0"/>
              </a:rPr>
              <a:t>Саютина</a:t>
            </a:r>
            <a:r>
              <a:rPr lang="ru-RU" b="1" dirty="0">
                <a:latin typeface="Times New Roman" pitchFamily="18" charset="0"/>
                <a:cs typeface="Times New Roman" pitchFamily="18" charset="0"/>
              </a:rPr>
              <a:t> Наталья Анатольевна </a:t>
            </a:r>
            <a:r>
              <a:rPr lang="ru-RU" dirty="0">
                <a:latin typeface="Times New Roman" pitchFamily="18" charset="0"/>
                <a:cs typeface="Times New Roman" pitchFamily="18" charset="0"/>
              </a:rPr>
              <a:t>– педагог-психолог МБУ «Центр психолого-педагогической, медицинской и социальной помощи» г. Тамбова</a:t>
            </a:r>
          </a:p>
        </p:txBody>
      </p:sp>
      <p:pic>
        <p:nvPicPr>
          <p:cNvPr id="28674" name="Picture 2" descr="https://womenuseful.ru/wp-content/uploads/2022/02/strah-pered-vystupleniem-na-publike-u-rebenka.jpg"/>
          <p:cNvPicPr>
            <a:picLocks noChangeAspect="1" noChangeArrowheads="1"/>
          </p:cNvPicPr>
          <p:nvPr/>
        </p:nvPicPr>
        <p:blipFill>
          <a:blip r:embed="rId3" cstate="print"/>
          <a:srcRect/>
          <a:stretch>
            <a:fillRect/>
          </a:stretch>
        </p:blipFill>
        <p:spPr bwMode="auto">
          <a:xfrm>
            <a:off x="755576" y="1700808"/>
            <a:ext cx="7690175" cy="43204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sp>
        <p:nvSpPr>
          <p:cNvPr id="3" name="TextBox 2"/>
          <p:cNvSpPr txBox="1"/>
          <p:nvPr/>
        </p:nvSpPr>
        <p:spPr>
          <a:xfrm>
            <a:off x="0" y="0"/>
            <a:ext cx="9144000" cy="3354765"/>
          </a:xfrm>
          <a:prstGeom prst="rect">
            <a:avLst/>
          </a:prstGeom>
          <a:noFill/>
        </p:spPr>
        <p:txBody>
          <a:bodyPr wrap="square" rtlCol="0">
            <a:spAutoFit/>
          </a:bodyPr>
          <a:lstStyle/>
          <a:p>
            <a:pPr indent="354013" algn="ctr"/>
            <a:r>
              <a:rPr lang="ru-RU" sz="2400" b="1" i="1" dirty="0">
                <a:latin typeface="Times New Roman" pitchFamily="18" charset="0"/>
                <a:cs typeface="Times New Roman" pitchFamily="18" charset="0"/>
              </a:rPr>
              <a:t>Нарушение привязанности.</a:t>
            </a:r>
            <a:endParaRPr lang="ru-RU" sz="2400" dirty="0">
              <a:latin typeface="Times New Roman" pitchFamily="18" charset="0"/>
              <a:cs typeface="Times New Roman" pitchFamily="18" charset="0"/>
            </a:endParaRPr>
          </a:p>
          <a:p>
            <a:pPr indent="354013" algn="just"/>
            <a:r>
              <a:rPr lang="ru-RU" sz="2400" dirty="0">
                <a:latin typeface="Times New Roman" pitchFamily="18" charset="0"/>
                <a:cs typeface="Times New Roman" pitchFamily="18" charset="0"/>
              </a:rPr>
              <a:t>Ребёнок не ощущает безопасность в семье, если не видит надежной опоры в лице ближайшего взрослого и не испытывает уверенности в том, что родитель сможет встать на его защиту в любом случае. Это обстоятельство провоцирует немало детских страхов. Первая причина явления: нарушение привязанности. Чувство безопасности страдает, ребенку сложно доверять окружающему миру.</a:t>
            </a:r>
          </a:p>
          <a:p>
            <a:pPr algn="just"/>
            <a:endParaRPr lang="ru-RU" sz="2000" dirty="0">
              <a:latin typeface="Times New Roman" pitchFamily="18" charset="0"/>
              <a:cs typeface="Times New Roman" pitchFamily="18" charset="0"/>
            </a:endParaRPr>
          </a:p>
        </p:txBody>
      </p:sp>
      <p:pic>
        <p:nvPicPr>
          <p:cNvPr id="1028" name="Picture 4" descr="https://medaboutme.ru/upload/iblock/cee/shutterstock_409811113.jpg"/>
          <p:cNvPicPr>
            <a:picLocks noChangeAspect="1" noChangeArrowheads="1"/>
          </p:cNvPicPr>
          <p:nvPr/>
        </p:nvPicPr>
        <p:blipFill>
          <a:blip r:embed="rId3" cstate="print"/>
          <a:srcRect/>
          <a:stretch>
            <a:fillRect/>
          </a:stretch>
        </p:blipFill>
        <p:spPr bwMode="auto">
          <a:xfrm>
            <a:off x="3635896" y="2996952"/>
            <a:ext cx="5397901" cy="3600400"/>
          </a:xfrm>
          <a:prstGeom prst="rect">
            <a:avLst/>
          </a:prstGeom>
          <a:noFill/>
        </p:spPr>
      </p:pic>
      <p:pic>
        <p:nvPicPr>
          <p:cNvPr id="2" name="Picture 2" descr="https://www.b17.ru/foto/uploaded/upl_1629433970_622084_hy5zx.jpg"/>
          <p:cNvPicPr>
            <a:picLocks noChangeAspect="1" noChangeArrowheads="1"/>
          </p:cNvPicPr>
          <p:nvPr/>
        </p:nvPicPr>
        <p:blipFill>
          <a:blip r:embed="rId4" cstate="print"/>
          <a:srcRect/>
          <a:stretch>
            <a:fillRect/>
          </a:stretch>
        </p:blipFill>
        <p:spPr bwMode="auto">
          <a:xfrm>
            <a:off x="107504" y="2996952"/>
            <a:ext cx="5400600" cy="36049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sp>
        <p:nvSpPr>
          <p:cNvPr id="3" name="TextBox 2"/>
          <p:cNvSpPr txBox="1"/>
          <p:nvPr/>
        </p:nvSpPr>
        <p:spPr>
          <a:xfrm>
            <a:off x="0" y="0"/>
            <a:ext cx="9144000" cy="3354765"/>
          </a:xfrm>
          <a:prstGeom prst="rect">
            <a:avLst/>
          </a:prstGeom>
          <a:noFill/>
        </p:spPr>
        <p:txBody>
          <a:bodyPr wrap="square" rtlCol="0">
            <a:spAutoFit/>
          </a:bodyPr>
          <a:lstStyle/>
          <a:p>
            <a:pPr indent="354013" algn="ctr"/>
            <a:r>
              <a:rPr lang="ru-RU" sz="2400" b="1" i="1" dirty="0">
                <a:latin typeface="Times New Roman" pitchFamily="18" charset="0"/>
                <a:cs typeface="Times New Roman" pitchFamily="18" charset="0"/>
              </a:rPr>
              <a:t>Агрессивные родители.</a:t>
            </a:r>
            <a:endParaRPr lang="ru-RU" sz="2400" dirty="0">
              <a:latin typeface="Times New Roman" pitchFamily="18" charset="0"/>
              <a:cs typeface="Times New Roman" pitchFamily="18" charset="0"/>
            </a:endParaRPr>
          </a:p>
          <a:p>
            <a:pPr indent="354013" algn="just"/>
            <a:r>
              <a:rPr lang="ru-RU" sz="2400" dirty="0">
                <a:latin typeface="Times New Roman" pitchFamily="18" charset="0"/>
                <a:cs typeface="Times New Roman" pitchFamily="18" charset="0"/>
              </a:rPr>
              <a:t>В первую очередь, речь идет об агрессии по отношению к ребенку. Если мать занимает в семье лидирующую позицию и позволяет себе агрессию в отношении других членов семьи, то появление детских страхов практически неизбежно. Мать не воспринимается ребенком, как надежный объект, в любой момент готовый прийти на помощь, защитить. Базовое чувство безопасности страдает.</a:t>
            </a:r>
          </a:p>
          <a:p>
            <a:pPr algn="just"/>
            <a:endParaRPr lang="ru-RU" sz="2000" dirty="0">
              <a:latin typeface="Times New Roman" pitchFamily="18" charset="0"/>
              <a:cs typeface="Times New Roman" pitchFamily="18" charset="0"/>
            </a:endParaRPr>
          </a:p>
        </p:txBody>
      </p:sp>
      <p:pic>
        <p:nvPicPr>
          <p:cNvPr id="44034" name="Picture 2" descr="https://mtdata.ru/u28/photo4BEA/20701919394-0/original.jpg"/>
          <p:cNvPicPr>
            <a:picLocks noChangeAspect="1" noChangeArrowheads="1"/>
          </p:cNvPicPr>
          <p:nvPr/>
        </p:nvPicPr>
        <p:blipFill>
          <a:blip r:embed="rId3" cstate="print"/>
          <a:srcRect/>
          <a:stretch>
            <a:fillRect/>
          </a:stretch>
        </p:blipFill>
        <p:spPr bwMode="auto">
          <a:xfrm>
            <a:off x="39910" y="3140968"/>
            <a:ext cx="4351562" cy="3024336"/>
          </a:xfrm>
          <a:prstGeom prst="rect">
            <a:avLst/>
          </a:prstGeom>
          <a:noFill/>
        </p:spPr>
      </p:pic>
      <p:pic>
        <p:nvPicPr>
          <p:cNvPr id="44036" name="Picture 4" descr="https://v-kurse.ru/wp-content/uploads/2021/11/comment_gerer_colere_frustration_enfant_maman-scaled.jpg"/>
          <p:cNvPicPr>
            <a:picLocks noChangeAspect="1" noChangeArrowheads="1"/>
          </p:cNvPicPr>
          <p:nvPr/>
        </p:nvPicPr>
        <p:blipFill>
          <a:blip r:embed="rId4" cstate="print"/>
          <a:srcRect/>
          <a:stretch>
            <a:fillRect/>
          </a:stretch>
        </p:blipFill>
        <p:spPr bwMode="auto">
          <a:xfrm>
            <a:off x="4482773" y="3140968"/>
            <a:ext cx="4661227" cy="302433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sp>
        <p:nvSpPr>
          <p:cNvPr id="3" name="TextBox 2"/>
          <p:cNvSpPr txBox="1"/>
          <p:nvPr/>
        </p:nvSpPr>
        <p:spPr>
          <a:xfrm>
            <a:off x="0" y="0"/>
            <a:ext cx="9144000" cy="3170099"/>
          </a:xfrm>
          <a:prstGeom prst="rect">
            <a:avLst/>
          </a:prstGeom>
          <a:noFill/>
        </p:spPr>
        <p:txBody>
          <a:bodyPr wrap="square" rtlCol="0">
            <a:spAutoFit/>
          </a:bodyPr>
          <a:lstStyle/>
          <a:p>
            <a:pPr indent="354013" algn="ctr"/>
            <a:r>
              <a:rPr lang="ru-RU" sz="2000" b="1" i="1" dirty="0">
                <a:latin typeface="Times New Roman" pitchFamily="18" charset="0"/>
                <a:cs typeface="Times New Roman" pitchFamily="18" charset="0"/>
              </a:rPr>
              <a:t>Конфликтная семья.</a:t>
            </a:r>
            <a:endParaRPr lang="ru-RU" sz="2000" dirty="0">
              <a:latin typeface="Times New Roman" pitchFamily="18" charset="0"/>
              <a:cs typeface="Times New Roman" pitchFamily="18" charset="0"/>
            </a:endParaRPr>
          </a:p>
          <a:p>
            <a:pPr indent="354013" algn="just"/>
            <a:r>
              <a:rPr lang="ru-RU" sz="2000" dirty="0">
                <a:latin typeface="Times New Roman" pitchFamily="18" charset="0"/>
                <a:cs typeface="Times New Roman" pitchFamily="18" charset="0"/>
              </a:rPr>
              <a:t>Семейные дрязги. В редкой семье исключены разногласия между взрослыми. Скандалы с использованием громкой и нецензурной речи, битье посуды, из-за нестабильной эмоциональной атмосферы в семье, регулярных ссор взрослых, непрекращающейся агрессии между членами семьи, отсутствие поддержки и взаимопомощи, эмоциональной отчужденности – это причина нарастающих детских страхов. Ребенок постоянно находится в стрессе, такая атмосфера причина того, что малыш растет пугливым, капризным, что постепенно ведет к устойчивому страху.</a:t>
            </a:r>
          </a:p>
          <a:p>
            <a:pPr algn="just"/>
            <a:endParaRPr lang="ru-RU" sz="2000" dirty="0">
              <a:latin typeface="Times New Roman" pitchFamily="18" charset="0"/>
              <a:cs typeface="Times New Roman" pitchFamily="18" charset="0"/>
            </a:endParaRPr>
          </a:p>
        </p:txBody>
      </p:sp>
      <p:pic>
        <p:nvPicPr>
          <p:cNvPr id="45058" name="Picture 2" descr="https://www.hemensaglik.com/Uploads/PageContentImages/37947/bosanmis-anne-babanin-yaptigi-5-hata-2_8eg.jpg"/>
          <p:cNvPicPr>
            <a:picLocks noChangeAspect="1" noChangeArrowheads="1"/>
          </p:cNvPicPr>
          <p:nvPr/>
        </p:nvPicPr>
        <p:blipFill>
          <a:blip r:embed="rId3" cstate="print"/>
          <a:srcRect/>
          <a:stretch>
            <a:fillRect/>
          </a:stretch>
        </p:blipFill>
        <p:spPr bwMode="auto">
          <a:xfrm>
            <a:off x="107504" y="3140968"/>
            <a:ext cx="4248472" cy="2832314"/>
          </a:xfrm>
          <a:prstGeom prst="rect">
            <a:avLst/>
          </a:prstGeom>
          <a:noFill/>
        </p:spPr>
      </p:pic>
      <p:pic>
        <p:nvPicPr>
          <p:cNvPr id="45060" name="Picture 4" descr="https://psypavlova.ru/wp-content/uploads/2019/04/pjushie-roditeli.jpg"/>
          <p:cNvPicPr>
            <a:picLocks noChangeAspect="1" noChangeArrowheads="1"/>
          </p:cNvPicPr>
          <p:nvPr/>
        </p:nvPicPr>
        <p:blipFill>
          <a:blip r:embed="rId4" cstate="print"/>
          <a:srcRect/>
          <a:stretch>
            <a:fillRect/>
          </a:stretch>
        </p:blipFill>
        <p:spPr bwMode="auto">
          <a:xfrm>
            <a:off x="4427984" y="2996952"/>
            <a:ext cx="4662438" cy="309634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sp>
        <p:nvSpPr>
          <p:cNvPr id="3" name="TextBox 2"/>
          <p:cNvSpPr txBox="1"/>
          <p:nvPr/>
        </p:nvSpPr>
        <p:spPr>
          <a:xfrm>
            <a:off x="0" y="0"/>
            <a:ext cx="9144000" cy="2862322"/>
          </a:xfrm>
          <a:prstGeom prst="rect">
            <a:avLst/>
          </a:prstGeom>
          <a:noFill/>
        </p:spPr>
        <p:txBody>
          <a:bodyPr wrap="square" rtlCol="0">
            <a:spAutoFit/>
          </a:bodyPr>
          <a:lstStyle/>
          <a:p>
            <a:pPr indent="354013" algn="ctr"/>
            <a:r>
              <a:rPr lang="ru-RU" sz="2000" b="1" i="1" dirty="0">
                <a:latin typeface="Times New Roman" pitchFamily="18" charset="0"/>
                <a:cs typeface="Times New Roman" pitchFamily="18" charset="0"/>
              </a:rPr>
              <a:t>Болезни.</a:t>
            </a:r>
            <a:endParaRPr lang="ru-RU" sz="2000" dirty="0">
              <a:latin typeface="Times New Roman" pitchFamily="18" charset="0"/>
              <a:cs typeface="Times New Roman" pitchFamily="18" charset="0"/>
            </a:endParaRPr>
          </a:p>
          <a:p>
            <a:pPr indent="354013" algn="just"/>
            <a:r>
              <a:rPr lang="ru-RU" sz="2000" dirty="0">
                <a:latin typeface="Times New Roman" pitchFamily="18" charset="0"/>
                <a:cs typeface="Times New Roman" pitchFamily="18" charset="0"/>
              </a:rPr>
              <a:t>Психологическое отклонение, развивающееся постепенно, если боязнь усиливается и не прорабатывается. Неврозы или иные психические заболевания могут привести к возникновению страха у малыша. Лечением подобных заболеваний должны заниматься медики, или профессиональные психологи психотерапевты, не исключено и вмешательство психиатра. Нередко детский страх является симптомом устойчивого невроза, если он имеет патологический характер и не соответствует возрасту.</a:t>
            </a:r>
          </a:p>
          <a:p>
            <a:pPr algn="just"/>
            <a:endParaRPr lang="ru-RU" sz="2000" dirty="0">
              <a:latin typeface="Times New Roman" pitchFamily="18" charset="0"/>
              <a:cs typeface="Times New Roman" pitchFamily="18" charset="0"/>
            </a:endParaRPr>
          </a:p>
        </p:txBody>
      </p:sp>
      <p:pic>
        <p:nvPicPr>
          <p:cNvPr id="46082" name="Picture 2" descr="https://waleshealthcare.com/wp-content/uploads/2016/08/AdobeStock_98389286.jpeg"/>
          <p:cNvPicPr>
            <a:picLocks noChangeAspect="1" noChangeArrowheads="1"/>
          </p:cNvPicPr>
          <p:nvPr/>
        </p:nvPicPr>
        <p:blipFill>
          <a:blip r:embed="rId3" cstate="print"/>
          <a:srcRect/>
          <a:stretch>
            <a:fillRect/>
          </a:stretch>
        </p:blipFill>
        <p:spPr bwMode="auto">
          <a:xfrm>
            <a:off x="1547664" y="2492896"/>
            <a:ext cx="6336704" cy="421114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sp>
        <p:nvSpPr>
          <p:cNvPr id="3" name="TextBox 2"/>
          <p:cNvSpPr txBox="1"/>
          <p:nvPr/>
        </p:nvSpPr>
        <p:spPr>
          <a:xfrm>
            <a:off x="0" y="0"/>
            <a:ext cx="9144000" cy="2554545"/>
          </a:xfrm>
          <a:prstGeom prst="rect">
            <a:avLst/>
          </a:prstGeom>
          <a:noFill/>
        </p:spPr>
        <p:txBody>
          <a:bodyPr wrap="square" rtlCol="0">
            <a:spAutoFit/>
          </a:bodyPr>
          <a:lstStyle/>
          <a:p>
            <a:pPr indent="354013" algn="ctr"/>
            <a:r>
              <a:rPr lang="ru-RU" sz="2000" b="1" i="1" dirty="0">
                <a:latin typeface="Times New Roman" pitchFamily="18" charset="0"/>
                <a:cs typeface="Times New Roman" pitchFamily="18" charset="0"/>
              </a:rPr>
              <a:t>Чувство одиночества.</a:t>
            </a:r>
            <a:endParaRPr lang="ru-RU" sz="2000" dirty="0">
              <a:latin typeface="Times New Roman" pitchFamily="18" charset="0"/>
              <a:cs typeface="Times New Roman" pitchFamily="18" charset="0"/>
            </a:endParaRPr>
          </a:p>
          <a:p>
            <a:pPr indent="354013" algn="just"/>
            <a:r>
              <a:rPr lang="ru-RU" sz="2000" dirty="0">
                <a:latin typeface="Times New Roman" pitchFamily="18" charset="0"/>
                <a:cs typeface="Times New Roman" pitchFamily="18" charset="0"/>
              </a:rPr>
              <a:t>Социальные разлады. Проблемы в отношениях со сверстниками, педагогами и окружающими — также является причиной детских страхов. Девочка или мальчик избегают компаний, ведут себя скованно. Вовремя замеченная боязнь указанного характера быстро устраняется.</a:t>
            </a:r>
          </a:p>
          <a:p>
            <a:pPr indent="354013" algn="just"/>
            <a:r>
              <a:rPr lang="ru-RU" sz="2000" dirty="0">
                <a:latin typeface="Times New Roman" pitchFamily="18" charset="0"/>
                <a:cs typeface="Times New Roman" pitchFamily="18" charset="0"/>
              </a:rPr>
              <a:t>Статистика гласит, что чаще всего страхам подвержены </a:t>
            </a:r>
            <a:r>
              <a:rPr lang="ru-RU" sz="2000" dirty="0" smtClean="0">
                <a:latin typeface="Times New Roman" pitchFamily="18" charset="0"/>
                <a:cs typeface="Times New Roman" pitchFamily="18" charset="0"/>
              </a:rPr>
              <a:t>дети</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у которых нет сестер или братьев. Особенно часто проявляется страх одиночества.</a:t>
            </a:r>
          </a:p>
          <a:p>
            <a:pPr algn="just"/>
            <a:endParaRPr lang="ru-RU" sz="2000" dirty="0">
              <a:latin typeface="Times New Roman" pitchFamily="18" charset="0"/>
              <a:cs typeface="Times New Roman" pitchFamily="18" charset="0"/>
            </a:endParaRPr>
          </a:p>
        </p:txBody>
      </p:sp>
      <p:pic>
        <p:nvPicPr>
          <p:cNvPr id="48130" name="Picture 2" descr="https://avatars.dzeninfra.ru/get-zen_doc/60743/pub_5d413c42998ed62307261c19_5d413e85fc69ab24ffdf4078/scale_1200"/>
          <p:cNvPicPr>
            <a:picLocks noChangeAspect="1" noChangeArrowheads="1"/>
          </p:cNvPicPr>
          <p:nvPr/>
        </p:nvPicPr>
        <p:blipFill>
          <a:blip r:embed="rId3" cstate="print"/>
          <a:srcRect/>
          <a:stretch>
            <a:fillRect/>
          </a:stretch>
        </p:blipFill>
        <p:spPr bwMode="auto">
          <a:xfrm>
            <a:off x="1187625" y="2203162"/>
            <a:ext cx="6696744" cy="454262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sp>
        <p:nvSpPr>
          <p:cNvPr id="3" name="TextBox 2"/>
          <p:cNvSpPr txBox="1"/>
          <p:nvPr/>
        </p:nvSpPr>
        <p:spPr>
          <a:xfrm>
            <a:off x="0" y="116632"/>
            <a:ext cx="9144000" cy="6463308"/>
          </a:xfrm>
          <a:prstGeom prst="rect">
            <a:avLst/>
          </a:prstGeom>
          <a:noFill/>
        </p:spPr>
        <p:txBody>
          <a:bodyPr wrap="square" rtlCol="0">
            <a:spAutoFit/>
          </a:bodyPr>
          <a:lstStyle/>
          <a:p>
            <a:pPr indent="354013" algn="ctr"/>
            <a:r>
              <a:rPr lang="ru-RU" b="1" dirty="0" smtClean="0">
                <a:latin typeface="Times New Roman" pitchFamily="18" charset="0"/>
                <a:cs typeface="Times New Roman" pitchFamily="18" charset="0"/>
              </a:rPr>
              <a:t>Как бороться с детскими страхами?</a:t>
            </a:r>
            <a:endParaRPr lang="ru-RU" dirty="0" smtClean="0">
              <a:latin typeface="Times New Roman" pitchFamily="18" charset="0"/>
              <a:cs typeface="Times New Roman" pitchFamily="18" charset="0"/>
            </a:endParaRPr>
          </a:p>
          <a:p>
            <a:pPr indent="354013" algn="just"/>
            <a:r>
              <a:rPr lang="ru-RU" dirty="0" smtClean="0">
                <a:latin typeface="Times New Roman" pitchFamily="18" charset="0"/>
                <a:cs typeface="Times New Roman" pitchFamily="18" charset="0"/>
              </a:rPr>
              <a:t>Детские страхи по ряду факторов могут усугубляться:</a:t>
            </a:r>
          </a:p>
          <a:p>
            <a:pPr indent="354013" algn="just"/>
            <a:r>
              <a:rPr lang="ru-RU" dirty="0" smtClean="0">
                <a:latin typeface="Times New Roman" pitchFamily="18" charset="0"/>
                <a:cs typeface="Times New Roman" pitchFamily="18" charset="0"/>
              </a:rPr>
              <a:t>Родные ребенка испытывают постоянную тревожность перед чем-либо. Необходимо поработать над собой, открыть малышу мир с положительной стороны.</a:t>
            </a:r>
          </a:p>
          <a:p>
            <a:pPr indent="354013" algn="just"/>
            <a:r>
              <a:rPr lang="ru-RU" dirty="0" smtClean="0">
                <a:latin typeface="Times New Roman" pitchFamily="18" charset="0"/>
                <a:cs typeface="Times New Roman" pitchFamily="18" charset="0"/>
              </a:rPr>
              <a:t>Родители напоминают ребенку о его боязни с издевкой. Выход — принять страхи у детей, как свои, найти специалиста для преодоления страхов.</a:t>
            </a:r>
          </a:p>
          <a:p>
            <a:pPr indent="354013" algn="just"/>
            <a:r>
              <a:rPr lang="ru-RU" dirty="0" smtClean="0">
                <a:latin typeface="Times New Roman" pitchFamily="18" charset="0"/>
                <a:cs typeface="Times New Roman" pitchFamily="18" charset="0"/>
              </a:rPr>
              <a:t>Частое присутствие источника боязни. Нужно выяснить первопричину испуга и устранить ее.</a:t>
            </a:r>
          </a:p>
          <a:p>
            <a:pPr indent="354013" algn="just"/>
            <a:r>
              <a:rPr lang="ru-RU" dirty="0" smtClean="0">
                <a:latin typeface="Times New Roman" pitchFamily="18" charset="0"/>
                <a:cs typeface="Times New Roman" pitchFamily="18" charset="0"/>
              </a:rPr>
              <a:t>Властное отношение родителей к детям. Стараться психологически стать на уровень ребенка, вызывая не боязнь, а уважение, любовь и дружбу.</a:t>
            </a:r>
          </a:p>
          <a:p>
            <a:pPr indent="354013" algn="just"/>
            <a:r>
              <a:rPr lang="ru-RU" dirty="0" smtClean="0">
                <a:latin typeface="Times New Roman" pitchFamily="18" charset="0"/>
                <a:cs typeface="Times New Roman" pitchFamily="18" charset="0"/>
              </a:rPr>
              <a:t>За бурное проявление эмоций следует наказание. Это только усиливает проявление детских страхов. </a:t>
            </a:r>
          </a:p>
          <a:p>
            <a:pPr indent="354013" algn="just"/>
            <a:r>
              <a:rPr lang="ru-RU" dirty="0" smtClean="0">
                <a:latin typeface="Times New Roman" pitchFamily="18" charset="0"/>
                <a:cs typeface="Times New Roman" pitchFamily="18" charset="0"/>
              </a:rPr>
              <a:t>Недостаток родительского внимания. Необходимо выделять как минимум час времени на беседу с ребенком «по душам».</a:t>
            </a:r>
          </a:p>
          <a:p>
            <a:pPr indent="354013" algn="just"/>
            <a:r>
              <a:rPr lang="ru-RU" dirty="0" smtClean="0">
                <a:latin typeface="Times New Roman" pitchFamily="18" charset="0"/>
                <a:cs typeface="Times New Roman" pitchFamily="18" charset="0"/>
              </a:rPr>
              <a:t>Отсутствие друзей. Попробуйте стать для сына или дочери товарищем, поймите причину его замкнутости.</a:t>
            </a:r>
          </a:p>
          <a:p>
            <a:pPr indent="354013" algn="just"/>
            <a:r>
              <a:rPr lang="ru-RU" dirty="0" smtClean="0">
                <a:latin typeface="Times New Roman" pitchFamily="18" charset="0"/>
                <a:cs typeface="Times New Roman" pitchFamily="18" charset="0"/>
              </a:rPr>
              <a:t>Чрезмерная опека. Излишек внимания, как и его недостаток, вызывает развитие определенных детских страхов.</a:t>
            </a:r>
          </a:p>
          <a:p>
            <a:pPr indent="354013" algn="just"/>
            <a:r>
              <a:rPr lang="ru-RU" dirty="0" smtClean="0">
                <a:latin typeface="Times New Roman" pitchFamily="18" charset="0"/>
                <a:cs typeface="Times New Roman" pitchFamily="18" charset="0"/>
              </a:rPr>
              <a:t>Неполноценная семья. Если ребенок воспитывается только одним родителем, он должен позитивно настроиться, стать не просто другом, но и защитником ребенка.</a:t>
            </a:r>
          </a:p>
          <a:p>
            <a:pPr indent="354013" algn="just"/>
            <a:r>
              <a:rPr lang="ru-RU" dirty="0" smtClean="0">
                <a:latin typeface="Times New Roman" pitchFamily="18" charset="0"/>
                <a:cs typeface="Times New Roman" pitchFamily="18" charset="0"/>
              </a:rPr>
              <a:t>Большинство страхов у детей возникает вследствие неправильного отношения и поведения родителей. В любом случае каждый член семьи должен стоять друг за друга «стеной», коллективно обсуждая и решая проблемы.</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73211" cy="6858000"/>
          </a:xfrm>
          <a:prstGeom prst="rect">
            <a:avLst/>
          </a:prstGeom>
          <a:noFill/>
          <a:ln w="9525">
            <a:noFill/>
            <a:miter lim="800000"/>
            <a:headEnd/>
            <a:tailEnd/>
          </a:ln>
          <a:effectLst/>
        </p:spPr>
      </p:pic>
      <p:sp>
        <p:nvSpPr>
          <p:cNvPr id="3" name="TextBox 2"/>
          <p:cNvSpPr txBox="1"/>
          <p:nvPr/>
        </p:nvSpPr>
        <p:spPr>
          <a:xfrm>
            <a:off x="0" y="0"/>
            <a:ext cx="9144000" cy="2308324"/>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Возможные варианты преодоления детских страхов:</a:t>
            </a:r>
          </a:p>
          <a:p>
            <a:pPr algn="ctr"/>
            <a:endParaRPr lang="ru-RU" sz="2400" dirty="0" smtClean="0">
              <a:latin typeface="Times New Roman" pitchFamily="18" charset="0"/>
              <a:cs typeface="Times New Roman" pitchFamily="18" charset="0"/>
            </a:endParaRPr>
          </a:p>
          <a:p>
            <a:pPr lvl="0" algn="just"/>
            <a:r>
              <a:rPr lang="ru-RU" sz="2400" b="1" i="1" dirty="0" smtClean="0">
                <a:latin typeface="Times New Roman" pitchFamily="18" charset="0"/>
                <a:cs typeface="Times New Roman" pitchFamily="18" charset="0"/>
              </a:rPr>
              <a:t>Сочиняйте сказки.</a:t>
            </a:r>
            <a:r>
              <a:rPr lang="ru-RU" sz="2400" dirty="0" smtClean="0">
                <a:latin typeface="Times New Roman" pitchFamily="18" charset="0"/>
                <a:cs typeface="Times New Roman" pitchFamily="18" charset="0"/>
              </a:rPr>
              <a:t> Довольно полезный метод. Сочините вместе сказку о детском страхе. Она должна непременно закончиться победой ключевого героя над страхом.</a:t>
            </a:r>
          </a:p>
          <a:p>
            <a:pPr algn="just"/>
            <a:endParaRPr lang="ru-RU" sz="2400" dirty="0">
              <a:latin typeface="Times New Roman" pitchFamily="18" charset="0"/>
              <a:cs typeface="Times New Roman" pitchFamily="18" charset="0"/>
            </a:endParaRPr>
          </a:p>
        </p:txBody>
      </p:sp>
      <p:pic>
        <p:nvPicPr>
          <p:cNvPr id="2" name="Picture 2" descr="https://fitabooks.ru/wp-content/uploads/2021/01/9612140.jpg"/>
          <p:cNvPicPr>
            <a:picLocks noChangeAspect="1" noChangeArrowheads="1"/>
          </p:cNvPicPr>
          <p:nvPr/>
        </p:nvPicPr>
        <p:blipFill>
          <a:blip r:embed="rId3" cstate="print"/>
          <a:srcRect/>
          <a:stretch>
            <a:fillRect/>
          </a:stretch>
        </p:blipFill>
        <p:spPr bwMode="auto">
          <a:xfrm>
            <a:off x="5292080" y="1628800"/>
            <a:ext cx="3280223" cy="5067944"/>
          </a:xfrm>
          <a:prstGeom prst="rect">
            <a:avLst/>
          </a:prstGeom>
          <a:noFill/>
        </p:spPr>
      </p:pic>
      <p:pic>
        <p:nvPicPr>
          <p:cNvPr id="1028" name="Picture 4" descr="https://knigamir.com/upload/iblock/041/0417e21d868898b4cbd1fe97d7e85977.jpg"/>
          <p:cNvPicPr>
            <a:picLocks noChangeAspect="1" noChangeArrowheads="1"/>
          </p:cNvPicPr>
          <p:nvPr/>
        </p:nvPicPr>
        <p:blipFill>
          <a:blip r:embed="rId4" cstate="print"/>
          <a:srcRect/>
          <a:stretch>
            <a:fillRect/>
          </a:stretch>
        </p:blipFill>
        <p:spPr bwMode="auto">
          <a:xfrm>
            <a:off x="611560" y="1916832"/>
            <a:ext cx="4364458" cy="479715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73211" cy="6858000"/>
          </a:xfrm>
          <a:prstGeom prst="rect">
            <a:avLst/>
          </a:prstGeom>
          <a:noFill/>
          <a:ln w="9525">
            <a:noFill/>
            <a:miter lim="800000"/>
            <a:headEnd/>
            <a:tailEnd/>
          </a:ln>
          <a:effectLst/>
        </p:spPr>
      </p:pic>
      <p:sp>
        <p:nvSpPr>
          <p:cNvPr id="3" name="TextBox 2"/>
          <p:cNvSpPr txBox="1"/>
          <p:nvPr/>
        </p:nvSpPr>
        <p:spPr>
          <a:xfrm>
            <a:off x="0" y="0"/>
            <a:ext cx="9144000" cy="3416320"/>
          </a:xfrm>
          <a:prstGeom prst="rect">
            <a:avLst/>
          </a:prstGeom>
          <a:noFill/>
        </p:spPr>
        <p:txBody>
          <a:bodyPr wrap="square" rtlCol="0">
            <a:spAutoFit/>
          </a:bodyPr>
          <a:lstStyle/>
          <a:p>
            <a:pPr lvl="0" indent="354013" algn="just"/>
            <a:r>
              <a:rPr lang="ru-RU" sz="2400" b="1" i="1" dirty="0" smtClean="0">
                <a:latin typeface="Times New Roman" pitchFamily="18" charset="0"/>
                <a:cs typeface="Times New Roman" pitchFamily="18" charset="0"/>
              </a:rPr>
              <a:t>Рисуйте страх.</a:t>
            </a:r>
            <a:r>
              <a:rPr lang="ru-RU" sz="2400" dirty="0" smtClean="0">
                <a:latin typeface="Times New Roman" pitchFamily="18" charset="0"/>
                <a:cs typeface="Times New Roman" pitchFamily="18" charset="0"/>
              </a:rPr>
              <a:t> Увлекательное и действенное занятие. Рисуя вместе то, чего боится ребенок, ведите доброжелательную беседу. Завершив дело, спокойно поговорите с ребёнком, объясните, что причин для волнений нет. После этого можно сжечь рисунок, акцентировав на том, что страх сгорает вместе с бумагой, и больше нет причин для волнений. Сожжение должно выглядеть ритуалом. Не прекращайте хвалить, подбадривать чадо, говоря о его смелости и отваге.</a:t>
            </a:r>
          </a:p>
          <a:p>
            <a:pPr algn="just"/>
            <a:endParaRPr lang="ru-RU" sz="2400" dirty="0">
              <a:latin typeface="Times New Roman" pitchFamily="18" charset="0"/>
              <a:cs typeface="Times New Roman" pitchFamily="18" charset="0"/>
            </a:endParaRPr>
          </a:p>
        </p:txBody>
      </p:sp>
      <p:pic>
        <p:nvPicPr>
          <p:cNvPr id="54274" name="Picture 2" descr="https://catchsuccess.ru/wp-content/uploads/7/0/5/70558720db4c444fd6efe7d286f42bdf.jpeg"/>
          <p:cNvPicPr>
            <a:picLocks noChangeAspect="1" noChangeArrowheads="1"/>
          </p:cNvPicPr>
          <p:nvPr/>
        </p:nvPicPr>
        <p:blipFill>
          <a:blip r:embed="rId3" cstate="print"/>
          <a:srcRect/>
          <a:stretch>
            <a:fillRect/>
          </a:stretch>
        </p:blipFill>
        <p:spPr bwMode="auto">
          <a:xfrm>
            <a:off x="3347864" y="2708920"/>
            <a:ext cx="5629946" cy="4032448"/>
          </a:xfrm>
          <a:prstGeom prst="rect">
            <a:avLst/>
          </a:prstGeom>
          <a:noFill/>
        </p:spPr>
      </p:pic>
      <p:pic>
        <p:nvPicPr>
          <p:cNvPr id="54276" name="Picture 4" descr="https://thumbs.dreamstime.com/b/%D0%BA%D0%BE%D1%88%D0%BC%D0%B0%D1%80-21298577.jpg"/>
          <p:cNvPicPr>
            <a:picLocks noChangeAspect="1" noChangeArrowheads="1"/>
          </p:cNvPicPr>
          <p:nvPr/>
        </p:nvPicPr>
        <p:blipFill>
          <a:blip r:embed="rId4" cstate="print"/>
          <a:srcRect/>
          <a:stretch>
            <a:fillRect/>
          </a:stretch>
        </p:blipFill>
        <p:spPr bwMode="auto">
          <a:xfrm>
            <a:off x="107504" y="3140968"/>
            <a:ext cx="3219799" cy="331236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73211" cy="6858000"/>
          </a:xfrm>
          <a:prstGeom prst="rect">
            <a:avLst/>
          </a:prstGeom>
          <a:noFill/>
          <a:ln w="9525">
            <a:noFill/>
            <a:miter lim="800000"/>
            <a:headEnd/>
            <a:tailEnd/>
          </a:ln>
          <a:effectLst/>
        </p:spPr>
      </p:pic>
      <p:sp>
        <p:nvSpPr>
          <p:cNvPr id="3" name="TextBox 2"/>
          <p:cNvSpPr txBox="1"/>
          <p:nvPr/>
        </p:nvSpPr>
        <p:spPr>
          <a:xfrm>
            <a:off x="0" y="0"/>
            <a:ext cx="9144000" cy="2677656"/>
          </a:xfrm>
          <a:prstGeom prst="rect">
            <a:avLst/>
          </a:prstGeom>
          <a:noFill/>
        </p:spPr>
        <p:txBody>
          <a:bodyPr wrap="square" rtlCol="0">
            <a:spAutoFit/>
          </a:bodyPr>
          <a:lstStyle/>
          <a:p>
            <a:pPr lvl="0" indent="354013" algn="just"/>
            <a:r>
              <a:rPr lang="ru-RU" sz="2400" b="1" i="1" dirty="0" smtClean="0">
                <a:latin typeface="Times New Roman" pitchFamily="18" charset="0"/>
                <a:cs typeface="Times New Roman" pitchFamily="18" charset="0"/>
              </a:rPr>
              <a:t>Игра.</a:t>
            </a:r>
            <a:r>
              <a:rPr lang="ru-RU" sz="2400" dirty="0" smtClean="0">
                <a:latin typeface="Times New Roman" pitchFamily="18" charset="0"/>
                <a:cs typeface="Times New Roman" pitchFamily="18" charset="0"/>
              </a:rPr>
              <a:t> Преодолеть детский страх поможет игра или инсценировка. Психологи часто прибегают к этому методу. Как это происходит? Ребята в группе придумывают рассказы о своих страхах. Психолог помогает в проигрывании определенных сюжетов. Волнующую ситуацию можно проиграть и дома, но только в случае, если она не вызывает у ребенка дискомфорта или отрицательных эмоций.</a:t>
            </a:r>
          </a:p>
          <a:p>
            <a:pPr algn="just"/>
            <a:endParaRPr lang="ru-RU" sz="2400" dirty="0">
              <a:latin typeface="Times New Roman" pitchFamily="18" charset="0"/>
              <a:cs typeface="Times New Roman" pitchFamily="18" charset="0"/>
            </a:endParaRPr>
          </a:p>
        </p:txBody>
      </p:sp>
      <p:pic>
        <p:nvPicPr>
          <p:cNvPr id="55300" name="Picture 4" descr="https://cdn.fishki.net/upload/post/2020/07/11/3366696/tn/wide-bf440a895f737e78711e4efd5d90aca2.jpg"/>
          <p:cNvPicPr>
            <a:picLocks noChangeAspect="1" noChangeArrowheads="1"/>
          </p:cNvPicPr>
          <p:nvPr/>
        </p:nvPicPr>
        <p:blipFill>
          <a:blip r:embed="rId3" cstate="print"/>
          <a:srcRect/>
          <a:stretch>
            <a:fillRect/>
          </a:stretch>
        </p:blipFill>
        <p:spPr bwMode="auto">
          <a:xfrm>
            <a:off x="179512" y="2852936"/>
            <a:ext cx="5079738" cy="3384376"/>
          </a:xfrm>
          <a:prstGeom prst="rect">
            <a:avLst/>
          </a:prstGeom>
          <a:noFill/>
        </p:spPr>
      </p:pic>
      <p:pic>
        <p:nvPicPr>
          <p:cNvPr id="55302" name="Picture 6" descr="https://i.pinimg.com/originals/0d/4f/00/0d4f009fc03dd4ae7da6c1ac36f37238.jpg"/>
          <p:cNvPicPr>
            <a:picLocks noChangeAspect="1" noChangeArrowheads="1"/>
          </p:cNvPicPr>
          <p:nvPr/>
        </p:nvPicPr>
        <p:blipFill>
          <a:blip r:embed="rId4" cstate="print"/>
          <a:srcRect/>
          <a:stretch>
            <a:fillRect/>
          </a:stretch>
        </p:blipFill>
        <p:spPr bwMode="auto">
          <a:xfrm>
            <a:off x="5436096" y="2276872"/>
            <a:ext cx="3495430" cy="43924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73211" cy="6858000"/>
          </a:xfrm>
          <a:prstGeom prst="rect">
            <a:avLst/>
          </a:prstGeom>
          <a:noFill/>
          <a:ln w="9525">
            <a:noFill/>
            <a:miter lim="800000"/>
            <a:headEnd/>
            <a:tailEnd/>
          </a:ln>
          <a:effectLst/>
        </p:spPr>
      </p:pic>
      <p:sp>
        <p:nvSpPr>
          <p:cNvPr id="3" name="TextBox 2"/>
          <p:cNvSpPr txBox="1"/>
          <p:nvPr/>
        </p:nvSpPr>
        <p:spPr>
          <a:xfrm>
            <a:off x="0" y="0"/>
            <a:ext cx="9144000" cy="2308324"/>
          </a:xfrm>
          <a:prstGeom prst="rect">
            <a:avLst/>
          </a:prstGeom>
          <a:noFill/>
        </p:spPr>
        <p:txBody>
          <a:bodyPr wrap="square" rtlCol="0">
            <a:spAutoFit/>
          </a:bodyPr>
          <a:lstStyle/>
          <a:p>
            <a:pPr lvl="0" indent="354013" algn="just"/>
            <a:r>
              <a:rPr lang="ru-RU" sz="2400" b="1" dirty="0" smtClean="0">
                <a:latin typeface="Times New Roman" pitchFamily="18" charset="0"/>
                <a:cs typeface="Times New Roman" pitchFamily="18" charset="0"/>
              </a:rPr>
              <a:t>Общение.</a:t>
            </a:r>
            <a:r>
              <a:rPr lang="ru-RU" sz="2400" dirty="0" smtClean="0">
                <a:latin typeface="Times New Roman" pitchFamily="18" charset="0"/>
                <a:cs typeface="Times New Roman" pitchFamily="18" charset="0"/>
              </a:rPr>
              <a:t> Разговаривайте с ребёнком, спрашивайте у него, чего он боится и почему. Рассказывайте о своих страхах и о том, как и что вам помогло их преодолеть. Если ребёнок не хочет отвечать, то спросите, чего боится его игрушка (в игровой форме). Вербализация страха притупляет его силу, и он уменьшается.</a:t>
            </a:r>
          </a:p>
          <a:p>
            <a:pPr algn="just"/>
            <a:endParaRPr lang="ru-RU" sz="2400" dirty="0">
              <a:latin typeface="Times New Roman" pitchFamily="18" charset="0"/>
              <a:cs typeface="Times New Roman" pitchFamily="18" charset="0"/>
            </a:endParaRPr>
          </a:p>
        </p:txBody>
      </p:sp>
      <p:pic>
        <p:nvPicPr>
          <p:cNvPr id="56322" name="Picture 2" descr="https://psy-files.ru/wp-content/uploads/0/2/8/0286f653d7fd4472e35bcc1f7f9298a3.jpg"/>
          <p:cNvPicPr>
            <a:picLocks noChangeAspect="1" noChangeArrowheads="1"/>
          </p:cNvPicPr>
          <p:nvPr/>
        </p:nvPicPr>
        <p:blipFill>
          <a:blip r:embed="rId3" cstate="print"/>
          <a:srcRect/>
          <a:stretch>
            <a:fillRect/>
          </a:stretch>
        </p:blipFill>
        <p:spPr bwMode="auto">
          <a:xfrm>
            <a:off x="1259632" y="1988840"/>
            <a:ext cx="6662909" cy="475252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73211" cy="6858000"/>
          </a:xfrm>
          <a:prstGeom prst="rect">
            <a:avLst/>
          </a:prstGeom>
          <a:noFill/>
          <a:ln w="9525">
            <a:noFill/>
            <a:miter lim="800000"/>
            <a:headEnd/>
            <a:tailEnd/>
          </a:ln>
          <a:effectLst/>
        </p:spPr>
      </p:pic>
      <p:sp>
        <p:nvSpPr>
          <p:cNvPr id="3" name="TextBox 2"/>
          <p:cNvSpPr txBox="1"/>
          <p:nvPr/>
        </p:nvSpPr>
        <p:spPr>
          <a:xfrm>
            <a:off x="0" y="0"/>
            <a:ext cx="9144000" cy="923330"/>
          </a:xfrm>
          <a:prstGeom prst="rect">
            <a:avLst/>
          </a:prstGeom>
          <a:noFill/>
        </p:spPr>
        <p:txBody>
          <a:bodyPr wrap="square" rtlCol="0">
            <a:spAutoFit/>
          </a:bodyPr>
          <a:lstStyle/>
          <a:p>
            <a:pPr lvl="0" algn="ctr">
              <a:buSzPts val="1000"/>
              <a:tabLst>
                <a:tab pos="457200" algn="l"/>
              </a:tabLst>
            </a:pPr>
            <a:endParaRPr lang="ru-RU" b="1" dirty="0">
              <a:latin typeface="Times New Roman" pitchFamily="18" charset="0"/>
              <a:cs typeface="Times New Roman" pitchFamily="18" charset="0"/>
            </a:endParaRPr>
          </a:p>
          <a:p>
            <a:pPr lvl="0" algn="ctr">
              <a:buSzPts val="1000"/>
              <a:tabLst>
                <a:tab pos="457200" algn="l"/>
              </a:tabLst>
            </a:pPr>
            <a:r>
              <a:rPr lang="ru-RU" sz="3600" b="1" dirty="0">
                <a:latin typeface="Times New Roman" pitchFamily="18" charset="0"/>
                <a:cs typeface="Times New Roman" pitchFamily="18" charset="0"/>
              </a:rPr>
              <a:t>Два вида невротического страха</a:t>
            </a:r>
          </a:p>
        </p:txBody>
      </p:sp>
      <p:cxnSp>
        <p:nvCxnSpPr>
          <p:cNvPr id="4" name="Прямая со стрелкой 3">
            <a:extLst>
              <a:ext uri="{FF2B5EF4-FFF2-40B4-BE49-F238E27FC236}">
                <a16:creationId xmlns:a16="http://schemas.microsoft.com/office/drawing/2014/main" xmlns="" id="{76CD04F5-C328-D2A2-9BE1-B024D2474B14}"/>
              </a:ext>
            </a:extLst>
          </p:cNvPr>
          <p:cNvCxnSpPr/>
          <p:nvPr/>
        </p:nvCxnSpPr>
        <p:spPr>
          <a:xfrm flipH="1">
            <a:off x="2483768" y="836712"/>
            <a:ext cx="1152128"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A987065A-CBAB-B501-10BC-EB10C6928AE7}"/>
              </a:ext>
            </a:extLst>
          </p:cNvPr>
          <p:cNvSpPr txBox="1"/>
          <p:nvPr/>
        </p:nvSpPr>
        <p:spPr>
          <a:xfrm>
            <a:off x="179512" y="1628800"/>
            <a:ext cx="4457641" cy="1938992"/>
          </a:xfrm>
          <a:prstGeom prst="rect">
            <a:avLst/>
          </a:prstGeom>
          <a:noFill/>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Классически обусловленный </a:t>
            </a:r>
          </a:p>
          <a:p>
            <a:pPr algn="ctr"/>
            <a:r>
              <a:rPr lang="ru-RU" sz="2400" b="1" dirty="0" smtClean="0">
                <a:latin typeface="Times New Roman" panose="02020603050405020304" pitchFamily="18" charset="0"/>
                <a:cs typeface="Times New Roman" panose="02020603050405020304" pitchFamily="18" charset="0"/>
              </a:rPr>
              <a:t>страх</a:t>
            </a:r>
            <a:r>
              <a:rPr lang="ru-RU" sz="2400" dirty="0" smtClean="0">
                <a:latin typeface="Times New Roman" panose="02020603050405020304" pitchFamily="18" charset="0"/>
                <a:cs typeface="Times New Roman" panose="02020603050405020304" pitchFamily="18" charset="0"/>
              </a:rPr>
              <a:t> </a:t>
            </a:r>
          </a:p>
          <a:p>
            <a:pPr algn="ctr"/>
            <a:r>
              <a:rPr lang="ru-RU" dirty="0" smtClean="0">
                <a:latin typeface="Times New Roman" panose="02020603050405020304" pitchFamily="18" charset="0"/>
                <a:cs typeface="Times New Roman" panose="02020603050405020304" pitchFamily="18" charset="0"/>
              </a:rPr>
              <a:t>(возникает при совпадении во времени источников врождённых страхов (боли, неожиданных громких звуков и т.п.) с некоторым условным стимулом)</a:t>
            </a:r>
            <a:endParaRPr lang="ru-RU" b="1" dirty="0">
              <a:latin typeface="Times New Roman" panose="02020603050405020304" pitchFamily="18" charset="0"/>
              <a:cs typeface="Times New Roman" panose="02020603050405020304" pitchFamily="18" charset="0"/>
            </a:endParaRPr>
          </a:p>
        </p:txBody>
      </p:sp>
      <p:cxnSp>
        <p:nvCxnSpPr>
          <p:cNvPr id="7" name="Прямая со стрелкой 6">
            <a:extLst>
              <a:ext uri="{FF2B5EF4-FFF2-40B4-BE49-F238E27FC236}">
                <a16:creationId xmlns:a16="http://schemas.microsoft.com/office/drawing/2014/main" xmlns="" id="{7D199F37-4071-0D19-9910-7D11B4D36FFB}"/>
              </a:ext>
            </a:extLst>
          </p:cNvPr>
          <p:cNvCxnSpPr/>
          <p:nvPr/>
        </p:nvCxnSpPr>
        <p:spPr>
          <a:xfrm>
            <a:off x="5796136" y="836712"/>
            <a:ext cx="1224136"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C983F37D-087E-C0AF-9C32-4EB8C3A0B3FD}"/>
              </a:ext>
            </a:extLst>
          </p:cNvPr>
          <p:cNvSpPr txBox="1"/>
          <p:nvPr/>
        </p:nvSpPr>
        <p:spPr>
          <a:xfrm>
            <a:off x="3851920" y="2420888"/>
            <a:ext cx="184731" cy="369332"/>
          </a:xfrm>
          <a:prstGeom prst="rect">
            <a:avLst/>
          </a:prstGeom>
          <a:noFill/>
        </p:spPr>
        <p:txBody>
          <a:bodyPr wrap="none" rtlCol="0">
            <a:spAutoFit/>
          </a:bodyPr>
          <a:lstStyle/>
          <a:p>
            <a:endParaRPr lang="ru-RU" dirty="0"/>
          </a:p>
        </p:txBody>
      </p:sp>
      <p:sp>
        <p:nvSpPr>
          <p:cNvPr id="9" name="TextBox 8">
            <a:extLst>
              <a:ext uri="{FF2B5EF4-FFF2-40B4-BE49-F238E27FC236}">
                <a16:creationId xmlns:a16="http://schemas.microsoft.com/office/drawing/2014/main" xmlns="" id="{47A60EBA-9295-5965-8B60-50F0F6608B98}"/>
              </a:ext>
            </a:extLst>
          </p:cNvPr>
          <p:cNvSpPr txBox="1"/>
          <p:nvPr/>
        </p:nvSpPr>
        <p:spPr>
          <a:xfrm>
            <a:off x="4788024" y="1628800"/>
            <a:ext cx="4176464" cy="1384995"/>
          </a:xfrm>
          <a:prstGeom prst="rect">
            <a:avLst/>
          </a:prstGeom>
          <a:noFill/>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Страхи когнитивного </a:t>
            </a:r>
          </a:p>
          <a:p>
            <a:pPr algn="ctr"/>
            <a:r>
              <a:rPr lang="ru-RU" sz="2400" b="1" dirty="0" smtClean="0">
                <a:latin typeface="Times New Roman" panose="02020603050405020304" pitchFamily="18" charset="0"/>
                <a:cs typeface="Times New Roman" panose="02020603050405020304" pitchFamily="18" charset="0"/>
              </a:rPr>
              <a:t>происхождения </a:t>
            </a:r>
          </a:p>
          <a:p>
            <a:pPr algn="ctr"/>
            <a:r>
              <a:rPr lang="ru-RU" dirty="0" smtClean="0">
                <a:latin typeface="Times New Roman" panose="02020603050405020304" pitchFamily="18" charset="0"/>
                <a:cs typeface="Times New Roman" panose="02020603050405020304" pitchFamily="18" charset="0"/>
              </a:rPr>
              <a:t>(возникают в результате общения и нерациональных убеждений)</a:t>
            </a:r>
            <a:endParaRPr lang="ru-RU" sz="24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6F5114E2-D4DD-451A-E78A-44890F70C46E}"/>
              </a:ext>
            </a:extLst>
          </p:cNvPr>
          <p:cNvSpPr txBox="1"/>
          <p:nvPr/>
        </p:nvSpPr>
        <p:spPr>
          <a:xfrm>
            <a:off x="251520" y="3429000"/>
            <a:ext cx="184731" cy="369332"/>
          </a:xfrm>
          <a:prstGeom prst="rect">
            <a:avLst/>
          </a:prstGeom>
          <a:noFill/>
        </p:spPr>
        <p:txBody>
          <a:bodyPr wrap="none" rtlCol="0">
            <a:spAutoFit/>
          </a:bodyPr>
          <a:lstStyle/>
          <a:p>
            <a:endParaRPr lang="ru-RU"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95536" y="3717032"/>
            <a:ext cx="8496944" cy="2554545"/>
          </a:xfrm>
          <a:prstGeom prst="rect">
            <a:avLst/>
          </a:prstGeom>
          <a:noFill/>
        </p:spPr>
        <p:txBody>
          <a:bodyPr wrap="square" rtlCol="0">
            <a:spAutoFit/>
          </a:bodyPr>
          <a:lstStyle/>
          <a:p>
            <a:pPr algn="ctr">
              <a:spcAft>
                <a:spcPts val="1200"/>
              </a:spcAft>
            </a:pPr>
            <a:r>
              <a:rPr lang="ru-RU" sz="2000" b="1" dirty="0" smtClean="0">
                <a:latin typeface="Times New Roman" pitchFamily="18" charset="0"/>
                <a:cs typeface="Times New Roman" pitchFamily="18" charset="0"/>
              </a:rPr>
              <a:t>Виды страхов:</a:t>
            </a:r>
          </a:p>
          <a:p>
            <a:pPr marL="342900" indent="-342900" algn="just">
              <a:spcAft>
                <a:spcPts val="1200"/>
              </a:spcAft>
              <a:buAutoNum type="arabicPeriod"/>
            </a:pPr>
            <a:r>
              <a:rPr lang="ru-RU" sz="2000" b="1" i="1" dirty="0" smtClean="0">
                <a:latin typeface="Times New Roman" pitchFamily="18" charset="0"/>
                <a:cs typeface="Times New Roman" pitchFamily="18" charset="0"/>
              </a:rPr>
              <a:t>Биологические страхи. </a:t>
            </a:r>
            <a:r>
              <a:rPr lang="ru-RU" sz="2000" dirty="0" smtClean="0">
                <a:latin typeface="Times New Roman" pitchFamily="18" charset="0"/>
                <a:cs typeface="Times New Roman" pitchFamily="18" charset="0"/>
              </a:rPr>
              <a:t>Например, страх боли, одиночества, высоты; страх, вызванный непредсказуемым изменением ситуации.</a:t>
            </a:r>
          </a:p>
          <a:p>
            <a:pPr marL="342900" indent="-342900" algn="just">
              <a:buAutoNum type="arabicPeriod"/>
            </a:pPr>
            <a:r>
              <a:rPr lang="ru-RU" sz="2000" b="1" i="1" dirty="0" smtClean="0">
                <a:latin typeface="Times New Roman" pitchFamily="18" charset="0"/>
                <a:cs typeface="Times New Roman" pitchFamily="18" charset="0"/>
              </a:rPr>
              <a:t>Социальные страхи. </a:t>
            </a:r>
            <a:r>
              <a:rPr lang="ru-RU" sz="2000" dirty="0" smtClean="0">
                <a:latin typeface="Times New Roman" pitchFamily="18" charset="0"/>
                <a:cs typeface="Times New Roman" pitchFamily="18" charset="0"/>
              </a:rPr>
              <a:t>Например, страх критики, страх быть отвергнутым, страх оказаться в центре внимания, страх показаться неполноценным, страх начальства, страх новых ситуаций, страх предъявлять претензии, страх сказать «нет» и т.п.</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4081461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73211" cy="6858000"/>
          </a:xfrm>
          <a:prstGeom prst="rect">
            <a:avLst/>
          </a:prstGeom>
          <a:noFill/>
          <a:ln w="9525">
            <a:noFill/>
            <a:miter lim="800000"/>
            <a:headEnd/>
            <a:tailEnd/>
          </a:ln>
          <a:effectLst/>
        </p:spPr>
      </p:pic>
      <p:sp>
        <p:nvSpPr>
          <p:cNvPr id="3" name="TextBox 2"/>
          <p:cNvSpPr txBox="1"/>
          <p:nvPr/>
        </p:nvSpPr>
        <p:spPr>
          <a:xfrm>
            <a:off x="0" y="0"/>
            <a:ext cx="9144000" cy="1938992"/>
          </a:xfrm>
          <a:prstGeom prst="rect">
            <a:avLst/>
          </a:prstGeom>
          <a:noFill/>
        </p:spPr>
        <p:txBody>
          <a:bodyPr wrap="square" rtlCol="0">
            <a:spAutoFit/>
          </a:bodyPr>
          <a:lstStyle/>
          <a:p>
            <a:pPr lvl="0" indent="354013" algn="just"/>
            <a:r>
              <a:rPr lang="ru-RU" sz="2400" b="1" dirty="0" smtClean="0">
                <a:latin typeface="Times New Roman" pitchFamily="18" charset="0"/>
                <a:cs typeface="Times New Roman" pitchFamily="18" charset="0"/>
              </a:rPr>
              <a:t>Песочница, песок</a:t>
            </a:r>
            <a:r>
              <a:rPr lang="ru-RU" sz="2400" dirty="0" smtClean="0">
                <a:latin typeface="Times New Roman" pitchFamily="18" charset="0"/>
                <a:cs typeface="Times New Roman" pitchFamily="18" charset="0"/>
              </a:rPr>
              <a:t>. Игры с песком очень успокаивают детей. Если у вас есть песочный стол, то обязательно предложите ребёнку порисовать на нём — любые сюжеты или просто героев. Подобного рода занятия укрепляют нервную систему.</a:t>
            </a:r>
          </a:p>
          <a:p>
            <a:pPr algn="just"/>
            <a:endParaRPr lang="ru-RU" sz="2400" dirty="0">
              <a:latin typeface="Times New Roman" pitchFamily="18" charset="0"/>
              <a:cs typeface="Times New Roman" pitchFamily="18" charset="0"/>
            </a:endParaRPr>
          </a:p>
        </p:txBody>
      </p:sp>
      <p:pic>
        <p:nvPicPr>
          <p:cNvPr id="57346" name="Picture 2" descr="https://static.smartafisha.ru/photo/training/24/46/244637/photo_1847136_5af6a671829e0.jpg"/>
          <p:cNvPicPr>
            <a:picLocks noChangeAspect="1" noChangeArrowheads="1"/>
          </p:cNvPicPr>
          <p:nvPr/>
        </p:nvPicPr>
        <p:blipFill>
          <a:blip r:embed="rId3" cstate="print"/>
          <a:srcRect/>
          <a:stretch>
            <a:fillRect/>
          </a:stretch>
        </p:blipFill>
        <p:spPr bwMode="auto">
          <a:xfrm>
            <a:off x="827584" y="1556792"/>
            <a:ext cx="7582441" cy="518457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73211" cy="6858000"/>
          </a:xfrm>
          <a:prstGeom prst="rect">
            <a:avLst/>
          </a:prstGeom>
          <a:noFill/>
          <a:ln w="9525">
            <a:noFill/>
            <a:miter lim="800000"/>
            <a:headEnd/>
            <a:tailEnd/>
          </a:ln>
          <a:effectLst/>
        </p:spPr>
      </p:pic>
      <p:sp>
        <p:nvSpPr>
          <p:cNvPr id="3" name="TextBox 2"/>
          <p:cNvSpPr txBox="1"/>
          <p:nvPr/>
        </p:nvSpPr>
        <p:spPr>
          <a:xfrm>
            <a:off x="0" y="0"/>
            <a:ext cx="9144000" cy="1015663"/>
          </a:xfrm>
          <a:prstGeom prst="rect">
            <a:avLst/>
          </a:prstGeom>
          <a:noFill/>
        </p:spPr>
        <p:txBody>
          <a:bodyPr wrap="square" rtlCol="0">
            <a:spAutoFit/>
          </a:bodyPr>
          <a:lstStyle/>
          <a:p>
            <a:pPr lvl="0" indent="354013" algn="just"/>
            <a:r>
              <a:rPr lang="ru-RU" sz="2000" b="1" dirty="0" smtClean="0">
                <a:latin typeface="Times New Roman" pitchFamily="18" charset="0"/>
                <a:cs typeface="Times New Roman" pitchFamily="18" charset="0"/>
              </a:rPr>
              <a:t>Досуг.</a:t>
            </a:r>
            <a:r>
              <a:rPr lang="ru-RU" sz="2000" dirty="0" smtClean="0">
                <a:latin typeface="Times New Roman" pitchFamily="18" charset="0"/>
                <a:cs typeface="Times New Roman" pitchFamily="18" charset="0"/>
              </a:rPr>
              <a:t> Хорошие впечатления — залог отличного настроения. Что может порадовать ребёнка? Совместные прогулки и развлечения, игры, творчество. Помните родители всегда должны быть рядом!</a:t>
            </a:r>
            <a:endParaRPr lang="ru-RU" sz="2000" dirty="0">
              <a:latin typeface="Times New Roman" pitchFamily="18" charset="0"/>
              <a:cs typeface="Times New Roman" pitchFamily="18" charset="0"/>
            </a:endParaRPr>
          </a:p>
        </p:txBody>
      </p:sp>
      <p:pic>
        <p:nvPicPr>
          <p:cNvPr id="58370" name="Picture 2" descr="https://vuzopedia.ru/storage/app/uploads/public/5ed/e38/557/5ede3855789ec265116841.jpg"/>
          <p:cNvPicPr>
            <a:picLocks noChangeAspect="1" noChangeArrowheads="1"/>
          </p:cNvPicPr>
          <p:nvPr/>
        </p:nvPicPr>
        <p:blipFill>
          <a:blip r:embed="rId3" cstate="print"/>
          <a:srcRect/>
          <a:stretch>
            <a:fillRect/>
          </a:stretch>
        </p:blipFill>
        <p:spPr bwMode="auto">
          <a:xfrm>
            <a:off x="251520" y="980728"/>
            <a:ext cx="4213521" cy="2808312"/>
          </a:xfrm>
          <a:prstGeom prst="rect">
            <a:avLst/>
          </a:prstGeom>
          <a:noFill/>
        </p:spPr>
      </p:pic>
      <p:pic>
        <p:nvPicPr>
          <p:cNvPr id="58372" name="Picture 4" descr="https://aktsport.ru/wp-content/uploads/2016/06/semya-na-rolikah.jpg"/>
          <p:cNvPicPr>
            <a:picLocks noChangeAspect="1" noChangeArrowheads="1"/>
          </p:cNvPicPr>
          <p:nvPr/>
        </p:nvPicPr>
        <p:blipFill>
          <a:blip r:embed="rId4" cstate="print"/>
          <a:srcRect/>
          <a:stretch>
            <a:fillRect/>
          </a:stretch>
        </p:blipFill>
        <p:spPr bwMode="auto">
          <a:xfrm>
            <a:off x="4644008" y="980728"/>
            <a:ext cx="4320480" cy="2808312"/>
          </a:xfrm>
          <a:prstGeom prst="rect">
            <a:avLst/>
          </a:prstGeom>
          <a:noFill/>
        </p:spPr>
      </p:pic>
      <p:pic>
        <p:nvPicPr>
          <p:cNvPr id="58374" name="Picture 6" descr="https://pediatrinfo.ru/wp-content/uploads/3/8/a/38a0eb61eada8ed3ce64b9378cc91758.jpeg"/>
          <p:cNvPicPr>
            <a:picLocks noChangeAspect="1" noChangeArrowheads="1"/>
          </p:cNvPicPr>
          <p:nvPr/>
        </p:nvPicPr>
        <p:blipFill>
          <a:blip r:embed="rId5" cstate="print"/>
          <a:srcRect/>
          <a:stretch>
            <a:fillRect/>
          </a:stretch>
        </p:blipFill>
        <p:spPr bwMode="auto">
          <a:xfrm>
            <a:off x="251521" y="3861048"/>
            <a:ext cx="4176464" cy="2977361"/>
          </a:xfrm>
          <a:prstGeom prst="rect">
            <a:avLst/>
          </a:prstGeom>
          <a:noFill/>
        </p:spPr>
      </p:pic>
      <p:sp>
        <p:nvSpPr>
          <p:cNvPr id="58376" name="AutoShape 8" descr="https://assets.ldscdn.org/2c/73/2c73028741c15fea14329df7790b8dfd3eb7f09d/family_fishing.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8378" name="AutoShape 10" descr="https://assets.ldscdn.org/2c/73/2c73028741c15fea14329df7790b8dfd3eb7f09d/family_fishing.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8380" name="AutoShape 12" descr="https://assets.ldscdn.org/2c/73/2c73028741c15fea14329df7790b8dfd3eb7f09d/family_fishing.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8382" name="Picture 14" descr="http://krizis48.ru/upload/news/2018/ZOZH/12has0197rf_xgaplus.jpg"/>
          <p:cNvPicPr>
            <a:picLocks noChangeAspect="1" noChangeArrowheads="1"/>
          </p:cNvPicPr>
          <p:nvPr/>
        </p:nvPicPr>
        <p:blipFill>
          <a:blip r:embed="rId6" cstate="print"/>
          <a:srcRect/>
          <a:stretch>
            <a:fillRect/>
          </a:stretch>
        </p:blipFill>
        <p:spPr bwMode="auto">
          <a:xfrm>
            <a:off x="4644008" y="3861048"/>
            <a:ext cx="4349218" cy="290089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sp>
        <p:nvSpPr>
          <p:cNvPr id="4" name="TextBox 3"/>
          <p:cNvSpPr txBox="1"/>
          <p:nvPr/>
        </p:nvSpPr>
        <p:spPr>
          <a:xfrm>
            <a:off x="0" y="0"/>
            <a:ext cx="9144000" cy="2862322"/>
          </a:xfrm>
          <a:prstGeom prst="rect">
            <a:avLst/>
          </a:prstGeom>
          <a:noFill/>
        </p:spPr>
        <p:txBody>
          <a:bodyPr wrap="square" rtlCol="0">
            <a:spAutoFit/>
          </a:bodyPr>
          <a:lstStyle/>
          <a:p>
            <a:pPr algn="ctr"/>
            <a:r>
              <a:rPr lang="ru-RU" dirty="0">
                <a:latin typeface="Times New Roman" pitchFamily="18" charset="0"/>
                <a:cs typeface="Times New Roman" pitchFamily="18" charset="0"/>
              </a:rPr>
              <a:t> </a:t>
            </a:r>
            <a:r>
              <a:rPr lang="ru-RU" b="1" dirty="0" smtClean="0">
                <a:latin typeface="Times New Roman" pitchFamily="18" charset="0"/>
                <a:cs typeface="Times New Roman" pitchFamily="18" charset="0"/>
              </a:rPr>
              <a:t>Техника 1</a:t>
            </a:r>
          </a:p>
          <a:p>
            <a:pPr algn="ctr"/>
            <a:r>
              <a:rPr lang="ru-RU" b="1" dirty="0" smtClean="0">
                <a:latin typeface="Times New Roman" pitchFamily="18" charset="0"/>
                <a:cs typeface="Times New Roman" pitchFamily="18" charset="0"/>
              </a:rPr>
              <a:t>Основана на принципе реципрокного торможения (уменьшения силы одной реакции под воздействием одновременно вызванной альтернативной реакции)</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Шаг 1. Освоить технику прогрессивной мышечной релаксации по Якобсону или какую-либо другую технику расслабления.</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Шаг 2. Составить иерархию пугающих ситуаций от наименее страшной до наиболее пугающей. </a:t>
            </a:r>
          </a:p>
          <a:p>
            <a:pPr algn="just"/>
            <a:endParaRPr lang="ru-RU" dirty="0">
              <a:latin typeface="Times New Roman" pitchFamily="18" charset="0"/>
              <a:cs typeface="Times New Roman" pitchFamily="18" charset="0"/>
            </a:endParaRPr>
          </a:p>
        </p:txBody>
      </p:sp>
      <p:sp>
        <p:nvSpPr>
          <p:cNvPr id="7" name="Прямоугольник 6"/>
          <p:cNvSpPr/>
          <p:nvPr/>
        </p:nvSpPr>
        <p:spPr>
          <a:xfrm>
            <a:off x="0" y="2636912"/>
            <a:ext cx="9036496" cy="3785652"/>
          </a:xfrm>
          <a:prstGeom prst="rect">
            <a:avLst/>
          </a:prstGeom>
        </p:spPr>
        <p:txBody>
          <a:bodyPr wrap="square">
            <a:spAutoFit/>
          </a:bodyPr>
          <a:lstStyle/>
          <a:p>
            <a:pPr algn="just"/>
            <a:r>
              <a:rPr lang="ru-RU" dirty="0" smtClean="0">
                <a:latin typeface="Times New Roman" pitchFamily="18" charset="0"/>
                <a:cs typeface="Times New Roman" pitchFamily="18" charset="0"/>
              </a:rPr>
              <a:t>Шаг 3. Связать пугающую ситуацию с чувством, которое со страхом несовместимо, например, с чувством спокойствия. Для этого чаще всего используют состояние релаксации. Когда ребёнок расслабится, то он подаёт условный знак (например, поднимает палец вверх), после чего ему зачитывается описание наименее страшной ситуации. Ребёнок добивается релаксации, представляя себя в этой ситуации. Когда это удаётся, при помощи оговоренного знака ребёнок показывает, что можно зачитывать следующую ситуацию, более страшную. Если расслабиться не удаётся, то надо вернуться на ступеньку назад. Работа продолжается до тех пор, пока ребёнку не удастся быть спокойным при неоднократном прохождении всей цепочки ситуаций.</a:t>
            </a:r>
          </a:p>
          <a:p>
            <a:pPr algn="just"/>
            <a:endParaRPr lang="ru-RU" dirty="0" smtClean="0">
              <a:latin typeface="Times New Roman" pitchFamily="18" charset="0"/>
              <a:cs typeface="Times New Roman" pitchFamily="18" charset="0"/>
            </a:endParaRPr>
          </a:p>
          <a:p>
            <a:pPr algn="ctr"/>
            <a:r>
              <a:rPr lang="ru-RU" sz="2000" b="1" dirty="0" smtClean="0">
                <a:latin typeface="Times New Roman" pitchFamily="18" charset="0"/>
                <a:cs typeface="Times New Roman" pitchFamily="18" charset="0"/>
              </a:rPr>
              <a:t>«Чего мы боимся в реальной жизни, того мы боимся в воображении. Следовательно, то, чего мы перестали бояться в воображении, не будет страшить нас в реальности».</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graphicFrame>
        <p:nvGraphicFramePr>
          <p:cNvPr id="5" name="Таблица 4"/>
          <p:cNvGraphicFramePr>
            <a:graphicFrameLocks noGrp="1"/>
          </p:cNvGraphicFramePr>
          <p:nvPr/>
        </p:nvGraphicFramePr>
        <p:xfrm>
          <a:off x="611560" y="2060848"/>
          <a:ext cx="8136904" cy="4661916"/>
        </p:xfrm>
        <a:graphic>
          <a:graphicData uri="http://schemas.openxmlformats.org/drawingml/2006/table">
            <a:tbl>
              <a:tblPr firstRow="1" bandRow="1">
                <a:tableStyleId>{5C22544A-7EE6-4342-B048-85BDC9FD1C3A}</a:tableStyleId>
              </a:tblPr>
              <a:tblGrid>
                <a:gridCol w="1345622"/>
                <a:gridCol w="6791282"/>
              </a:tblGrid>
              <a:tr h="244027">
                <a:tc>
                  <a:txBody>
                    <a:bodyPr/>
                    <a:lstStyle/>
                    <a:p>
                      <a:pPr indent="5080" algn="ctr">
                        <a:lnSpc>
                          <a:spcPct val="115000"/>
                        </a:lnSpc>
                        <a:spcAft>
                          <a:spcPts val="1000"/>
                        </a:spcAft>
                      </a:pPr>
                      <a:r>
                        <a:rPr lang="ru-RU" sz="1400" b="1" dirty="0">
                          <a:solidFill>
                            <a:srgbClr val="215868"/>
                          </a:solidFill>
                          <a:latin typeface="Times New Roman"/>
                          <a:ea typeface="Times New Roman"/>
                          <a:cs typeface="Times New Roman"/>
                        </a:rPr>
                        <a:t>№</a:t>
                      </a:r>
                      <a:endParaRPr lang="ru-RU" sz="1400" b="1" dirty="0">
                        <a:latin typeface="Calibri"/>
                        <a:ea typeface="Calibri"/>
                        <a:cs typeface="Times New Roman"/>
                      </a:endParaRPr>
                    </a:p>
                  </a:txBody>
                  <a:tcPr marL="0" marR="0" marT="0" marB="0"/>
                </a:tc>
                <a:tc>
                  <a:txBody>
                    <a:bodyPr/>
                    <a:lstStyle/>
                    <a:p>
                      <a:pPr indent="540385" algn="ctr">
                        <a:lnSpc>
                          <a:spcPct val="115000"/>
                        </a:lnSpc>
                        <a:spcAft>
                          <a:spcPts val="1000"/>
                        </a:spcAft>
                      </a:pPr>
                      <a:r>
                        <a:rPr lang="ru-RU" sz="1400" b="1" dirty="0">
                          <a:solidFill>
                            <a:srgbClr val="215868"/>
                          </a:solidFill>
                          <a:latin typeface="Times New Roman"/>
                          <a:ea typeface="Times New Roman"/>
                          <a:cs typeface="Times New Roman"/>
                        </a:rPr>
                        <a:t>Описание ситуации</a:t>
                      </a:r>
                      <a:endParaRPr lang="ru-RU" sz="1400" b="1" dirty="0">
                        <a:latin typeface="Calibri"/>
                        <a:ea typeface="Calibri"/>
                        <a:cs typeface="Times New Roman"/>
                      </a:endParaRPr>
                    </a:p>
                  </a:txBody>
                  <a:tcPr marL="0" marR="0" marT="0" marB="0"/>
                </a:tc>
              </a:tr>
              <a:tr h="244027">
                <a:tc>
                  <a:txBody>
                    <a:bodyPr/>
                    <a:lstStyle/>
                    <a:p>
                      <a:pPr indent="5080" algn="ctr">
                        <a:lnSpc>
                          <a:spcPct val="115000"/>
                        </a:lnSpc>
                        <a:spcAft>
                          <a:spcPts val="1000"/>
                        </a:spcAft>
                      </a:pPr>
                      <a:r>
                        <a:rPr lang="ru-RU" sz="1400" b="1" dirty="0">
                          <a:solidFill>
                            <a:srgbClr val="215868"/>
                          </a:solidFill>
                          <a:latin typeface="Times New Roman"/>
                          <a:ea typeface="Times New Roman"/>
                          <a:cs typeface="Times New Roman"/>
                        </a:rPr>
                        <a:t>1</a:t>
                      </a:r>
                      <a:endParaRPr lang="ru-RU" sz="1400" b="1" dirty="0">
                        <a:latin typeface="Calibri"/>
                        <a:ea typeface="Calibri"/>
                        <a:cs typeface="Times New Roman"/>
                      </a:endParaRPr>
                    </a:p>
                  </a:txBody>
                  <a:tcPr marL="0" marR="0" marT="0" marB="0"/>
                </a:tc>
                <a:tc>
                  <a:txBody>
                    <a:bodyPr/>
                    <a:lstStyle/>
                    <a:p>
                      <a:pPr indent="191135">
                        <a:lnSpc>
                          <a:spcPct val="115000"/>
                        </a:lnSpc>
                        <a:spcAft>
                          <a:spcPts val="1000"/>
                        </a:spcAft>
                      </a:pPr>
                      <a:r>
                        <a:rPr lang="ru-RU" sz="1400" b="1" dirty="0">
                          <a:solidFill>
                            <a:srgbClr val="215868"/>
                          </a:solidFill>
                          <a:latin typeface="Times New Roman"/>
                          <a:ea typeface="Times New Roman"/>
                          <a:cs typeface="Times New Roman"/>
                        </a:rPr>
                        <a:t>Посмотреть на фотографию пера голубя</a:t>
                      </a:r>
                      <a:endParaRPr lang="ru-RU" sz="1400" b="1" dirty="0">
                        <a:latin typeface="Calibri"/>
                        <a:ea typeface="Calibri"/>
                        <a:cs typeface="Times New Roman"/>
                      </a:endParaRPr>
                    </a:p>
                  </a:txBody>
                  <a:tcPr marL="0" marR="0" marT="0" marB="0"/>
                </a:tc>
              </a:tr>
              <a:tr h="244027">
                <a:tc>
                  <a:txBody>
                    <a:bodyPr/>
                    <a:lstStyle/>
                    <a:p>
                      <a:pPr indent="5080" algn="ctr">
                        <a:lnSpc>
                          <a:spcPct val="115000"/>
                        </a:lnSpc>
                        <a:spcAft>
                          <a:spcPts val="1000"/>
                        </a:spcAft>
                      </a:pPr>
                      <a:r>
                        <a:rPr lang="ru-RU" sz="1400" b="1">
                          <a:solidFill>
                            <a:srgbClr val="215868"/>
                          </a:solidFill>
                          <a:latin typeface="Times New Roman"/>
                          <a:ea typeface="Times New Roman"/>
                          <a:cs typeface="Times New Roman"/>
                        </a:rPr>
                        <a:t>2</a:t>
                      </a:r>
                      <a:endParaRPr lang="ru-RU" sz="1400" b="1">
                        <a:latin typeface="Calibri"/>
                        <a:ea typeface="Calibri"/>
                        <a:cs typeface="Times New Roman"/>
                      </a:endParaRPr>
                    </a:p>
                  </a:txBody>
                  <a:tcPr marL="0" marR="0" marT="0" marB="0"/>
                </a:tc>
                <a:tc>
                  <a:txBody>
                    <a:bodyPr/>
                    <a:lstStyle/>
                    <a:p>
                      <a:pPr indent="191135">
                        <a:lnSpc>
                          <a:spcPct val="115000"/>
                        </a:lnSpc>
                        <a:spcAft>
                          <a:spcPts val="1000"/>
                        </a:spcAft>
                      </a:pPr>
                      <a:r>
                        <a:rPr lang="ru-RU" sz="1400" b="1" dirty="0">
                          <a:solidFill>
                            <a:srgbClr val="215868"/>
                          </a:solidFill>
                          <a:latin typeface="Times New Roman"/>
                          <a:ea typeface="Times New Roman"/>
                          <a:cs typeface="Times New Roman"/>
                        </a:rPr>
                        <a:t>Посмотреть на перо голубя, лежащее на расстоянии порядка 2-3 метров</a:t>
                      </a:r>
                      <a:endParaRPr lang="ru-RU" sz="1400" b="1" dirty="0">
                        <a:latin typeface="Calibri"/>
                        <a:ea typeface="Calibri"/>
                        <a:cs typeface="Times New Roman"/>
                      </a:endParaRPr>
                    </a:p>
                  </a:txBody>
                  <a:tcPr marL="0" marR="0" marT="0" marB="0"/>
                </a:tc>
              </a:tr>
              <a:tr h="244027">
                <a:tc>
                  <a:txBody>
                    <a:bodyPr/>
                    <a:lstStyle/>
                    <a:p>
                      <a:pPr indent="5080" algn="ctr">
                        <a:lnSpc>
                          <a:spcPct val="115000"/>
                        </a:lnSpc>
                        <a:spcAft>
                          <a:spcPts val="1000"/>
                        </a:spcAft>
                      </a:pPr>
                      <a:r>
                        <a:rPr lang="ru-RU" sz="1400" b="1">
                          <a:solidFill>
                            <a:srgbClr val="215868"/>
                          </a:solidFill>
                          <a:latin typeface="Times New Roman"/>
                          <a:ea typeface="Times New Roman"/>
                          <a:cs typeface="Times New Roman"/>
                        </a:rPr>
                        <a:t>3</a:t>
                      </a:r>
                      <a:endParaRPr lang="ru-RU" sz="1400" b="1">
                        <a:latin typeface="Calibri"/>
                        <a:ea typeface="Calibri"/>
                        <a:cs typeface="Times New Roman"/>
                      </a:endParaRPr>
                    </a:p>
                  </a:txBody>
                  <a:tcPr marL="0" marR="0" marT="0" marB="0"/>
                </a:tc>
                <a:tc>
                  <a:txBody>
                    <a:bodyPr/>
                    <a:lstStyle/>
                    <a:p>
                      <a:pPr indent="191135">
                        <a:lnSpc>
                          <a:spcPct val="115000"/>
                        </a:lnSpc>
                        <a:spcAft>
                          <a:spcPts val="1000"/>
                        </a:spcAft>
                      </a:pPr>
                      <a:r>
                        <a:rPr lang="ru-RU" sz="1400" b="1" dirty="0">
                          <a:solidFill>
                            <a:srgbClr val="215868"/>
                          </a:solidFill>
                          <a:latin typeface="Times New Roman"/>
                          <a:ea typeface="Times New Roman"/>
                          <a:cs typeface="Times New Roman"/>
                        </a:rPr>
                        <a:t>Подойти вплотную к перу, рассмотреть его</a:t>
                      </a:r>
                      <a:endParaRPr lang="ru-RU" sz="1400" b="1" dirty="0">
                        <a:latin typeface="Calibri"/>
                        <a:ea typeface="Calibri"/>
                        <a:cs typeface="Times New Roman"/>
                      </a:endParaRPr>
                    </a:p>
                  </a:txBody>
                  <a:tcPr marL="0" marR="0" marT="0" marB="0"/>
                </a:tc>
              </a:tr>
              <a:tr h="244027">
                <a:tc>
                  <a:txBody>
                    <a:bodyPr/>
                    <a:lstStyle/>
                    <a:p>
                      <a:pPr indent="5080" algn="ctr">
                        <a:lnSpc>
                          <a:spcPct val="115000"/>
                        </a:lnSpc>
                        <a:spcAft>
                          <a:spcPts val="1000"/>
                        </a:spcAft>
                      </a:pPr>
                      <a:r>
                        <a:rPr lang="ru-RU" sz="1400" b="1" dirty="0">
                          <a:solidFill>
                            <a:srgbClr val="215868"/>
                          </a:solidFill>
                          <a:latin typeface="Times New Roman"/>
                          <a:ea typeface="Times New Roman"/>
                          <a:cs typeface="Times New Roman"/>
                        </a:rPr>
                        <a:t>4</a:t>
                      </a:r>
                      <a:endParaRPr lang="ru-RU" sz="1400" b="1" dirty="0">
                        <a:latin typeface="Calibri"/>
                        <a:ea typeface="Calibri"/>
                        <a:cs typeface="Times New Roman"/>
                      </a:endParaRPr>
                    </a:p>
                  </a:txBody>
                  <a:tcPr marL="0" marR="0" marT="0" marB="0"/>
                </a:tc>
                <a:tc>
                  <a:txBody>
                    <a:bodyPr/>
                    <a:lstStyle/>
                    <a:p>
                      <a:pPr indent="191135">
                        <a:lnSpc>
                          <a:spcPct val="115000"/>
                        </a:lnSpc>
                        <a:spcAft>
                          <a:spcPts val="1000"/>
                        </a:spcAft>
                      </a:pPr>
                      <a:r>
                        <a:rPr lang="ru-RU" sz="1400" b="1" dirty="0">
                          <a:solidFill>
                            <a:srgbClr val="215868"/>
                          </a:solidFill>
                          <a:latin typeface="Times New Roman"/>
                          <a:ea typeface="Times New Roman"/>
                          <a:cs typeface="Times New Roman"/>
                        </a:rPr>
                        <a:t>Взять перо в руки хотя бы на 5 секунд</a:t>
                      </a:r>
                      <a:endParaRPr lang="ru-RU" sz="1400" b="1" dirty="0">
                        <a:latin typeface="Calibri"/>
                        <a:ea typeface="Calibri"/>
                        <a:cs typeface="Times New Roman"/>
                      </a:endParaRPr>
                    </a:p>
                  </a:txBody>
                  <a:tcPr marL="0" marR="0" marT="0" marB="0"/>
                </a:tc>
              </a:tr>
              <a:tr h="244027">
                <a:tc>
                  <a:txBody>
                    <a:bodyPr/>
                    <a:lstStyle/>
                    <a:p>
                      <a:pPr indent="5080" algn="ctr">
                        <a:lnSpc>
                          <a:spcPct val="115000"/>
                        </a:lnSpc>
                        <a:spcAft>
                          <a:spcPts val="1000"/>
                        </a:spcAft>
                      </a:pPr>
                      <a:r>
                        <a:rPr lang="ru-RU" sz="1400" b="1">
                          <a:solidFill>
                            <a:srgbClr val="215868"/>
                          </a:solidFill>
                          <a:latin typeface="Times New Roman"/>
                          <a:ea typeface="Times New Roman"/>
                          <a:cs typeface="Times New Roman"/>
                        </a:rPr>
                        <a:t>5</a:t>
                      </a:r>
                      <a:endParaRPr lang="ru-RU" sz="1400" b="1">
                        <a:latin typeface="Calibri"/>
                        <a:ea typeface="Calibri"/>
                        <a:cs typeface="Times New Roman"/>
                      </a:endParaRPr>
                    </a:p>
                  </a:txBody>
                  <a:tcPr marL="0" marR="0" marT="0" marB="0"/>
                </a:tc>
                <a:tc>
                  <a:txBody>
                    <a:bodyPr/>
                    <a:lstStyle/>
                    <a:p>
                      <a:pPr indent="191135">
                        <a:lnSpc>
                          <a:spcPct val="115000"/>
                        </a:lnSpc>
                        <a:spcAft>
                          <a:spcPts val="1000"/>
                        </a:spcAft>
                      </a:pPr>
                      <a:r>
                        <a:rPr lang="ru-RU" sz="1400" b="1" dirty="0">
                          <a:solidFill>
                            <a:srgbClr val="215868"/>
                          </a:solidFill>
                          <a:latin typeface="Times New Roman"/>
                          <a:ea typeface="Times New Roman"/>
                          <a:cs typeface="Times New Roman"/>
                        </a:rPr>
                        <a:t>Взять перо в руки, подержать 30 секунд </a:t>
                      </a:r>
                      <a:endParaRPr lang="ru-RU" sz="1400" b="1" dirty="0">
                        <a:latin typeface="Calibri"/>
                        <a:ea typeface="Calibri"/>
                        <a:cs typeface="Times New Roman"/>
                      </a:endParaRPr>
                    </a:p>
                  </a:txBody>
                  <a:tcPr marL="0" marR="0" marT="0" marB="0"/>
                </a:tc>
              </a:tr>
              <a:tr h="244027">
                <a:tc>
                  <a:txBody>
                    <a:bodyPr/>
                    <a:lstStyle/>
                    <a:p>
                      <a:pPr indent="5080" algn="ctr">
                        <a:lnSpc>
                          <a:spcPct val="115000"/>
                        </a:lnSpc>
                        <a:spcAft>
                          <a:spcPts val="1000"/>
                        </a:spcAft>
                      </a:pPr>
                      <a:r>
                        <a:rPr lang="ru-RU" sz="1400" b="1">
                          <a:solidFill>
                            <a:srgbClr val="215868"/>
                          </a:solidFill>
                          <a:latin typeface="Times New Roman"/>
                          <a:ea typeface="Times New Roman"/>
                          <a:cs typeface="Times New Roman"/>
                        </a:rPr>
                        <a:t>6</a:t>
                      </a:r>
                      <a:endParaRPr lang="ru-RU" sz="1400" b="1">
                        <a:latin typeface="Calibri"/>
                        <a:ea typeface="Calibri"/>
                        <a:cs typeface="Times New Roman"/>
                      </a:endParaRPr>
                    </a:p>
                  </a:txBody>
                  <a:tcPr marL="0" marR="0" marT="0" marB="0"/>
                </a:tc>
                <a:tc>
                  <a:txBody>
                    <a:bodyPr/>
                    <a:lstStyle/>
                    <a:p>
                      <a:pPr indent="191135">
                        <a:lnSpc>
                          <a:spcPct val="115000"/>
                        </a:lnSpc>
                        <a:spcAft>
                          <a:spcPts val="1000"/>
                        </a:spcAft>
                      </a:pPr>
                      <a:r>
                        <a:rPr lang="ru-RU" sz="1400" b="1" dirty="0">
                          <a:solidFill>
                            <a:srgbClr val="215868"/>
                          </a:solidFill>
                          <a:latin typeface="Times New Roman"/>
                          <a:ea typeface="Times New Roman"/>
                          <a:cs typeface="Times New Roman"/>
                        </a:rPr>
                        <a:t>Взять перо в руки и держать 5 минут, разглядывая его (как можно дольше)</a:t>
                      </a:r>
                      <a:endParaRPr lang="ru-RU" sz="1400" b="1" dirty="0">
                        <a:latin typeface="Calibri"/>
                        <a:ea typeface="Calibri"/>
                        <a:cs typeface="Times New Roman"/>
                      </a:endParaRPr>
                    </a:p>
                  </a:txBody>
                  <a:tcPr marL="0" marR="0" marT="0" marB="0"/>
                </a:tc>
              </a:tr>
              <a:tr h="244027">
                <a:tc>
                  <a:txBody>
                    <a:bodyPr/>
                    <a:lstStyle/>
                    <a:p>
                      <a:pPr indent="5080" algn="ctr">
                        <a:lnSpc>
                          <a:spcPct val="115000"/>
                        </a:lnSpc>
                        <a:spcAft>
                          <a:spcPts val="1000"/>
                        </a:spcAft>
                      </a:pPr>
                      <a:r>
                        <a:rPr lang="ru-RU" sz="1400" b="1">
                          <a:solidFill>
                            <a:srgbClr val="215868"/>
                          </a:solidFill>
                          <a:latin typeface="Times New Roman"/>
                          <a:ea typeface="Times New Roman"/>
                          <a:cs typeface="Times New Roman"/>
                        </a:rPr>
                        <a:t>7</a:t>
                      </a:r>
                      <a:endParaRPr lang="ru-RU" sz="1400" b="1">
                        <a:latin typeface="Calibri"/>
                        <a:ea typeface="Calibri"/>
                        <a:cs typeface="Times New Roman"/>
                      </a:endParaRPr>
                    </a:p>
                  </a:txBody>
                  <a:tcPr marL="0" marR="0" marT="0" marB="0"/>
                </a:tc>
                <a:tc>
                  <a:txBody>
                    <a:bodyPr/>
                    <a:lstStyle/>
                    <a:p>
                      <a:pPr indent="191135">
                        <a:lnSpc>
                          <a:spcPct val="115000"/>
                        </a:lnSpc>
                        <a:spcAft>
                          <a:spcPts val="1000"/>
                        </a:spcAft>
                      </a:pPr>
                      <a:r>
                        <a:rPr lang="ru-RU" sz="1400" b="1" dirty="0">
                          <a:solidFill>
                            <a:srgbClr val="215868"/>
                          </a:solidFill>
                          <a:latin typeface="Times New Roman"/>
                          <a:ea typeface="Times New Roman"/>
                          <a:cs typeface="Times New Roman"/>
                        </a:rPr>
                        <a:t>Понаблюдать в парке, как кормят голубей другие люди</a:t>
                      </a:r>
                      <a:endParaRPr lang="ru-RU" sz="1400" b="1" dirty="0">
                        <a:latin typeface="Calibri"/>
                        <a:ea typeface="Calibri"/>
                        <a:cs typeface="Times New Roman"/>
                      </a:endParaRPr>
                    </a:p>
                  </a:txBody>
                  <a:tcPr marL="0" marR="0" marT="0" marB="0"/>
                </a:tc>
              </a:tr>
              <a:tr h="244027">
                <a:tc>
                  <a:txBody>
                    <a:bodyPr/>
                    <a:lstStyle/>
                    <a:p>
                      <a:pPr indent="5080" algn="ctr">
                        <a:lnSpc>
                          <a:spcPct val="115000"/>
                        </a:lnSpc>
                        <a:spcAft>
                          <a:spcPts val="1000"/>
                        </a:spcAft>
                      </a:pPr>
                      <a:r>
                        <a:rPr lang="ru-RU" sz="1400" b="1">
                          <a:solidFill>
                            <a:srgbClr val="215868"/>
                          </a:solidFill>
                          <a:latin typeface="Times New Roman"/>
                          <a:ea typeface="Times New Roman"/>
                          <a:cs typeface="Times New Roman"/>
                        </a:rPr>
                        <a:t>8</a:t>
                      </a:r>
                      <a:endParaRPr lang="ru-RU" sz="1400" b="1">
                        <a:latin typeface="Calibri"/>
                        <a:ea typeface="Calibri"/>
                        <a:cs typeface="Times New Roman"/>
                      </a:endParaRPr>
                    </a:p>
                  </a:txBody>
                  <a:tcPr marL="0" marR="0" marT="0" marB="0"/>
                </a:tc>
                <a:tc>
                  <a:txBody>
                    <a:bodyPr/>
                    <a:lstStyle/>
                    <a:p>
                      <a:pPr indent="191135">
                        <a:lnSpc>
                          <a:spcPct val="115000"/>
                        </a:lnSpc>
                        <a:spcAft>
                          <a:spcPts val="1000"/>
                        </a:spcAft>
                      </a:pPr>
                      <a:r>
                        <a:rPr lang="ru-RU" sz="1400" b="1" dirty="0">
                          <a:solidFill>
                            <a:srgbClr val="215868"/>
                          </a:solidFill>
                          <a:latin typeface="Times New Roman"/>
                          <a:ea typeface="Times New Roman"/>
                          <a:cs typeface="Times New Roman"/>
                        </a:rPr>
                        <a:t>Покормить голубей в парке, бросая корм как можно дальше от себя</a:t>
                      </a:r>
                      <a:endParaRPr lang="ru-RU" sz="1400" b="1" dirty="0">
                        <a:latin typeface="Calibri"/>
                        <a:ea typeface="Calibri"/>
                        <a:cs typeface="Times New Roman"/>
                      </a:endParaRPr>
                    </a:p>
                  </a:txBody>
                  <a:tcPr marL="0" marR="0" marT="0" marB="0"/>
                </a:tc>
              </a:tr>
              <a:tr h="244027">
                <a:tc>
                  <a:txBody>
                    <a:bodyPr/>
                    <a:lstStyle/>
                    <a:p>
                      <a:pPr indent="5080" algn="ctr">
                        <a:lnSpc>
                          <a:spcPct val="115000"/>
                        </a:lnSpc>
                        <a:spcAft>
                          <a:spcPts val="1000"/>
                        </a:spcAft>
                      </a:pPr>
                      <a:r>
                        <a:rPr lang="ru-RU" sz="1400" b="1">
                          <a:solidFill>
                            <a:srgbClr val="215868"/>
                          </a:solidFill>
                          <a:latin typeface="Times New Roman"/>
                          <a:ea typeface="Times New Roman"/>
                          <a:cs typeface="Times New Roman"/>
                        </a:rPr>
                        <a:t>9</a:t>
                      </a:r>
                      <a:endParaRPr lang="ru-RU" sz="1400" b="1">
                        <a:latin typeface="Calibri"/>
                        <a:ea typeface="Calibri"/>
                        <a:cs typeface="Times New Roman"/>
                      </a:endParaRPr>
                    </a:p>
                  </a:txBody>
                  <a:tcPr marL="0" marR="0" marT="0" marB="0"/>
                </a:tc>
                <a:tc>
                  <a:txBody>
                    <a:bodyPr/>
                    <a:lstStyle/>
                    <a:p>
                      <a:pPr indent="191135">
                        <a:lnSpc>
                          <a:spcPct val="115000"/>
                        </a:lnSpc>
                        <a:spcAft>
                          <a:spcPts val="1000"/>
                        </a:spcAft>
                      </a:pPr>
                      <a:r>
                        <a:rPr lang="ru-RU" sz="1400" b="1" dirty="0">
                          <a:solidFill>
                            <a:srgbClr val="215868"/>
                          </a:solidFill>
                          <a:latin typeface="Times New Roman"/>
                          <a:ea typeface="Times New Roman"/>
                          <a:cs typeface="Times New Roman"/>
                        </a:rPr>
                        <a:t>Покормить голубей, стараясь войти в гущу голубиной стаи</a:t>
                      </a:r>
                      <a:endParaRPr lang="ru-RU" sz="1400" b="1" dirty="0">
                        <a:latin typeface="Calibri"/>
                        <a:ea typeface="Calibri"/>
                        <a:cs typeface="Times New Roman"/>
                      </a:endParaRPr>
                    </a:p>
                  </a:txBody>
                  <a:tcPr marL="0" marR="0" marT="0" marB="0"/>
                </a:tc>
              </a:tr>
              <a:tr h="244027">
                <a:tc>
                  <a:txBody>
                    <a:bodyPr/>
                    <a:lstStyle/>
                    <a:p>
                      <a:pPr indent="5080" algn="ctr">
                        <a:lnSpc>
                          <a:spcPct val="115000"/>
                        </a:lnSpc>
                        <a:spcAft>
                          <a:spcPts val="1000"/>
                        </a:spcAft>
                      </a:pPr>
                      <a:r>
                        <a:rPr lang="ru-RU" sz="1400" b="1">
                          <a:solidFill>
                            <a:srgbClr val="215868"/>
                          </a:solidFill>
                          <a:latin typeface="Times New Roman"/>
                          <a:ea typeface="Times New Roman"/>
                          <a:cs typeface="Times New Roman"/>
                        </a:rPr>
                        <a:t>10</a:t>
                      </a:r>
                      <a:endParaRPr lang="ru-RU" sz="1400" b="1">
                        <a:latin typeface="Calibri"/>
                        <a:ea typeface="Calibri"/>
                        <a:cs typeface="Times New Roman"/>
                      </a:endParaRPr>
                    </a:p>
                  </a:txBody>
                  <a:tcPr marL="0" marR="0" marT="0" marB="0"/>
                </a:tc>
                <a:tc>
                  <a:txBody>
                    <a:bodyPr/>
                    <a:lstStyle/>
                    <a:p>
                      <a:pPr indent="191135">
                        <a:lnSpc>
                          <a:spcPct val="115000"/>
                        </a:lnSpc>
                        <a:spcAft>
                          <a:spcPts val="1000"/>
                        </a:spcAft>
                      </a:pPr>
                      <a:r>
                        <a:rPr lang="ru-RU" sz="1400" b="1" dirty="0">
                          <a:solidFill>
                            <a:srgbClr val="215868"/>
                          </a:solidFill>
                          <a:latin typeface="Times New Roman"/>
                          <a:ea typeface="Times New Roman"/>
                          <a:cs typeface="Times New Roman"/>
                        </a:rPr>
                        <a:t>Покормить голубя с руки, приманивая его</a:t>
                      </a:r>
                      <a:endParaRPr lang="ru-RU" sz="1400" b="1" dirty="0">
                        <a:latin typeface="Calibri"/>
                        <a:ea typeface="Calibri"/>
                        <a:cs typeface="Times New Roman"/>
                      </a:endParaRPr>
                    </a:p>
                  </a:txBody>
                  <a:tcPr marL="0" marR="0" marT="0" marB="0"/>
                </a:tc>
              </a:tr>
              <a:tr h="244027">
                <a:tc>
                  <a:txBody>
                    <a:bodyPr/>
                    <a:lstStyle/>
                    <a:p>
                      <a:pPr indent="5080" algn="ctr">
                        <a:lnSpc>
                          <a:spcPct val="115000"/>
                        </a:lnSpc>
                        <a:spcAft>
                          <a:spcPts val="1000"/>
                        </a:spcAft>
                      </a:pPr>
                      <a:r>
                        <a:rPr lang="ru-RU" sz="1400" b="1">
                          <a:solidFill>
                            <a:srgbClr val="215868"/>
                          </a:solidFill>
                          <a:latin typeface="Times New Roman"/>
                          <a:ea typeface="Times New Roman"/>
                          <a:cs typeface="Times New Roman"/>
                        </a:rPr>
                        <a:t>11</a:t>
                      </a:r>
                      <a:endParaRPr lang="ru-RU" sz="1400" b="1">
                        <a:latin typeface="Calibri"/>
                        <a:ea typeface="Calibri"/>
                        <a:cs typeface="Times New Roman"/>
                      </a:endParaRPr>
                    </a:p>
                  </a:txBody>
                  <a:tcPr marL="0" marR="0" marT="0" marB="0"/>
                </a:tc>
                <a:tc>
                  <a:txBody>
                    <a:bodyPr/>
                    <a:lstStyle/>
                    <a:p>
                      <a:pPr indent="191135">
                        <a:lnSpc>
                          <a:spcPct val="115000"/>
                        </a:lnSpc>
                        <a:spcAft>
                          <a:spcPts val="1000"/>
                        </a:spcAft>
                      </a:pPr>
                      <a:r>
                        <a:rPr lang="ru-RU" sz="1400" b="1" dirty="0">
                          <a:solidFill>
                            <a:srgbClr val="215868"/>
                          </a:solidFill>
                          <a:latin typeface="Times New Roman"/>
                          <a:ea typeface="Times New Roman"/>
                          <a:cs typeface="Times New Roman"/>
                        </a:rPr>
                        <a:t>Увидеть мёртвого голубя на экране монитора или на фотографии</a:t>
                      </a:r>
                      <a:endParaRPr lang="ru-RU" sz="1400" b="1" dirty="0">
                        <a:latin typeface="Calibri"/>
                        <a:ea typeface="Calibri"/>
                        <a:cs typeface="Times New Roman"/>
                      </a:endParaRPr>
                    </a:p>
                  </a:txBody>
                  <a:tcPr marL="0" marR="0" marT="0" marB="0"/>
                </a:tc>
              </a:tr>
              <a:tr h="244027">
                <a:tc>
                  <a:txBody>
                    <a:bodyPr/>
                    <a:lstStyle/>
                    <a:p>
                      <a:pPr indent="5080" algn="ctr">
                        <a:lnSpc>
                          <a:spcPct val="115000"/>
                        </a:lnSpc>
                        <a:spcAft>
                          <a:spcPts val="1000"/>
                        </a:spcAft>
                      </a:pPr>
                      <a:r>
                        <a:rPr lang="ru-RU" sz="1400" b="1">
                          <a:solidFill>
                            <a:srgbClr val="215868"/>
                          </a:solidFill>
                          <a:latin typeface="Times New Roman"/>
                          <a:ea typeface="Times New Roman"/>
                          <a:cs typeface="Times New Roman"/>
                        </a:rPr>
                        <a:t>12</a:t>
                      </a:r>
                      <a:endParaRPr lang="ru-RU" sz="1400" b="1">
                        <a:latin typeface="Calibri"/>
                        <a:ea typeface="Calibri"/>
                        <a:cs typeface="Times New Roman"/>
                      </a:endParaRPr>
                    </a:p>
                  </a:txBody>
                  <a:tcPr marL="0" marR="0" marT="0" marB="0"/>
                </a:tc>
                <a:tc>
                  <a:txBody>
                    <a:bodyPr/>
                    <a:lstStyle/>
                    <a:p>
                      <a:pPr indent="191135">
                        <a:lnSpc>
                          <a:spcPct val="115000"/>
                        </a:lnSpc>
                        <a:spcAft>
                          <a:spcPts val="1000"/>
                        </a:spcAft>
                      </a:pPr>
                      <a:r>
                        <a:rPr lang="ru-RU" sz="1400" b="1" dirty="0">
                          <a:solidFill>
                            <a:srgbClr val="215868"/>
                          </a:solidFill>
                          <a:latin typeface="Times New Roman"/>
                          <a:ea typeface="Times New Roman"/>
                          <a:cs typeface="Times New Roman"/>
                        </a:rPr>
                        <a:t>С балкона своей квартиры посмотреть на мёртвого голубя, лежащего на асфальте</a:t>
                      </a:r>
                      <a:endParaRPr lang="ru-RU" sz="1400" b="1" dirty="0">
                        <a:latin typeface="Calibri"/>
                        <a:ea typeface="Calibri"/>
                        <a:cs typeface="Times New Roman"/>
                      </a:endParaRPr>
                    </a:p>
                  </a:txBody>
                  <a:tcPr marL="0" marR="0" marT="0" marB="0"/>
                </a:tc>
              </a:tr>
              <a:tr h="244027">
                <a:tc>
                  <a:txBody>
                    <a:bodyPr/>
                    <a:lstStyle/>
                    <a:p>
                      <a:pPr indent="5080" algn="ctr">
                        <a:lnSpc>
                          <a:spcPct val="115000"/>
                        </a:lnSpc>
                        <a:spcAft>
                          <a:spcPts val="1000"/>
                        </a:spcAft>
                      </a:pPr>
                      <a:r>
                        <a:rPr lang="ru-RU" sz="1400" b="1">
                          <a:solidFill>
                            <a:srgbClr val="215868"/>
                          </a:solidFill>
                          <a:latin typeface="Times New Roman"/>
                          <a:ea typeface="Times New Roman"/>
                          <a:cs typeface="Times New Roman"/>
                        </a:rPr>
                        <a:t>13</a:t>
                      </a:r>
                      <a:endParaRPr lang="ru-RU" sz="1400" b="1">
                        <a:latin typeface="Calibri"/>
                        <a:ea typeface="Calibri"/>
                        <a:cs typeface="Times New Roman"/>
                      </a:endParaRPr>
                    </a:p>
                  </a:txBody>
                  <a:tcPr marL="0" marR="0" marT="0" marB="0"/>
                </a:tc>
                <a:tc>
                  <a:txBody>
                    <a:bodyPr/>
                    <a:lstStyle/>
                    <a:p>
                      <a:pPr indent="191135">
                        <a:lnSpc>
                          <a:spcPct val="115000"/>
                        </a:lnSpc>
                        <a:spcAft>
                          <a:spcPts val="1000"/>
                        </a:spcAft>
                      </a:pPr>
                      <a:r>
                        <a:rPr lang="ru-RU" sz="1400" b="1" dirty="0">
                          <a:solidFill>
                            <a:srgbClr val="215868"/>
                          </a:solidFill>
                          <a:latin typeface="Times New Roman"/>
                          <a:ea typeface="Times New Roman"/>
                          <a:cs typeface="Times New Roman"/>
                        </a:rPr>
                        <a:t>Выйти на улицу, посмотреть на мёртвого голубя с расстояния 5 метров</a:t>
                      </a:r>
                      <a:endParaRPr lang="ru-RU" sz="1400" b="1" dirty="0">
                        <a:latin typeface="Calibri"/>
                        <a:ea typeface="Calibri"/>
                        <a:cs typeface="Times New Roman"/>
                      </a:endParaRPr>
                    </a:p>
                  </a:txBody>
                  <a:tcPr marL="0" marR="0" marT="0" marB="0"/>
                </a:tc>
              </a:tr>
              <a:tr h="244027">
                <a:tc>
                  <a:txBody>
                    <a:bodyPr/>
                    <a:lstStyle/>
                    <a:p>
                      <a:pPr indent="5080" algn="ctr">
                        <a:lnSpc>
                          <a:spcPct val="115000"/>
                        </a:lnSpc>
                        <a:spcAft>
                          <a:spcPts val="1000"/>
                        </a:spcAft>
                      </a:pPr>
                      <a:r>
                        <a:rPr lang="ru-RU" sz="1400" b="1">
                          <a:solidFill>
                            <a:srgbClr val="215868"/>
                          </a:solidFill>
                          <a:latin typeface="Times New Roman"/>
                          <a:ea typeface="Times New Roman"/>
                          <a:cs typeface="Times New Roman"/>
                        </a:rPr>
                        <a:t>14</a:t>
                      </a:r>
                      <a:endParaRPr lang="ru-RU" sz="1400" b="1">
                        <a:latin typeface="Calibri"/>
                        <a:ea typeface="Calibri"/>
                        <a:cs typeface="Times New Roman"/>
                      </a:endParaRPr>
                    </a:p>
                  </a:txBody>
                  <a:tcPr marL="0" marR="0" marT="0" marB="0"/>
                </a:tc>
                <a:tc>
                  <a:txBody>
                    <a:bodyPr/>
                    <a:lstStyle/>
                    <a:p>
                      <a:pPr indent="191135">
                        <a:lnSpc>
                          <a:spcPct val="115000"/>
                        </a:lnSpc>
                        <a:spcAft>
                          <a:spcPts val="1000"/>
                        </a:spcAft>
                      </a:pPr>
                      <a:r>
                        <a:rPr lang="ru-RU" sz="1400" b="1" dirty="0">
                          <a:solidFill>
                            <a:srgbClr val="215868"/>
                          </a:solidFill>
                          <a:latin typeface="Times New Roman"/>
                          <a:ea typeface="Times New Roman"/>
                          <a:cs typeface="Times New Roman"/>
                        </a:rPr>
                        <a:t>Подойти вплотную к мёртвому голубю и рассмотреть его</a:t>
                      </a:r>
                      <a:endParaRPr lang="ru-RU" sz="1400" b="1" dirty="0">
                        <a:latin typeface="Calibri"/>
                        <a:ea typeface="Calibri"/>
                        <a:cs typeface="Times New Roman"/>
                      </a:endParaRPr>
                    </a:p>
                  </a:txBody>
                  <a:tcPr marL="0" marR="0" marT="0" marB="0"/>
                </a:tc>
              </a:tr>
              <a:tr h="244027">
                <a:tc>
                  <a:txBody>
                    <a:bodyPr/>
                    <a:lstStyle/>
                    <a:p>
                      <a:pPr indent="5080" algn="ctr">
                        <a:lnSpc>
                          <a:spcPct val="115000"/>
                        </a:lnSpc>
                        <a:spcAft>
                          <a:spcPts val="1000"/>
                        </a:spcAft>
                      </a:pPr>
                      <a:r>
                        <a:rPr lang="ru-RU" sz="1400" b="1">
                          <a:solidFill>
                            <a:srgbClr val="215868"/>
                          </a:solidFill>
                          <a:latin typeface="Times New Roman"/>
                          <a:ea typeface="Times New Roman"/>
                          <a:cs typeface="Times New Roman"/>
                        </a:rPr>
                        <a:t>15</a:t>
                      </a:r>
                      <a:endParaRPr lang="ru-RU" sz="1400" b="1">
                        <a:latin typeface="Calibri"/>
                        <a:ea typeface="Calibri"/>
                        <a:cs typeface="Times New Roman"/>
                      </a:endParaRPr>
                    </a:p>
                  </a:txBody>
                  <a:tcPr marL="0" marR="0" marT="0" marB="0"/>
                </a:tc>
                <a:tc>
                  <a:txBody>
                    <a:bodyPr/>
                    <a:lstStyle/>
                    <a:p>
                      <a:pPr indent="191135">
                        <a:lnSpc>
                          <a:spcPct val="115000"/>
                        </a:lnSpc>
                        <a:spcAft>
                          <a:spcPts val="1000"/>
                        </a:spcAft>
                      </a:pPr>
                      <a:r>
                        <a:rPr lang="ru-RU" sz="1400" b="1" dirty="0">
                          <a:solidFill>
                            <a:srgbClr val="215868"/>
                          </a:solidFill>
                          <a:latin typeface="Times New Roman"/>
                          <a:ea typeface="Times New Roman"/>
                          <a:cs typeface="Times New Roman"/>
                        </a:rPr>
                        <a:t>Сесть на корточки рядом с мёртвым голубем и рассмотреть его</a:t>
                      </a:r>
                      <a:endParaRPr lang="ru-RU" sz="1400" b="1" dirty="0">
                        <a:latin typeface="Calibri"/>
                        <a:ea typeface="Calibri"/>
                        <a:cs typeface="Times New Roman"/>
                      </a:endParaRPr>
                    </a:p>
                  </a:txBody>
                  <a:tcPr marL="0" marR="0" marT="0" marB="0"/>
                </a:tc>
              </a:tr>
              <a:tr h="244027">
                <a:tc>
                  <a:txBody>
                    <a:bodyPr/>
                    <a:lstStyle/>
                    <a:p>
                      <a:pPr indent="5080" algn="ctr">
                        <a:lnSpc>
                          <a:spcPct val="115000"/>
                        </a:lnSpc>
                        <a:spcAft>
                          <a:spcPts val="1000"/>
                        </a:spcAft>
                      </a:pPr>
                      <a:r>
                        <a:rPr lang="ru-RU" sz="1400" b="1">
                          <a:solidFill>
                            <a:srgbClr val="215868"/>
                          </a:solidFill>
                          <a:latin typeface="Times New Roman"/>
                          <a:ea typeface="Times New Roman"/>
                          <a:cs typeface="Times New Roman"/>
                        </a:rPr>
                        <a:t>16</a:t>
                      </a:r>
                      <a:endParaRPr lang="ru-RU" sz="1400" b="1">
                        <a:latin typeface="Calibri"/>
                        <a:ea typeface="Calibri"/>
                        <a:cs typeface="Times New Roman"/>
                      </a:endParaRPr>
                    </a:p>
                  </a:txBody>
                  <a:tcPr marL="0" marR="0" marT="0" marB="0"/>
                </a:tc>
                <a:tc>
                  <a:txBody>
                    <a:bodyPr/>
                    <a:lstStyle/>
                    <a:p>
                      <a:pPr indent="191135">
                        <a:lnSpc>
                          <a:spcPct val="115000"/>
                        </a:lnSpc>
                        <a:spcAft>
                          <a:spcPts val="1000"/>
                        </a:spcAft>
                      </a:pPr>
                      <a:r>
                        <a:rPr lang="ru-RU" sz="1400" b="1" dirty="0">
                          <a:solidFill>
                            <a:srgbClr val="215868"/>
                          </a:solidFill>
                          <a:latin typeface="Times New Roman"/>
                          <a:ea typeface="Times New Roman"/>
                          <a:cs typeface="Times New Roman"/>
                        </a:rPr>
                        <a:t>Потрогать перья мёртвого голубя</a:t>
                      </a:r>
                      <a:endParaRPr lang="ru-RU" sz="1400" b="1" dirty="0">
                        <a:latin typeface="Calibri"/>
                        <a:ea typeface="Calibri"/>
                        <a:cs typeface="Times New Roman"/>
                      </a:endParaRPr>
                    </a:p>
                  </a:txBody>
                  <a:tcPr marL="0" marR="0" marT="0" marB="0"/>
                </a:tc>
              </a:tr>
              <a:tr h="244027">
                <a:tc>
                  <a:txBody>
                    <a:bodyPr/>
                    <a:lstStyle/>
                    <a:p>
                      <a:pPr indent="5080" algn="ctr">
                        <a:lnSpc>
                          <a:spcPct val="115000"/>
                        </a:lnSpc>
                        <a:spcAft>
                          <a:spcPts val="1000"/>
                        </a:spcAft>
                      </a:pPr>
                      <a:r>
                        <a:rPr lang="ru-RU" sz="1400" b="1" dirty="0">
                          <a:solidFill>
                            <a:srgbClr val="215868"/>
                          </a:solidFill>
                          <a:latin typeface="Times New Roman"/>
                          <a:ea typeface="Times New Roman"/>
                          <a:cs typeface="Times New Roman"/>
                        </a:rPr>
                        <a:t>17</a:t>
                      </a:r>
                      <a:endParaRPr lang="ru-RU" sz="1400" b="1" dirty="0">
                        <a:latin typeface="Calibri"/>
                        <a:ea typeface="Calibri"/>
                        <a:cs typeface="Times New Roman"/>
                      </a:endParaRPr>
                    </a:p>
                  </a:txBody>
                  <a:tcPr marL="0" marR="0" marT="0" marB="0"/>
                </a:tc>
                <a:tc>
                  <a:txBody>
                    <a:bodyPr/>
                    <a:lstStyle/>
                    <a:p>
                      <a:pPr indent="191135">
                        <a:lnSpc>
                          <a:spcPct val="115000"/>
                        </a:lnSpc>
                        <a:spcAft>
                          <a:spcPts val="1000"/>
                        </a:spcAft>
                      </a:pPr>
                      <a:r>
                        <a:rPr lang="ru-RU" sz="1400" b="1" dirty="0">
                          <a:solidFill>
                            <a:srgbClr val="215868"/>
                          </a:solidFill>
                          <a:latin typeface="Times New Roman"/>
                          <a:ea typeface="Times New Roman"/>
                          <a:cs typeface="Times New Roman"/>
                        </a:rPr>
                        <a:t>Поднять голубя, положить в коробочку и похоронить</a:t>
                      </a:r>
                      <a:endParaRPr lang="ru-RU" sz="1400" b="1" dirty="0">
                        <a:latin typeface="Calibri"/>
                        <a:ea typeface="Calibri"/>
                        <a:cs typeface="Times New Roman"/>
                      </a:endParaRPr>
                    </a:p>
                  </a:txBody>
                  <a:tcPr marL="0" marR="0" marT="0" marB="0"/>
                </a:tc>
              </a:tr>
            </a:tbl>
          </a:graphicData>
        </a:graphic>
      </p:graphicFrame>
      <p:sp>
        <p:nvSpPr>
          <p:cNvPr id="23553" name="Rectangle 1"/>
          <p:cNvSpPr>
            <a:spLocks noChangeArrowheads="1"/>
          </p:cNvSpPr>
          <p:nvPr/>
        </p:nvSpPr>
        <p:spPr bwMode="auto">
          <a:xfrm>
            <a:off x="0" y="18864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dirty="0" smtClean="0">
                <a:ln>
                  <a:noFill/>
                </a:ln>
                <a:effectLst/>
                <a:latin typeface="Times New Roman" pitchFamily="18" charset="0"/>
                <a:ea typeface="Calibri" pitchFamily="34" charset="0"/>
                <a:cs typeface="Times New Roman" pitchFamily="18" charset="0"/>
              </a:rPr>
              <a:t>На приём обратилась девочка-подросток, которая жаловалась на страх мёртвых птиц. С её слов, мёртвые голуби встречаются ей «на каждом» шагу. При виде их (или даже при намёке на то, что в поле зрения попало что-то похожее на мёртвого голубя) у неё учащается сердцебиение, появляется чувство тошноты, темнеет в голове, бросает в пот. Приходится ускорять шаг или переходить на бег. Это стало мешать нормальной жизни. Появился страх выхода из дома из-за того, что мёртвые голуби часто встречаются около подъезда, около дома.</a:t>
            </a:r>
            <a:endParaRPr kumimoji="0" lang="ru-RU" sz="1600" b="0" i="0" u="none" strike="noStrike" cap="none" normalizeH="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sp>
        <p:nvSpPr>
          <p:cNvPr id="4" name="TextBox 3"/>
          <p:cNvSpPr txBox="1"/>
          <p:nvPr/>
        </p:nvSpPr>
        <p:spPr>
          <a:xfrm>
            <a:off x="0" y="0"/>
            <a:ext cx="9144000" cy="830997"/>
          </a:xfrm>
          <a:prstGeom prst="rect">
            <a:avLst/>
          </a:prstGeom>
          <a:noFill/>
        </p:spPr>
        <p:txBody>
          <a:bodyPr wrap="square" rtlCol="0">
            <a:spAutoFit/>
          </a:bodyPr>
          <a:lstStyle/>
          <a:p>
            <a:pPr algn="just"/>
            <a:endParaRPr lang="ru-RU" sz="1600" dirty="0" smtClean="0">
              <a:latin typeface="Times New Roman" pitchFamily="18" charset="0"/>
              <a:cs typeface="Times New Roman" pitchFamily="18" charset="0"/>
            </a:endParaRPr>
          </a:p>
          <a:p>
            <a:pPr algn="just"/>
            <a:endParaRPr lang="ru-RU" sz="1600" dirty="0" smtClean="0">
              <a:latin typeface="Times New Roman" pitchFamily="18" charset="0"/>
              <a:cs typeface="Times New Roman" pitchFamily="18" charset="0"/>
            </a:endParaRPr>
          </a:p>
          <a:p>
            <a:pPr algn="just"/>
            <a:endParaRPr lang="ru-RU" sz="1600" dirty="0" smtClean="0">
              <a:latin typeface="Times New Roman" pitchFamily="18" charset="0"/>
              <a:cs typeface="Times New Roman" pitchFamily="18" charset="0"/>
            </a:endParaRPr>
          </a:p>
        </p:txBody>
      </p:sp>
      <p:sp>
        <p:nvSpPr>
          <p:cNvPr id="59393" name="Rectangle 1"/>
          <p:cNvSpPr>
            <a:spLocks noChangeArrowheads="1"/>
          </p:cNvSpPr>
          <p:nvPr/>
        </p:nvSpPr>
        <p:spPr bwMode="auto">
          <a:xfrm>
            <a:off x="0" y="-157177"/>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dirty="0" smtClean="0">
              <a:ln>
                <a:noFill/>
              </a:ln>
              <a:effectLst/>
              <a:latin typeface="Times New Roman" pitchFamily="18" charset="0"/>
              <a:ea typeface="Times New Roman" pitchFamily="18"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dirty="0" smtClean="0">
                <a:ln>
                  <a:noFill/>
                </a:ln>
                <a:effectLst/>
                <a:latin typeface="Times New Roman" pitchFamily="18" charset="0"/>
                <a:ea typeface="Times New Roman" pitchFamily="18" charset="0"/>
                <a:cs typeface="Times New Roman" pitchFamily="18" charset="0"/>
              </a:rPr>
              <a:t>Отчет:</a:t>
            </a:r>
            <a:endParaRPr kumimoji="0" lang="ru-RU" sz="2400" b="0" i="0" u="none" strike="noStrike" cap="none" normalizeH="0" dirty="0" smtClean="0">
              <a:ln>
                <a:noFill/>
              </a:ln>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sz="2400" b="0" i="0" u="sng" strike="noStrike" cap="none" normalizeH="0" dirty="0" smtClean="0">
                <a:ln>
                  <a:noFill/>
                </a:ln>
                <a:effectLst/>
                <a:latin typeface="Times New Roman" pitchFamily="18" charset="0"/>
                <a:ea typeface="Times New Roman" pitchFamily="18" charset="0"/>
                <a:cs typeface="Times New Roman" pitchFamily="18" charset="0"/>
              </a:rPr>
              <a:t>1 сессия.</a:t>
            </a:r>
            <a:r>
              <a:rPr kumimoji="0" lang="ru-RU" sz="2400" b="0" i="0" u="none" strike="noStrike" cap="none" normalizeH="0" dirty="0" smtClean="0">
                <a:ln>
                  <a:noFill/>
                </a:ln>
                <a:effectLst/>
                <a:latin typeface="Times New Roman" pitchFamily="18" charset="0"/>
                <a:ea typeface="Times New Roman" pitchFamily="18" charset="0"/>
                <a:cs typeface="Times New Roman" pitchFamily="18" charset="0"/>
              </a:rPr>
              <a:t> Удалось пройти с 1 по 6 пункт.</a:t>
            </a:r>
            <a:endParaRPr kumimoji="0" lang="ru-RU" sz="2400" b="0" i="0" u="none" strike="noStrike" cap="none" normalizeH="0" dirty="0" smtClean="0">
              <a:ln>
                <a:noFill/>
              </a:ln>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sz="2400" b="0" i="0" u="sng" strike="noStrike" cap="none" normalizeH="0" dirty="0" smtClean="0">
                <a:ln>
                  <a:noFill/>
                </a:ln>
                <a:effectLst/>
                <a:latin typeface="Times New Roman" pitchFamily="18" charset="0"/>
                <a:ea typeface="Times New Roman" pitchFamily="18" charset="0"/>
                <a:cs typeface="Times New Roman" pitchFamily="18" charset="0"/>
              </a:rPr>
              <a:t>2 сессия.</a:t>
            </a:r>
            <a:r>
              <a:rPr kumimoji="0" lang="ru-RU" sz="2400" b="0" i="0" u="none" strike="noStrike" cap="none" normalizeH="0" dirty="0" smtClean="0">
                <a:ln>
                  <a:noFill/>
                </a:ln>
                <a:effectLst/>
                <a:latin typeface="Times New Roman" pitchFamily="18" charset="0"/>
                <a:ea typeface="Times New Roman" pitchFamily="18" charset="0"/>
                <a:cs typeface="Times New Roman" pitchFamily="18" charset="0"/>
              </a:rPr>
              <a:t> Удалось пройти с 1 по 8 пункт.</a:t>
            </a:r>
            <a:endParaRPr kumimoji="0" lang="ru-RU" sz="2400" b="0" i="0" u="none" strike="noStrike" cap="none" normalizeH="0" dirty="0" smtClean="0">
              <a:ln>
                <a:noFill/>
              </a:ln>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sz="2400" b="0" i="0" u="sng" strike="noStrike" cap="none" normalizeH="0" dirty="0" smtClean="0">
                <a:ln>
                  <a:noFill/>
                </a:ln>
                <a:effectLst/>
                <a:latin typeface="Times New Roman" pitchFamily="18" charset="0"/>
                <a:ea typeface="Times New Roman" pitchFamily="18" charset="0"/>
                <a:cs typeface="Times New Roman" pitchFamily="18" charset="0"/>
              </a:rPr>
              <a:t>3 сессия.</a:t>
            </a:r>
            <a:r>
              <a:rPr kumimoji="0" lang="ru-RU" sz="2400" b="0" i="0" u="none" strike="noStrike" cap="none" normalizeH="0" dirty="0" smtClean="0">
                <a:ln>
                  <a:noFill/>
                </a:ln>
                <a:effectLst/>
                <a:latin typeface="Times New Roman" pitchFamily="18" charset="0"/>
                <a:ea typeface="Times New Roman" pitchFamily="18" charset="0"/>
                <a:cs typeface="Times New Roman" pitchFamily="18" charset="0"/>
              </a:rPr>
              <a:t> Удалось пройти с 1 по 9 пункт.</a:t>
            </a:r>
            <a:endParaRPr kumimoji="0" lang="ru-RU" sz="2400" b="0" i="0" u="none" strike="noStrike" cap="none" normalizeH="0" dirty="0" smtClean="0">
              <a:ln>
                <a:noFill/>
              </a:ln>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sz="2400" b="0" i="0" u="sng" strike="noStrike" cap="none" normalizeH="0" dirty="0" smtClean="0">
                <a:ln>
                  <a:noFill/>
                </a:ln>
                <a:effectLst/>
                <a:latin typeface="Times New Roman" pitchFamily="18" charset="0"/>
                <a:ea typeface="Times New Roman" pitchFamily="18" charset="0"/>
                <a:cs typeface="Times New Roman" pitchFamily="18" charset="0"/>
              </a:rPr>
              <a:t>4 сессия.</a:t>
            </a:r>
            <a:r>
              <a:rPr kumimoji="0" lang="ru-RU" sz="2400" b="0" i="0" u="none" strike="noStrike" cap="none" normalizeH="0" dirty="0" smtClean="0">
                <a:ln>
                  <a:noFill/>
                </a:ln>
                <a:effectLst/>
                <a:latin typeface="Times New Roman" pitchFamily="18" charset="0"/>
                <a:ea typeface="Times New Roman" pitchFamily="18" charset="0"/>
                <a:cs typeface="Times New Roman" pitchFamily="18" charset="0"/>
              </a:rPr>
              <a:t> Удалось пройти с 1 по 12 пункт.</a:t>
            </a:r>
            <a:endParaRPr kumimoji="0" lang="ru-RU" sz="2400" b="0" i="0" u="none" strike="noStrike" cap="none" normalizeH="0" dirty="0" smtClean="0">
              <a:ln>
                <a:noFill/>
              </a:ln>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sz="2400" b="0" i="0" u="sng" strike="noStrike" cap="none" normalizeH="0" dirty="0" smtClean="0">
                <a:ln>
                  <a:noFill/>
                </a:ln>
                <a:effectLst/>
                <a:latin typeface="Times New Roman" pitchFamily="18" charset="0"/>
                <a:ea typeface="Times New Roman" pitchFamily="18" charset="0"/>
                <a:cs typeface="Times New Roman" pitchFamily="18" charset="0"/>
              </a:rPr>
              <a:t>5 сессия.</a:t>
            </a:r>
            <a:r>
              <a:rPr kumimoji="0" lang="ru-RU" sz="2400" b="0" i="0" u="none" strike="noStrike" cap="none" normalizeH="0" dirty="0" smtClean="0">
                <a:ln>
                  <a:noFill/>
                </a:ln>
                <a:effectLst/>
                <a:latin typeface="Times New Roman" pitchFamily="18" charset="0"/>
                <a:ea typeface="Times New Roman" pitchFamily="18" charset="0"/>
                <a:cs typeface="Times New Roman" pitchFamily="18" charset="0"/>
              </a:rPr>
              <a:t> Удалось пройти с 1 по 14 пункт.</a:t>
            </a:r>
            <a:endParaRPr kumimoji="0" lang="ru-RU" sz="2400" b="0" i="0" u="none" strike="noStrike" cap="none" normalizeH="0" dirty="0" smtClean="0">
              <a:ln>
                <a:noFill/>
              </a:ln>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sz="2400" b="0" i="0" u="sng" strike="noStrike" cap="none" normalizeH="0" dirty="0" smtClean="0">
                <a:ln>
                  <a:noFill/>
                </a:ln>
                <a:effectLst/>
                <a:latin typeface="Times New Roman" pitchFamily="18" charset="0"/>
                <a:ea typeface="Calibri" pitchFamily="34" charset="0"/>
                <a:cs typeface="Times New Roman" pitchFamily="18" charset="0"/>
              </a:rPr>
              <a:t>6 сессия.</a:t>
            </a:r>
            <a:r>
              <a:rPr kumimoji="0" lang="ru-RU" sz="2400" b="0" i="0" u="none" strike="noStrike" cap="none" normalizeH="0" dirty="0" smtClean="0">
                <a:ln>
                  <a:noFill/>
                </a:ln>
                <a:effectLst/>
                <a:latin typeface="Times New Roman" pitchFamily="18" charset="0"/>
                <a:ea typeface="Calibri" pitchFamily="34" charset="0"/>
                <a:cs typeface="Times New Roman" pitchFamily="18" charset="0"/>
              </a:rPr>
              <a:t> Удалось пройти с 1 по 15 пункт.</a:t>
            </a:r>
            <a:endParaRPr kumimoji="0" lang="ru-RU" sz="2400" b="0" i="0" u="none" strike="noStrike" cap="none" normalizeH="0" dirty="0" smtClean="0">
              <a:ln>
                <a:noFill/>
              </a:ln>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sz="2400" b="0" i="0" u="sng" strike="noStrike" cap="none" normalizeH="0" dirty="0" smtClean="0">
                <a:ln>
                  <a:noFill/>
                </a:ln>
                <a:effectLst/>
                <a:latin typeface="Times New Roman" pitchFamily="18" charset="0"/>
                <a:ea typeface="Calibri" pitchFamily="34" charset="0"/>
                <a:cs typeface="Times New Roman" pitchFamily="18" charset="0"/>
              </a:rPr>
              <a:t>7 сессия.</a:t>
            </a:r>
            <a:r>
              <a:rPr kumimoji="0" lang="ru-RU" sz="2400" b="0" i="0" u="none" strike="noStrike" cap="none" normalizeH="0" dirty="0" smtClean="0">
                <a:ln>
                  <a:noFill/>
                </a:ln>
                <a:effectLst/>
                <a:latin typeface="Times New Roman" pitchFamily="18" charset="0"/>
                <a:ea typeface="Calibri" pitchFamily="34" charset="0"/>
                <a:cs typeface="Times New Roman" pitchFamily="18" charset="0"/>
              </a:rPr>
              <a:t> Удалось пройти с 1 по 15 пункт.</a:t>
            </a:r>
            <a:endParaRPr kumimoji="0" lang="ru-RU" sz="2400" b="0" i="0" u="none" strike="noStrike" cap="none" normalizeH="0" dirty="0" smtClean="0">
              <a:ln>
                <a:noFill/>
              </a:ln>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sz="2400" b="0" i="0" u="sng" strike="noStrike" cap="none" normalizeH="0" dirty="0" smtClean="0">
                <a:ln>
                  <a:noFill/>
                </a:ln>
                <a:effectLst/>
                <a:latin typeface="Times New Roman" pitchFamily="18" charset="0"/>
                <a:ea typeface="Calibri" pitchFamily="34" charset="0"/>
                <a:cs typeface="Times New Roman" pitchFamily="18" charset="0"/>
              </a:rPr>
              <a:t>8 сессия.</a:t>
            </a:r>
            <a:r>
              <a:rPr kumimoji="0" lang="ru-RU" sz="2400" b="0" i="0" u="none" strike="noStrike" cap="none" normalizeH="0" dirty="0" smtClean="0">
                <a:ln>
                  <a:noFill/>
                </a:ln>
                <a:effectLst/>
                <a:latin typeface="Times New Roman" pitchFamily="18" charset="0"/>
                <a:ea typeface="Calibri" pitchFamily="34" charset="0"/>
                <a:cs typeface="Times New Roman" pitchFamily="18" charset="0"/>
              </a:rPr>
              <a:t> Удалось пройти с 1 по 16 пункт.</a:t>
            </a:r>
            <a:endParaRPr kumimoji="0" lang="ru-RU" sz="2400" b="0" i="0" u="none" strike="noStrike" cap="none" normalizeH="0" dirty="0" smtClean="0">
              <a:ln>
                <a:noFill/>
              </a:ln>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sz="2400" b="0" i="0" u="sng" strike="noStrike" cap="none" normalizeH="0" dirty="0" smtClean="0">
                <a:ln>
                  <a:noFill/>
                </a:ln>
                <a:effectLst/>
                <a:latin typeface="Times New Roman" pitchFamily="18" charset="0"/>
                <a:ea typeface="Calibri" pitchFamily="34" charset="0"/>
                <a:cs typeface="Times New Roman" pitchFamily="18" charset="0"/>
              </a:rPr>
              <a:t>9 сессия.</a:t>
            </a:r>
            <a:r>
              <a:rPr kumimoji="0" lang="ru-RU" sz="2400" b="0" i="0" u="none" strike="noStrike" cap="none" normalizeH="0" dirty="0" smtClean="0">
                <a:ln>
                  <a:noFill/>
                </a:ln>
                <a:effectLst/>
                <a:latin typeface="Times New Roman" pitchFamily="18" charset="0"/>
                <a:ea typeface="Calibri" pitchFamily="34" charset="0"/>
                <a:cs typeface="Times New Roman" pitchFamily="18" charset="0"/>
              </a:rPr>
              <a:t> Удалось пройти с 1 по 16 пункт.</a:t>
            </a:r>
            <a:endParaRPr kumimoji="0" lang="ru-RU" sz="2400" b="0" i="0" u="none" strike="noStrike" cap="none" normalizeH="0" dirty="0" smtClean="0">
              <a:ln>
                <a:noFill/>
              </a:ln>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sz="2400" b="0" i="0" u="sng" strike="noStrike" cap="none" normalizeH="0" dirty="0" smtClean="0">
                <a:ln>
                  <a:noFill/>
                </a:ln>
                <a:effectLst/>
                <a:latin typeface="Times New Roman" pitchFamily="18" charset="0"/>
                <a:ea typeface="Calibri" pitchFamily="34" charset="0"/>
                <a:cs typeface="Times New Roman" pitchFamily="18" charset="0"/>
              </a:rPr>
              <a:t>10 сессия.</a:t>
            </a:r>
            <a:r>
              <a:rPr kumimoji="0" lang="ru-RU" sz="2400" b="0" i="0" u="none" strike="noStrike" cap="none" normalizeH="0" dirty="0" smtClean="0">
                <a:ln>
                  <a:noFill/>
                </a:ln>
                <a:effectLst/>
                <a:latin typeface="Times New Roman" pitchFamily="18" charset="0"/>
                <a:ea typeface="Calibri" pitchFamily="34" charset="0"/>
                <a:cs typeface="Times New Roman" pitchFamily="18" charset="0"/>
              </a:rPr>
              <a:t> Удалось пройти с 1 по 17 пункт.</a:t>
            </a:r>
            <a:endParaRPr kumimoji="0" lang="ru-RU" sz="2400" b="0" i="0" u="none" strike="noStrike" cap="none" normalizeH="0" dirty="0" smtClean="0">
              <a:ln>
                <a:noFill/>
              </a:ln>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sz="2400" b="0" i="0" u="sng" strike="noStrike" cap="none" normalizeH="0" dirty="0" smtClean="0">
                <a:ln>
                  <a:noFill/>
                </a:ln>
                <a:effectLst/>
                <a:latin typeface="Times New Roman" pitchFamily="18" charset="0"/>
                <a:ea typeface="Calibri" pitchFamily="34" charset="0"/>
                <a:cs typeface="Times New Roman" pitchFamily="18" charset="0"/>
              </a:rPr>
              <a:t>11 сессия (проводилась для уточнения и закрепления полученного результата).</a:t>
            </a:r>
            <a:r>
              <a:rPr kumimoji="0" lang="ru-RU" sz="2400" b="0" i="0" u="none" strike="noStrike" cap="none" normalizeH="0" dirty="0" smtClean="0">
                <a:ln>
                  <a:noFill/>
                </a:ln>
                <a:effectLst/>
                <a:latin typeface="Times New Roman" pitchFamily="18" charset="0"/>
                <a:ea typeface="Calibri" pitchFamily="34" charset="0"/>
                <a:cs typeface="Times New Roman" pitchFamily="18" charset="0"/>
              </a:rPr>
              <a:t> Удалось пройти с 1 по 17 пункт.</a:t>
            </a:r>
            <a:endParaRPr kumimoji="0" lang="ru-RU" sz="2400" b="0" i="0" u="none" strike="noStrike" cap="none" normalizeH="0" dirty="0" smtClean="0">
              <a:ln>
                <a:noFill/>
              </a:ln>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dirty="0" smtClean="0">
                <a:ln>
                  <a:noFill/>
                </a:ln>
                <a:effectLst/>
                <a:latin typeface="Times New Roman" pitchFamily="18" charset="0"/>
                <a:ea typeface="Calibri" pitchFamily="34" charset="0"/>
                <a:cs typeface="Times New Roman" pitchFamily="18" charset="0"/>
              </a:rPr>
              <a:t>Далее, в течение 3-х недель подросток самостоятельно работал над собой с помощью полученных навыков. Страх мёртвых птиц прошёл. Девочка решила похоронить голубя, которого обнаружила около дома. Ей это удалось в реальности.</a:t>
            </a:r>
            <a:endParaRPr kumimoji="0" lang="ru-RU" sz="2400" b="0" i="0" u="none" strike="noStrike" cap="none" normalizeH="0" dirty="0" smtClean="0">
              <a:ln>
                <a:noFill/>
              </a:ln>
              <a:effectLst/>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sp>
        <p:nvSpPr>
          <p:cNvPr id="4" name="TextBox 3"/>
          <p:cNvSpPr txBox="1"/>
          <p:nvPr/>
        </p:nvSpPr>
        <p:spPr>
          <a:xfrm>
            <a:off x="0" y="0"/>
            <a:ext cx="9144000" cy="1754326"/>
          </a:xfrm>
          <a:prstGeom prst="rect">
            <a:avLst/>
          </a:prstGeom>
          <a:noFill/>
        </p:spPr>
        <p:txBody>
          <a:bodyPr wrap="square" rtlCol="0">
            <a:spAutoFit/>
          </a:bodyPr>
          <a:lstStyle/>
          <a:p>
            <a:pPr algn="ctr"/>
            <a:r>
              <a:rPr lang="ru-RU" dirty="0">
                <a:latin typeface="Times New Roman" pitchFamily="18" charset="0"/>
                <a:cs typeface="Times New Roman" pitchFamily="18" charset="0"/>
              </a:rPr>
              <a:t> </a:t>
            </a:r>
            <a:r>
              <a:rPr lang="ru-RU" b="1" dirty="0" smtClean="0">
                <a:latin typeface="Times New Roman" pitchFamily="18" charset="0"/>
                <a:cs typeface="Times New Roman" pitchFamily="18" charset="0"/>
              </a:rPr>
              <a:t>Техника 2</a:t>
            </a:r>
          </a:p>
          <a:p>
            <a:pPr algn="ctr"/>
            <a:r>
              <a:rPr lang="ru-RU" b="1" dirty="0" smtClean="0">
                <a:latin typeface="Times New Roman" pitchFamily="18" charset="0"/>
                <a:cs typeface="Times New Roman" pitchFamily="18" charset="0"/>
              </a:rPr>
              <a:t>Ведение дневника по модели НУПСА</a:t>
            </a:r>
          </a:p>
          <a:p>
            <a:pPr algn="ctr"/>
            <a:endParaRPr lang="ru-RU" b="1"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Ссылка на короткую статью о том,  как справиться с неприятными эмоциями используя модель НУПСА: </a:t>
            </a:r>
            <a:r>
              <a:rPr lang="en-US" b="1" dirty="0" smtClean="0">
                <a:latin typeface="Times New Roman" pitchFamily="18" charset="0"/>
                <a:cs typeface="Times New Roman" pitchFamily="18" charset="0"/>
              </a:rPr>
              <a:t>https://www.b17.ru/article/278072/</a:t>
            </a:r>
            <a:endParaRPr lang="ru-RU" b="1"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p:txBody>
      </p:sp>
      <p:pic>
        <p:nvPicPr>
          <p:cNvPr id="2" name="Picture 2"/>
          <p:cNvPicPr>
            <a:picLocks noChangeAspect="1" noChangeArrowheads="1"/>
          </p:cNvPicPr>
          <p:nvPr/>
        </p:nvPicPr>
        <p:blipFill>
          <a:blip r:embed="rId3" cstate="print"/>
          <a:srcRect/>
          <a:stretch>
            <a:fillRect/>
          </a:stretch>
        </p:blipFill>
        <p:spPr bwMode="auto">
          <a:xfrm>
            <a:off x="0" y="1628800"/>
            <a:ext cx="9134475" cy="512445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sp>
        <p:nvSpPr>
          <p:cNvPr id="4" name="TextBox 3"/>
          <p:cNvSpPr txBox="1"/>
          <p:nvPr/>
        </p:nvSpPr>
        <p:spPr>
          <a:xfrm>
            <a:off x="0" y="0"/>
            <a:ext cx="9144000" cy="923330"/>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Подробное описание техники Вы найдёте в книге Мартина </a:t>
            </a:r>
            <a:r>
              <a:rPr lang="ru-RU" b="1" dirty="0" err="1" smtClean="0">
                <a:latin typeface="Times New Roman" pitchFamily="18" charset="0"/>
                <a:cs typeface="Times New Roman" pitchFamily="18" charset="0"/>
              </a:rPr>
              <a:t>Селигмана</a:t>
            </a:r>
            <a:r>
              <a:rPr lang="ru-RU" b="1" dirty="0" smtClean="0">
                <a:latin typeface="Times New Roman" pitchFamily="18" charset="0"/>
                <a:cs typeface="Times New Roman" pitchFamily="18" charset="0"/>
              </a:rPr>
              <a:t> </a:t>
            </a:r>
          </a:p>
          <a:p>
            <a:pPr algn="ctr"/>
            <a:r>
              <a:rPr lang="ru-RU" b="1" dirty="0" smtClean="0">
                <a:latin typeface="Times New Roman" pitchFamily="18" charset="0"/>
                <a:cs typeface="Times New Roman" pitchFamily="18" charset="0"/>
              </a:rPr>
              <a:t>«Как научиться оптимизму»</a:t>
            </a:r>
          </a:p>
          <a:p>
            <a:pPr algn="ctr"/>
            <a:endParaRPr lang="ru-RU" b="1" dirty="0" smtClean="0">
              <a:latin typeface="Times New Roman" pitchFamily="18" charset="0"/>
              <a:cs typeface="Times New Roman" pitchFamily="18" charset="0"/>
            </a:endParaRPr>
          </a:p>
        </p:txBody>
      </p:sp>
      <p:pic>
        <p:nvPicPr>
          <p:cNvPr id="2050" name="Picture 2" descr="https://lindeal.com/images/obzor-knigi-kak-naychitsa-optimizmy-izminite-vzglad-na-mir-i-cvoy-zizn.png"/>
          <p:cNvPicPr>
            <a:picLocks noChangeAspect="1" noChangeArrowheads="1"/>
          </p:cNvPicPr>
          <p:nvPr/>
        </p:nvPicPr>
        <p:blipFill>
          <a:blip r:embed="rId3" cstate="print"/>
          <a:srcRect/>
          <a:stretch>
            <a:fillRect/>
          </a:stretch>
        </p:blipFill>
        <p:spPr bwMode="auto">
          <a:xfrm>
            <a:off x="143508" y="764704"/>
            <a:ext cx="8964996" cy="597666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73211" cy="6858000"/>
          </a:xfrm>
          <a:prstGeom prst="rect">
            <a:avLst/>
          </a:prstGeom>
          <a:noFill/>
          <a:ln w="9525">
            <a:noFill/>
            <a:miter lim="800000"/>
            <a:headEnd/>
            <a:tailEnd/>
          </a:ln>
          <a:effectLst/>
        </p:spPr>
      </p:pic>
      <p:sp>
        <p:nvSpPr>
          <p:cNvPr id="4" name="TextBox 3"/>
          <p:cNvSpPr txBox="1"/>
          <p:nvPr/>
        </p:nvSpPr>
        <p:spPr>
          <a:xfrm>
            <a:off x="0" y="0"/>
            <a:ext cx="9144000" cy="7109639"/>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Вид записей:</a:t>
            </a:r>
          </a:p>
          <a:p>
            <a:pPr algn="just"/>
            <a:r>
              <a:rPr lang="ru-RU" sz="4000" b="1" dirty="0" err="1" smtClean="0">
                <a:latin typeface="Times New Roman" pitchFamily="18" charset="0"/>
                <a:cs typeface="Times New Roman" pitchFamily="18" charset="0"/>
              </a:rPr>
              <a:t>Н</a:t>
            </a:r>
            <a:r>
              <a:rPr lang="ru-RU" sz="2400" b="1" dirty="0" err="1" smtClean="0">
                <a:latin typeface="Times New Roman" pitchFamily="18" charset="0"/>
                <a:cs typeface="Times New Roman" pitchFamily="18" charset="0"/>
              </a:rPr>
              <a:t>еприятность____________________________________________</a:t>
            </a:r>
            <a:endParaRPr lang="ru-RU" sz="2400" b="1" dirty="0" smtClean="0">
              <a:latin typeface="Times New Roman" pitchFamily="18" charset="0"/>
              <a:cs typeface="Times New Roman" pitchFamily="18" charset="0"/>
            </a:endParaRPr>
          </a:p>
          <a:p>
            <a:pPr algn="just"/>
            <a:endParaRPr lang="ru-RU" sz="2400" b="1" dirty="0" smtClean="0">
              <a:latin typeface="Times New Roman" pitchFamily="18" charset="0"/>
              <a:cs typeface="Times New Roman" pitchFamily="18" charset="0"/>
            </a:endParaRPr>
          </a:p>
          <a:p>
            <a:pPr algn="just"/>
            <a:endParaRPr lang="ru-RU" sz="2400" b="1" dirty="0" smtClean="0">
              <a:latin typeface="Times New Roman" pitchFamily="18" charset="0"/>
              <a:cs typeface="Times New Roman" pitchFamily="18" charset="0"/>
            </a:endParaRPr>
          </a:p>
          <a:p>
            <a:pPr algn="just"/>
            <a:r>
              <a:rPr lang="ru-RU" sz="4400" b="1" dirty="0" err="1" smtClean="0">
                <a:latin typeface="Times New Roman" pitchFamily="18" charset="0"/>
                <a:cs typeface="Times New Roman" pitchFamily="18" charset="0"/>
              </a:rPr>
              <a:t>У</a:t>
            </a:r>
            <a:r>
              <a:rPr lang="ru-RU" sz="2400" b="1" dirty="0" err="1" smtClean="0">
                <a:latin typeface="Times New Roman" pitchFamily="18" charset="0"/>
                <a:cs typeface="Times New Roman" pitchFamily="18" charset="0"/>
              </a:rPr>
              <a:t>беждение_______________________________________________</a:t>
            </a:r>
            <a:endParaRPr lang="ru-RU" sz="2400" b="1" dirty="0" smtClean="0">
              <a:latin typeface="Times New Roman" pitchFamily="18" charset="0"/>
              <a:cs typeface="Times New Roman" pitchFamily="18" charset="0"/>
            </a:endParaRPr>
          </a:p>
          <a:p>
            <a:pPr algn="just"/>
            <a:endParaRPr lang="ru-RU" sz="2400" b="1" dirty="0" smtClean="0">
              <a:latin typeface="Times New Roman" pitchFamily="18" charset="0"/>
              <a:cs typeface="Times New Roman" pitchFamily="18" charset="0"/>
            </a:endParaRPr>
          </a:p>
          <a:p>
            <a:pPr algn="just"/>
            <a:endParaRPr lang="ru-RU" sz="2400" b="1" dirty="0" smtClean="0">
              <a:latin typeface="Times New Roman" pitchFamily="18" charset="0"/>
              <a:cs typeface="Times New Roman" pitchFamily="18" charset="0"/>
            </a:endParaRPr>
          </a:p>
          <a:p>
            <a:pPr algn="just"/>
            <a:r>
              <a:rPr lang="ru-RU" sz="4400" b="1" dirty="0" err="1" smtClean="0">
                <a:latin typeface="Times New Roman" pitchFamily="18" charset="0"/>
                <a:cs typeface="Times New Roman" pitchFamily="18" charset="0"/>
              </a:rPr>
              <a:t>П</a:t>
            </a:r>
            <a:r>
              <a:rPr lang="ru-RU" sz="2400" b="1" dirty="0" err="1" smtClean="0">
                <a:latin typeface="Times New Roman" pitchFamily="18" charset="0"/>
                <a:cs typeface="Times New Roman" pitchFamily="18" charset="0"/>
              </a:rPr>
              <a:t>оследствия_____________________________________________</a:t>
            </a:r>
            <a:endParaRPr lang="ru-RU" sz="2400" b="1" dirty="0" smtClean="0">
              <a:latin typeface="Times New Roman" pitchFamily="18" charset="0"/>
              <a:cs typeface="Times New Roman" pitchFamily="18" charset="0"/>
            </a:endParaRPr>
          </a:p>
          <a:p>
            <a:pPr algn="just"/>
            <a:endParaRPr lang="ru-RU" sz="2400" b="1" dirty="0" smtClean="0">
              <a:latin typeface="Times New Roman" pitchFamily="18" charset="0"/>
              <a:cs typeface="Times New Roman" pitchFamily="18" charset="0"/>
            </a:endParaRPr>
          </a:p>
          <a:p>
            <a:pPr algn="just"/>
            <a:endParaRPr lang="ru-RU" sz="2400" b="1" dirty="0" smtClean="0">
              <a:latin typeface="Times New Roman" pitchFamily="18" charset="0"/>
              <a:cs typeface="Times New Roman" pitchFamily="18" charset="0"/>
            </a:endParaRPr>
          </a:p>
          <a:p>
            <a:pPr algn="just"/>
            <a:r>
              <a:rPr lang="ru-RU" sz="4400" b="1" dirty="0" err="1" smtClean="0">
                <a:latin typeface="Times New Roman" pitchFamily="18" charset="0"/>
                <a:cs typeface="Times New Roman" pitchFamily="18" charset="0"/>
              </a:rPr>
              <a:t>С</a:t>
            </a:r>
            <a:r>
              <a:rPr lang="ru-RU" sz="2400" b="1" dirty="0" err="1" smtClean="0">
                <a:latin typeface="Times New Roman" pitchFamily="18" charset="0"/>
                <a:cs typeface="Times New Roman" pitchFamily="18" charset="0"/>
              </a:rPr>
              <a:t>пор____________________________________________________</a:t>
            </a:r>
            <a:endParaRPr lang="ru-RU" sz="2400" b="1" dirty="0" smtClean="0">
              <a:latin typeface="Times New Roman" pitchFamily="18" charset="0"/>
              <a:cs typeface="Times New Roman" pitchFamily="18" charset="0"/>
            </a:endParaRPr>
          </a:p>
          <a:p>
            <a:pPr algn="just"/>
            <a:endParaRPr lang="ru-RU" sz="2400" b="1" dirty="0" smtClean="0">
              <a:latin typeface="Times New Roman" pitchFamily="18" charset="0"/>
              <a:cs typeface="Times New Roman" pitchFamily="18" charset="0"/>
            </a:endParaRPr>
          </a:p>
          <a:p>
            <a:pPr algn="just"/>
            <a:endParaRPr lang="ru-RU" sz="2400" b="1" dirty="0" smtClean="0">
              <a:latin typeface="Times New Roman" pitchFamily="18" charset="0"/>
              <a:cs typeface="Times New Roman" pitchFamily="18" charset="0"/>
            </a:endParaRPr>
          </a:p>
          <a:p>
            <a:pPr algn="just"/>
            <a:r>
              <a:rPr lang="ru-RU" sz="4400" b="1" dirty="0" err="1" smtClean="0">
                <a:latin typeface="Times New Roman" pitchFamily="18" charset="0"/>
                <a:cs typeface="Times New Roman" pitchFamily="18" charset="0"/>
              </a:rPr>
              <a:t>А</a:t>
            </a:r>
            <a:r>
              <a:rPr lang="ru-RU" sz="2400" b="1" dirty="0" err="1" smtClean="0">
                <a:latin typeface="Times New Roman" pitchFamily="18" charset="0"/>
                <a:cs typeface="Times New Roman" pitchFamily="18" charset="0"/>
              </a:rPr>
              <a:t>ктивация_______________________________________________</a:t>
            </a:r>
            <a:endParaRPr lang="ru-RU" sz="2400" b="1" dirty="0" smtClean="0">
              <a:latin typeface="Times New Roman" pitchFamily="18" charset="0"/>
              <a:cs typeface="Times New Roman" pitchFamily="18" charset="0"/>
            </a:endParaRPr>
          </a:p>
          <a:p>
            <a:pPr algn="ctr"/>
            <a:endParaRPr lang="ru-RU" sz="2400" b="1" dirty="0" smtClean="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pic>
        <p:nvPicPr>
          <p:cNvPr id="25601" name="Picture 1"/>
          <p:cNvPicPr>
            <a:picLocks noChangeAspect="1" noChangeArrowheads="1"/>
          </p:cNvPicPr>
          <p:nvPr/>
        </p:nvPicPr>
        <p:blipFill>
          <a:blip r:embed="rId3" cstate="print"/>
          <a:srcRect/>
          <a:stretch>
            <a:fillRect/>
          </a:stretch>
        </p:blipFill>
        <p:spPr bwMode="auto">
          <a:xfrm>
            <a:off x="0" y="0"/>
            <a:ext cx="3582068" cy="2952328"/>
          </a:xfrm>
          <a:prstGeom prst="rect">
            <a:avLst/>
          </a:prstGeom>
          <a:noFill/>
          <a:ln w="9525">
            <a:noFill/>
            <a:miter lim="800000"/>
            <a:headEnd/>
            <a:tailEnd/>
          </a:ln>
        </p:spPr>
      </p:pic>
      <p:pic>
        <p:nvPicPr>
          <p:cNvPr id="25602" name="Picture 2"/>
          <p:cNvPicPr>
            <a:picLocks noChangeAspect="1" noChangeArrowheads="1"/>
          </p:cNvPicPr>
          <p:nvPr/>
        </p:nvPicPr>
        <p:blipFill>
          <a:blip r:embed="rId4" cstate="print"/>
          <a:srcRect/>
          <a:stretch>
            <a:fillRect/>
          </a:stretch>
        </p:blipFill>
        <p:spPr bwMode="auto">
          <a:xfrm>
            <a:off x="3851920" y="260648"/>
            <a:ext cx="5057775" cy="1733550"/>
          </a:xfrm>
          <a:prstGeom prst="rect">
            <a:avLst/>
          </a:prstGeom>
          <a:noFill/>
          <a:ln w="9525">
            <a:noFill/>
            <a:miter lim="800000"/>
            <a:headEnd/>
            <a:tailEnd/>
          </a:ln>
        </p:spPr>
      </p:pic>
      <p:pic>
        <p:nvPicPr>
          <p:cNvPr id="25606" name="Picture 6" descr="https://cs11.pikabu.ru/post_img/2018/12/03/7/og_og_1543836908244324771.jpg"/>
          <p:cNvPicPr>
            <a:picLocks noChangeAspect="1" noChangeArrowheads="1"/>
          </p:cNvPicPr>
          <p:nvPr/>
        </p:nvPicPr>
        <p:blipFill>
          <a:blip r:embed="rId5" cstate="print"/>
          <a:srcRect/>
          <a:stretch>
            <a:fillRect/>
          </a:stretch>
        </p:blipFill>
        <p:spPr bwMode="auto">
          <a:xfrm>
            <a:off x="179512" y="2996952"/>
            <a:ext cx="6936576" cy="3630142"/>
          </a:xfrm>
          <a:prstGeom prst="rect">
            <a:avLst/>
          </a:prstGeom>
          <a:noFill/>
        </p:spPr>
      </p:pic>
      <p:pic>
        <p:nvPicPr>
          <p:cNvPr id="25603" name="Picture 3"/>
          <p:cNvPicPr>
            <a:picLocks noChangeAspect="1" noChangeArrowheads="1"/>
          </p:cNvPicPr>
          <p:nvPr/>
        </p:nvPicPr>
        <p:blipFill>
          <a:blip r:embed="rId6" cstate="print"/>
          <a:srcRect/>
          <a:stretch>
            <a:fillRect/>
          </a:stretch>
        </p:blipFill>
        <p:spPr bwMode="auto">
          <a:xfrm>
            <a:off x="4067944" y="2204864"/>
            <a:ext cx="4779268" cy="2039274"/>
          </a:xfrm>
          <a:prstGeom prst="rect">
            <a:avLst/>
          </a:prstGeom>
          <a:noFill/>
          <a:ln w="9525">
            <a:noFill/>
            <a:miter lim="800000"/>
            <a:headEnd/>
            <a:tailEnd/>
          </a:ln>
        </p:spPr>
      </p:pic>
      <p:pic>
        <p:nvPicPr>
          <p:cNvPr id="63490" name="Picture 2"/>
          <p:cNvPicPr>
            <a:picLocks noChangeAspect="1" noChangeArrowheads="1"/>
          </p:cNvPicPr>
          <p:nvPr/>
        </p:nvPicPr>
        <p:blipFill>
          <a:blip r:embed="rId7" cstate="print"/>
          <a:srcRect/>
          <a:stretch>
            <a:fillRect/>
          </a:stretch>
        </p:blipFill>
        <p:spPr bwMode="auto">
          <a:xfrm>
            <a:off x="5148064" y="4869160"/>
            <a:ext cx="3803420" cy="127501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pic>
        <p:nvPicPr>
          <p:cNvPr id="25606" name="Picture 6" descr="https://cs11.pikabu.ru/post_img/2018/12/03/7/og_og_1543836908244324771.jpg"/>
          <p:cNvPicPr>
            <a:picLocks noChangeAspect="1" noChangeArrowheads="1"/>
          </p:cNvPicPr>
          <p:nvPr/>
        </p:nvPicPr>
        <p:blipFill>
          <a:blip r:embed="rId3" cstate="print"/>
          <a:srcRect/>
          <a:stretch>
            <a:fillRect/>
          </a:stretch>
        </p:blipFill>
        <p:spPr bwMode="auto">
          <a:xfrm>
            <a:off x="179512" y="2996952"/>
            <a:ext cx="6936576" cy="3630142"/>
          </a:xfrm>
          <a:prstGeom prst="rect">
            <a:avLst/>
          </a:prstGeom>
          <a:noFill/>
        </p:spPr>
      </p:pic>
      <p:pic>
        <p:nvPicPr>
          <p:cNvPr id="25607" name="Picture 7"/>
          <p:cNvPicPr>
            <a:picLocks noChangeAspect="1" noChangeArrowheads="1"/>
          </p:cNvPicPr>
          <p:nvPr/>
        </p:nvPicPr>
        <p:blipFill>
          <a:blip r:embed="rId4" cstate="print"/>
          <a:srcRect/>
          <a:stretch>
            <a:fillRect/>
          </a:stretch>
        </p:blipFill>
        <p:spPr bwMode="auto">
          <a:xfrm>
            <a:off x="1619672" y="188640"/>
            <a:ext cx="4991100" cy="2676525"/>
          </a:xfrm>
          <a:prstGeom prst="rect">
            <a:avLst/>
          </a:prstGeom>
          <a:noFill/>
          <a:ln w="9525">
            <a:noFill/>
            <a:miter lim="800000"/>
            <a:headEnd/>
            <a:tailEnd/>
          </a:ln>
        </p:spPr>
      </p:pic>
      <p:pic>
        <p:nvPicPr>
          <p:cNvPr id="25608" name="Picture 8"/>
          <p:cNvPicPr>
            <a:picLocks noChangeAspect="1" noChangeArrowheads="1"/>
          </p:cNvPicPr>
          <p:nvPr/>
        </p:nvPicPr>
        <p:blipFill>
          <a:blip r:embed="rId5" cstate="print"/>
          <a:srcRect/>
          <a:stretch>
            <a:fillRect/>
          </a:stretch>
        </p:blipFill>
        <p:spPr bwMode="auto">
          <a:xfrm>
            <a:off x="4211960" y="3501008"/>
            <a:ext cx="4810125" cy="8286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sp>
        <p:nvSpPr>
          <p:cNvPr id="3" name="TextBox 2"/>
          <p:cNvSpPr txBox="1"/>
          <p:nvPr/>
        </p:nvSpPr>
        <p:spPr>
          <a:xfrm>
            <a:off x="0" y="0"/>
            <a:ext cx="9144000" cy="5078313"/>
          </a:xfrm>
          <a:prstGeom prst="rect">
            <a:avLst/>
          </a:prstGeom>
          <a:noFill/>
        </p:spPr>
        <p:txBody>
          <a:bodyPr wrap="square" rtlCol="0">
            <a:spAutoFit/>
          </a:bodyPr>
          <a:lstStyle/>
          <a:p>
            <a:pPr indent="354013" algn="ctr"/>
            <a:r>
              <a:rPr lang="ru-RU" b="1" dirty="0">
                <a:latin typeface="Times New Roman" pitchFamily="18" charset="0"/>
                <a:cs typeface="Times New Roman" pitchFamily="18" charset="0"/>
              </a:rPr>
              <a:t>Возрастные периоды и страхи, которые появляются в них:</a:t>
            </a:r>
            <a:endParaRPr lang="ru-RU" dirty="0">
              <a:latin typeface="Times New Roman" pitchFamily="18" charset="0"/>
              <a:cs typeface="Times New Roman" pitchFamily="18" charset="0"/>
            </a:endParaRPr>
          </a:p>
          <a:p>
            <a:pPr indent="354013" algn="just"/>
            <a:r>
              <a:rPr lang="ru-RU" b="1" dirty="0">
                <a:latin typeface="Times New Roman" pitchFamily="18" charset="0"/>
                <a:cs typeface="Times New Roman" pitchFamily="18" charset="0"/>
              </a:rPr>
              <a:t>От 0–1 года</a:t>
            </a:r>
            <a:r>
              <a:rPr lang="ru-RU" dirty="0">
                <a:latin typeface="Times New Roman" pitchFamily="18" charset="0"/>
                <a:cs typeface="Times New Roman" pitchFamily="18" charset="0"/>
              </a:rPr>
              <a:t>: страх разлуки с мамой; незнакомых; врачей; уколов; шума (резких и неожиданных звуков); страх глубины (при купании).</a:t>
            </a:r>
          </a:p>
          <a:p>
            <a:pPr indent="354013" algn="just"/>
            <a:r>
              <a:rPr lang="ru-RU" b="1" dirty="0">
                <a:latin typeface="Times New Roman" pitchFamily="18" charset="0"/>
                <a:cs typeface="Times New Roman" pitchFamily="18" charset="0"/>
              </a:rPr>
              <a:t>В 1 год</a:t>
            </a:r>
            <a:r>
              <a:rPr lang="ru-RU" dirty="0">
                <a:latin typeface="Times New Roman" pitchFamily="18" charset="0"/>
                <a:cs typeface="Times New Roman" pitchFamily="18" charset="0"/>
              </a:rPr>
              <a:t>: у детей на второй год их жизни может преобладать страх одиночества и незнакомых взрослых людей.</a:t>
            </a:r>
          </a:p>
          <a:p>
            <a:pPr indent="354013" algn="just"/>
            <a:r>
              <a:rPr lang="ru-RU" b="1" dirty="0">
                <a:latin typeface="Times New Roman" pitchFamily="18" charset="0"/>
                <a:cs typeface="Times New Roman" pitchFamily="18" charset="0"/>
              </a:rPr>
              <a:t>В 2–3 года</a:t>
            </a:r>
            <a:r>
              <a:rPr lang="ru-RU" dirty="0">
                <a:latin typeface="Times New Roman" pitchFamily="18" charset="0"/>
                <a:cs typeface="Times New Roman" pitchFamily="18" charset="0"/>
              </a:rPr>
              <a:t>: страх наказания; животных; страх боли; высоты и движущегося транспорта.</a:t>
            </a:r>
          </a:p>
          <a:p>
            <a:pPr indent="354013" algn="just"/>
            <a:r>
              <a:rPr lang="ru-RU" b="1" dirty="0">
                <a:latin typeface="Times New Roman" pitchFamily="18" charset="0"/>
                <a:cs typeface="Times New Roman" pitchFamily="18" charset="0"/>
              </a:rPr>
              <a:t>В 4–5 лет</a:t>
            </a:r>
            <a:r>
              <a:rPr lang="ru-RU" dirty="0">
                <a:latin typeface="Times New Roman" pitchFamily="18" charset="0"/>
                <a:cs typeface="Times New Roman" pitchFamily="18" charset="0"/>
              </a:rPr>
              <a:t>: страх сказочных персонажей или любых выдуманных героев; темноты; одиночества; страх при засыпании.</a:t>
            </a:r>
          </a:p>
          <a:p>
            <a:pPr indent="354013" algn="just"/>
            <a:r>
              <a:rPr lang="ru-RU" b="1" dirty="0">
                <a:latin typeface="Times New Roman" pitchFamily="18" charset="0"/>
                <a:cs typeface="Times New Roman" pitchFamily="18" charset="0"/>
              </a:rPr>
              <a:t>В 6–7 лет</a:t>
            </a:r>
            <a:r>
              <a:rPr lang="ru-RU" dirty="0">
                <a:latin typeface="Times New Roman" pitchFamily="18" charset="0"/>
                <a:cs typeface="Times New Roman" pitchFamily="18" charset="0"/>
              </a:rPr>
              <a:t>: страх смерти (своей или близких); животных; сказочных персонажей; страшных снов; страх пожара; темноты; привидений.</a:t>
            </a:r>
          </a:p>
          <a:p>
            <a:pPr indent="354013" algn="just"/>
            <a:r>
              <a:rPr lang="ru-RU" b="1" dirty="0">
                <a:latin typeface="Times New Roman" pitchFamily="18" charset="0"/>
                <a:cs typeface="Times New Roman" pitchFamily="18" charset="0"/>
              </a:rPr>
              <a:t>В 8–10 лет</a:t>
            </a:r>
            <a:r>
              <a:rPr lang="ru-RU" dirty="0">
                <a:latin typeface="Times New Roman" pitchFamily="18" charset="0"/>
                <a:cs typeface="Times New Roman" pitchFamily="18" charset="0"/>
              </a:rPr>
              <a:t>: преобладают школьные страхи (опоздание в школу; страх ответа у доски; страх перед контрольной работой; страх учителей; порицания). Страх потустороннего мира, беды. Также у мальчиков может быть ярко выражен страх смерти.</a:t>
            </a:r>
          </a:p>
          <a:p>
            <a:pPr indent="354013" algn="just"/>
            <a:r>
              <a:rPr lang="ru-RU" b="1" dirty="0">
                <a:latin typeface="Times New Roman" pitchFamily="18" charset="0"/>
                <a:cs typeface="Times New Roman" pitchFamily="18" charset="0"/>
              </a:rPr>
              <a:t>В 11–16 лет</a:t>
            </a:r>
            <a:r>
              <a:rPr lang="ru-RU" dirty="0">
                <a:latin typeface="Times New Roman" pitchFamily="18" charset="0"/>
                <a:cs typeface="Times New Roman" pitchFamily="18" charset="0"/>
              </a:rPr>
              <a:t>: страх смерти, войны, стихии, нападения; страх заболеть чем-то серьёзным; страх проявить себя; страх изменения (это связано с физиологическими изменениями в организме подростков).</a:t>
            </a:r>
          </a:p>
          <a:p>
            <a:pPr algn="just"/>
            <a:endParaRPr lang="ru-RU" dirty="0">
              <a:latin typeface="Times New Roman" pitchFamily="18" charset="0"/>
              <a:cs typeface="Times New Roman" pitchFamily="18" charset="0"/>
            </a:endParaRPr>
          </a:p>
        </p:txBody>
      </p:sp>
      <p:pic>
        <p:nvPicPr>
          <p:cNvPr id="49154" name="Picture 2" descr="https://psyfiles.ru/wp-content/uploads/b/4/9/b49d6922d406532861a6430d0cae8599.jpeg"/>
          <p:cNvPicPr>
            <a:picLocks noChangeAspect="1" noChangeArrowheads="1"/>
          </p:cNvPicPr>
          <p:nvPr/>
        </p:nvPicPr>
        <p:blipFill>
          <a:blip r:embed="rId3" cstate="print"/>
          <a:srcRect/>
          <a:stretch>
            <a:fillRect/>
          </a:stretch>
        </p:blipFill>
        <p:spPr bwMode="auto">
          <a:xfrm>
            <a:off x="4139952" y="4508273"/>
            <a:ext cx="4896544" cy="2233096"/>
          </a:xfrm>
          <a:prstGeom prst="rect">
            <a:avLst/>
          </a:prstGeom>
          <a:noFill/>
        </p:spPr>
      </p:pic>
      <p:pic>
        <p:nvPicPr>
          <p:cNvPr id="49156" name="Picture 4" descr="http://magic-daily.com.ua/wp-content/uploads/2019/04/%D1%81%D1%82%D1%80%D0%B0%D1%85-scaled-2560x1280.jpg"/>
          <p:cNvPicPr>
            <a:picLocks noChangeAspect="1" noChangeArrowheads="1"/>
          </p:cNvPicPr>
          <p:nvPr/>
        </p:nvPicPr>
        <p:blipFill>
          <a:blip r:embed="rId4" cstate="print"/>
          <a:srcRect/>
          <a:stretch>
            <a:fillRect/>
          </a:stretch>
        </p:blipFill>
        <p:spPr bwMode="auto">
          <a:xfrm>
            <a:off x="107504" y="4797152"/>
            <a:ext cx="3995936" cy="194421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pic>
        <p:nvPicPr>
          <p:cNvPr id="62469" name="Picture 5" descr="https://www.aceshowbiz.com/images/still/the_final08.jpg"/>
          <p:cNvPicPr>
            <a:picLocks noChangeAspect="1" noChangeArrowheads="1"/>
          </p:cNvPicPr>
          <p:nvPr/>
        </p:nvPicPr>
        <p:blipFill>
          <a:blip r:embed="rId3" cstate="print"/>
          <a:srcRect/>
          <a:stretch>
            <a:fillRect/>
          </a:stretch>
        </p:blipFill>
        <p:spPr bwMode="auto">
          <a:xfrm>
            <a:off x="4788024" y="4680012"/>
            <a:ext cx="4355976" cy="2177988"/>
          </a:xfrm>
          <a:prstGeom prst="rect">
            <a:avLst/>
          </a:prstGeom>
          <a:noFill/>
        </p:spPr>
      </p:pic>
      <p:pic>
        <p:nvPicPr>
          <p:cNvPr id="62466" name="Picture 2"/>
          <p:cNvPicPr>
            <a:picLocks noChangeAspect="1" noChangeArrowheads="1"/>
          </p:cNvPicPr>
          <p:nvPr/>
        </p:nvPicPr>
        <p:blipFill>
          <a:blip r:embed="rId4" cstate="print"/>
          <a:srcRect/>
          <a:stretch>
            <a:fillRect/>
          </a:stretch>
        </p:blipFill>
        <p:spPr bwMode="auto">
          <a:xfrm>
            <a:off x="0" y="0"/>
            <a:ext cx="5086350" cy="4667250"/>
          </a:xfrm>
          <a:prstGeom prst="rect">
            <a:avLst/>
          </a:prstGeom>
          <a:noFill/>
          <a:ln w="9525">
            <a:noFill/>
            <a:miter lim="800000"/>
            <a:headEnd/>
            <a:tailEnd/>
          </a:ln>
        </p:spPr>
      </p:pic>
      <p:pic>
        <p:nvPicPr>
          <p:cNvPr id="62467" name="Picture 3"/>
          <p:cNvPicPr>
            <a:picLocks noChangeAspect="1" noChangeArrowheads="1"/>
          </p:cNvPicPr>
          <p:nvPr/>
        </p:nvPicPr>
        <p:blipFill>
          <a:blip r:embed="rId5" cstate="print"/>
          <a:srcRect/>
          <a:stretch>
            <a:fillRect/>
          </a:stretch>
        </p:blipFill>
        <p:spPr bwMode="auto">
          <a:xfrm>
            <a:off x="0" y="4653136"/>
            <a:ext cx="5076056" cy="1199479"/>
          </a:xfrm>
          <a:prstGeom prst="rect">
            <a:avLst/>
          </a:prstGeom>
          <a:noFill/>
          <a:ln w="9525">
            <a:noFill/>
            <a:miter lim="800000"/>
            <a:headEnd/>
            <a:tailEnd/>
          </a:ln>
        </p:spPr>
      </p:pic>
      <p:pic>
        <p:nvPicPr>
          <p:cNvPr id="62472" name="Picture 8"/>
          <p:cNvPicPr>
            <a:picLocks noChangeAspect="1" noChangeArrowheads="1"/>
          </p:cNvPicPr>
          <p:nvPr/>
        </p:nvPicPr>
        <p:blipFill>
          <a:blip r:embed="rId6" cstate="print"/>
          <a:srcRect/>
          <a:stretch>
            <a:fillRect/>
          </a:stretch>
        </p:blipFill>
        <p:spPr bwMode="auto">
          <a:xfrm>
            <a:off x="5156460" y="0"/>
            <a:ext cx="3987540" cy="2160240"/>
          </a:xfrm>
          <a:prstGeom prst="rect">
            <a:avLst/>
          </a:prstGeom>
          <a:noFill/>
          <a:ln w="9525">
            <a:noFill/>
            <a:miter lim="800000"/>
            <a:headEnd/>
            <a:tailEnd/>
          </a:ln>
        </p:spPr>
      </p:pic>
      <p:pic>
        <p:nvPicPr>
          <p:cNvPr id="62474" name="Picture 10" descr="https://static1.asna.ru/imgprx/omXAXZvi_E1VU_FWD-8ZJLYNkkJKXX_ulvLqOCASCFk/rs:fit:178:178:1/g:no/aHR0cHM6Ly9pbWdzLmFzbmEucnUvaWJsb2NrL2RkOC9kZDhiMjJiMGYyMjc5NDViMzdmMjJmMjgzN2YzYmY3OC9lMjYxNGQ0ODk0ODc4ZDVlMDY0OWRkNWMxODk5MjM5Mi5qcGc.jpg"/>
          <p:cNvPicPr>
            <a:picLocks noChangeAspect="1" noChangeArrowheads="1"/>
          </p:cNvPicPr>
          <p:nvPr/>
        </p:nvPicPr>
        <p:blipFill>
          <a:blip r:embed="rId7" cstate="print"/>
          <a:srcRect/>
          <a:stretch>
            <a:fillRect/>
          </a:stretch>
        </p:blipFill>
        <p:spPr bwMode="auto">
          <a:xfrm>
            <a:off x="5940152" y="2204864"/>
            <a:ext cx="2448271" cy="244827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pic>
        <p:nvPicPr>
          <p:cNvPr id="62469" name="Picture 5" descr="https://www.aceshowbiz.com/images/still/the_final08.jpg"/>
          <p:cNvPicPr>
            <a:picLocks noChangeAspect="1" noChangeArrowheads="1"/>
          </p:cNvPicPr>
          <p:nvPr/>
        </p:nvPicPr>
        <p:blipFill>
          <a:blip r:embed="rId3" cstate="print"/>
          <a:srcRect/>
          <a:stretch>
            <a:fillRect/>
          </a:stretch>
        </p:blipFill>
        <p:spPr bwMode="auto">
          <a:xfrm>
            <a:off x="2627784" y="4509120"/>
            <a:ext cx="4355976" cy="2177988"/>
          </a:xfrm>
          <a:prstGeom prst="rect">
            <a:avLst/>
          </a:prstGeom>
          <a:noFill/>
        </p:spPr>
      </p:pic>
      <p:pic>
        <p:nvPicPr>
          <p:cNvPr id="62474" name="Picture 10" descr="https://static1.asna.ru/imgprx/omXAXZvi_E1VU_FWD-8ZJLYNkkJKXX_ulvLqOCASCFk/rs:fit:178:178:1/g:no/aHR0cHM6Ly9pbWdzLmFzbmEucnUvaWJsb2NrL2RkOC9kZDhiMjJiMGYyMjc5NDViMzdmMjJmMjgzN2YzYmY3OC9lMjYxNGQ0ODk0ODc4ZDVlMDY0OWRkNWMxODk5MjM5Mi5qcGc.jpg"/>
          <p:cNvPicPr>
            <a:picLocks noChangeAspect="1" noChangeArrowheads="1"/>
          </p:cNvPicPr>
          <p:nvPr/>
        </p:nvPicPr>
        <p:blipFill>
          <a:blip r:embed="rId4" cstate="print"/>
          <a:srcRect/>
          <a:stretch>
            <a:fillRect/>
          </a:stretch>
        </p:blipFill>
        <p:spPr bwMode="auto">
          <a:xfrm>
            <a:off x="5220072" y="332656"/>
            <a:ext cx="3672407" cy="3672408"/>
          </a:xfrm>
          <a:prstGeom prst="rect">
            <a:avLst/>
          </a:prstGeom>
          <a:noFill/>
        </p:spPr>
      </p:pic>
      <p:pic>
        <p:nvPicPr>
          <p:cNvPr id="65538" name="Picture 2"/>
          <p:cNvPicPr>
            <a:picLocks noChangeAspect="1" noChangeArrowheads="1"/>
          </p:cNvPicPr>
          <p:nvPr/>
        </p:nvPicPr>
        <p:blipFill>
          <a:blip r:embed="rId5" cstate="print"/>
          <a:srcRect/>
          <a:stretch>
            <a:fillRect/>
          </a:stretch>
        </p:blipFill>
        <p:spPr bwMode="auto">
          <a:xfrm>
            <a:off x="179512" y="116632"/>
            <a:ext cx="4914900" cy="42195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73211" cy="6858000"/>
          </a:xfrm>
          <a:prstGeom prst="rect">
            <a:avLst/>
          </a:prstGeom>
          <a:noFill/>
          <a:ln w="9525">
            <a:noFill/>
            <a:miter lim="800000"/>
            <a:headEnd/>
            <a:tailEnd/>
          </a:ln>
          <a:effectLst/>
        </p:spPr>
      </p:pic>
      <p:sp>
        <p:nvSpPr>
          <p:cNvPr id="3" name="TextBox 2"/>
          <p:cNvSpPr txBox="1"/>
          <p:nvPr/>
        </p:nvSpPr>
        <p:spPr>
          <a:xfrm>
            <a:off x="0" y="0"/>
            <a:ext cx="9144000" cy="6740307"/>
          </a:xfrm>
          <a:prstGeom prst="rect">
            <a:avLst/>
          </a:prstGeom>
          <a:noFill/>
        </p:spPr>
        <p:txBody>
          <a:bodyPr wrap="square" rtlCol="0">
            <a:spAutoFit/>
          </a:bodyPr>
          <a:lstStyle/>
          <a:p>
            <a:pPr algn="just"/>
            <a:r>
              <a:rPr lang="ru-RU" sz="2400" dirty="0" smtClean="0">
                <a:latin typeface="Times New Roman" pitchFamily="18" charset="0"/>
                <a:cs typeface="Times New Roman" pitchFamily="18" charset="0"/>
              </a:rPr>
              <a:t>Попробуйте сделать то же самое. В течение следующей недели будьте внимательны к происходящему с вами. Не пытайтесь искать неприятности, но, когда столкнётесь с ними, прислушайтесь к своему внутреннему диалогу. Уловив негативные убеждения, попробуйте их оспорить. Разберите их на мелкие кусочки </a:t>
            </a:r>
            <a:r>
              <a:rPr lang="ru-RU" sz="2400" dirty="0" err="1" smtClean="0">
                <a:latin typeface="Times New Roman" pitchFamily="18" charset="0"/>
                <a:cs typeface="Times New Roman" pitchFamily="18" charset="0"/>
              </a:rPr>
              <a:t>пазлов</a:t>
            </a:r>
            <a:r>
              <a:rPr lang="ru-RU" sz="2400" dirty="0" smtClean="0">
                <a:latin typeface="Times New Roman" pitchFamily="18" charset="0"/>
                <a:cs typeface="Times New Roman" pitchFamily="18" charset="0"/>
              </a:rPr>
              <a:t>, а затем запишите всё по пунктам, согласно модели НУПСА:</a:t>
            </a:r>
          </a:p>
          <a:p>
            <a:pPr algn="just"/>
            <a:r>
              <a:rPr lang="ru-RU" sz="2400" i="1" dirty="0" smtClean="0">
                <a:latin typeface="Times New Roman" pitchFamily="18" charset="0"/>
                <a:cs typeface="Times New Roman" pitchFamily="18" charset="0"/>
              </a:rPr>
              <a:t>Неприятность.</a:t>
            </a:r>
            <a:r>
              <a:rPr lang="ru-RU" sz="2400" dirty="0" smtClean="0">
                <a:latin typeface="Times New Roman" pitchFamily="18" charset="0"/>
                <a:cs typeface="Times New Roman" pitchFamily="18" charset="0"/>
              </a:rPr>
              <a:t>_______________________________________________________________________________________________________</a:t>
            </a:r>
          </a:p>
          <a:p>
            <a:pPr algn="just"/>
            <a:r>
              <a:rPr lang="ru-RU" sz="2400" i="1" dirty="0" smtClean="0">
                <a:latin typeface="Times New Roman" pitchFamily="18" charset="0"/>
                <a:cs typeface="Times New Roman" pitchFamily="18" charset="0"/>
              </a:rPr>
              <a:t>Убеждение.</a:t>
            </a:r>
            <a:r>
              <a:rPr lang="ru-RU" sz="2400" dirty="0" smtClean="0">
                <a:latin typeface="Times New Roman" pitchFamily="18" charset="0"/>
                <a:cs typeface="Times New Roman" pitchFamily="18" charset="0"/>
              </a:rPr>
              <a:t>__________________________________________________________________________________________________________</a:t>
            </a:r>
          </a:p>
          <a:p>
            <a:pPr algn="just"/>
            <a:r>
              <a:rPr lang="ru-RU" sz="2400" i="1" dirty="0" smtClean="0">
                <a:latin typeface="Times New Roman" pitchFamily="18" charset="0"/>
                <a:cs typeface="Times New Roman" pitchFamily="18" charset="0"/>
              </a:rPr>
              <a:t>Последствия.</a:t>
            </a:r>
            <a:r>
              <a:rPr lang="ru-RU" sz="2400" dirty="0" smtClean="0">
                <a:latin typeface="Times New Roman" pitchFamily="18" charset="0"/>
                <a:cs typeface="Times New Roman" pitchFamily="18" charset="0"/>
              </a:rPr>
              <a:t>_________________________________________________________________________________________________________</a:t>
            </a:r>
          </a:p>
          <a:p>
            <a:pPr algn="just"/>
            <a:r>
              <a:rPr lang="ru-RU" sz="2400" i="1" dirty="0" smtClean="0">
                <a:latin typeface="Times New Roman" pitchFamily="18" charset="0"/>
                <a:cs typeface="Times New Roman" pitchFamily="18" charset="0"/>
              </a:rPr>
              <a:t>Спор.</a:t>
            </a:r>
            <a:r>
              <a:rPr lang="ru-RU" sz="2400" dirty="0" smtClean="0">
                <a:latin typeface="Times New Roman" pitchFamily="18" charset="0"/>
                <a:cs typeface="Times New Roman" pitchFamily="18" charset="0"/>
              </a:rPr>
              <a:t>_______________________________________________________________________________________________________________</a:t>
            </a:r>
          </a:p>
          <a:p>
            <a:pPr algn="just"/>
            <a:r>
              <a:rPr lang="ru-RU" sz="2400" i="1" dirty="0" smtClean="0">
                <a:latin typeface="Times New Roman" pitchFamily="18" charset="0"/>
                <a:cs typeface="Times New Roman" pitchFamily="18" charset="0"/>
              </a:rPr>
              <a:t>Активация.</a:t>
            </a:r>
            <a:r>
              <a:rPr lang="ru-RU" sz="2400" dirty="0" smtClean="0">
                <a:latin typeface="Times New Roman" pitchFamily="18" charset="0"/>
                <a:cs typeface="Times New Roman" pitchFamily="18" charset="0"/>
              </a:rPr>
              <a:t>__________________________________________________________________________________________________________</a:t>
            </a:r>
          </a:p>
          <a:p>
            <a:pPr algn="just"/>
            <a:r>
              <a:rPr lang="ru-RU" sz="2400" dirty="0" smtClean="0">
                <a:latin typeface="Times New Roman" pitchFamily="18" charset="0"/>
                <a:cs typeface="Times New Roman" pitchFamily="18" charset="0"/>
              </a:rPr>
              <a:t> </a:t>
            </a:r>
          </a:p>
          <a:p>
            <a:pPr algn="ctr"/>
            <a:r>
              <a:rPr lang="ru-RU" sz="2400" dirty="0" smtClean="0">
                <a:latin typeface="Times New Roman" pitchFamily="18" charset="0"/>
                <a:cs typeface="Times New Roman" pitchFamily="18" charset="0"/>
              </a:rPr>
              <a:t>Желаем успехов в работе над собой!!!</a:t>
            </a:r>
            <a:endParaRPr lang="ru-RU" sz="24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s://coolsen.ru/wp-content/uploads/2021/06/4-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s://coolsen.ru/wp-content/uploads/2021/06/4-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7"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sp>
        <p:nvSpPr>
          <p:cNvPr id="3" name="TextBox 2"/>
          <p:cNvSpPr txBox="1"/>
          <p:nvPr/>
        </p:nvSpPr>
        <p:spPr>
          <a:xfrm>
            <a:off x="323528" y="0"/>
            <a:ext cx="8568952" cy="3046988"/>
          </a:xfrm>
          <a:prstGeom prst="rect">
            <a:avLst/>
          </a:prstGeom>
          <a:noFill/>
        </p:spPr>
        <p:txBody>
          <a:bodyPr wrap="square" rtlCol="0">
            <a:spAutoFit/>
          </a:bodyPr>
          <a:lstStyle/>
          <a:p>
            <a:pPr indent="354013" algn="ctr"/>
            <a:r>
              <a:rPr lang="ru-RU" sz="2400" b="1" dirty="0">
                <a:latin typeface="Times New Roman" pitchFamily="18" charset="0"/>
                <a:cs typeface="Times New Roman" pitchFamily="18" charset="0"/>
              </a:rPr>
              <a:t>Причины возникновения страхов у детей.</a:t>
            </a:r>
            <a:endParaRPr lang="ru-RU" sz="2400" dirty="0">
              <a:latin typeface="Times New Roman" pitchFamily="18" charset="0"/>
              <a:cs typeface="Times New Roman" pitchFamily="18" charset="0"/>
            </a:endParaRPr>
          </a:p>
          <a:p>
            <a:pPr indent="354013" algn="just"/>
            <a:r>
              <a:rPr lang="ru-RU" sz="2400" dirty="0">
                <a:latin typeface="Times New Roman" pitchFamily="18" charset="0"/>
                <a:cs typeface="Times New Roman" pitchFamily="18" charset="0"/>
              </a:rPr>
              <a:t>Детский страх – это серьезная проблема, и ее провокатором могут стать несколько причин.</a:t>
            </a:r>
          </a:p>
          <a:p>
            <a:pPr indent="354013" algn="ctr"/>
            <a:r>
              <a:rPr lang="ru-RU" sz="2400" b="1" i="1" dirty="0" smtClean="0">
                <a:latin typeface="Times New Roman" pitchFamily="18" charset="0"/>
                <a:cs typeface="Times New Roman" pitchFamily="18" charset="0"/>
              </a:rPr>
              <a:t>Испуг.</a:t>
            </a:r>
            <a:endParaRPr lang="ru-RU" sz="2400" dirty="0">
              <a:latin typeface="Times New Roman" pitchFamily="18" charset="0"/>
              <a:cs typeface="Times New Roman" pitchFamily="18" charset="0"/>
            </a:endParaRPr>
          </a:p>
          <a:p>
            <a:pPr indent="354013" algn="just"/>
            <a:r>
              <a:rPr lang="ru-RU" sz="2400" dirty="0">
                <a:latin typeface="Times New Roman" pitchFamily="18" charset="0"/>
                <a:cs typeface="Times New Roman" pitchFamily="18" charset="0"/>
              </a:rPr>
              <a:t>Испуг - наиболее частая причина боязни. Предпосылок для этого существует много: внезапный крик; паническая реакция родителей; укус животного или насекомого; травма; похороны родственников и тому подобное. </a:t>
            </a:r>
          </a:p>
        </p:txBody>
      </p:sp>
      <p:pic>
        <p:nvPicPr>
          <p:cNvPr id="26626" name="Picture 2" descr="https://cdn.profile.ru/wp-content/uploads/2019/01/59cd8f2696ebb-min-e1548249515635.jpg"/>
          <p:cNvPicPr>
            <a:picLocks noChangeAspect="1" noChangeArrowheads="1"/>
          </p:cNvPicPr>
          <p:nvPr/>
        </p:nvPicPr>
        <p:blipFill>
          <a:blip r:embed="rId3" cstate="print"/>
          <a:srcRect/>
          <a:stretch>
            <a:fillRect/>
          </a:stretch>
        </p:blipFill>
        <p:spPr bwMode="auto">
          <a:xfrm>
            <a:off x="1475656" y="2996952"/>
            <a:ext cx="6552728" cy="371539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sp>
        <p:nvSpPr>
          <p:cNvPr id="3" name="TextBox 2"/>
          <p:cNvSpPr txBox="1"/>
          <p:nvPr/>
        </p:nvSpPr>
        <p:spPr>
          <a:xfrm>
            <a:off x="0" y="0"/>
            <a:ext cx="9144000" cy="3323987"/>
          </a:xfrm>
          <a:prstGeom prst="rect">
            <a:avLst/>
          </a:prstGeom>
          <a:noFill/>
        </p:spPr>
        <p:txBody>
          <a:bodyPr wrap="square" rtlCol="0">
            <a:spAutoFit/>
          </a:bodyPr>
          <a:lstStyle/>
          <a:p>
            <a:pPr indent="354013" algn="ctr"/>
            <a:r>
              <a:rPr lang="ru-RU" sz="2400" b="1" i="1" dirty="0">
                <a:latin typeface="Times New Roman" pitchFamily="18" charset="0"/>
                <a:cs typeface="Times New Roman" pitchFamily="18" charset="0"/>
              </a:rPr>
              <a:t>Приобретенный опыт.</a:t>
            </a:r>
            <a:endParaRPr lang="ru-RU" sz="2400" dirty="0">
              <a:latin typeface="Times New Roman" pitchFamily="18" charset="0"/>
              <a:cs typeface="Times New Roman" pitchFamily="18" charset="0"/>
            </a:endParaRPr>
          </a:p>
          <a:p>
            <a:pPr indent="354013" algn="just"/>
            <a:r>
              <a:rPr lang="ru-RU" sz="2400" dirty="0">
                <a:latin typeface="Times New Roman" pitchFamily="18" charset="0"/>
                <a:cs typeface="Times New Roman" pitchFamily="18" charset="0"/>
              </a:rPr>
              <a:t>Одна из самых распространенных и очевидных причин появления детского страха – это ранее пережитое волнительное событие. Примером может послужить множество рядовых ситуаций. Например, если </a:t>
            </a:r>
            <a:r>
              <a:rPr lang="ru-RU" sz="2400" dirty="0" smtClean="0">
                <a:latin typeface="Times New Roman" pitchFamily="18" charset="0"/>
                <a:cs typeface="Times New Roman" pitchFamily="18" charset="0"/>
              </a:rPr>
              <a:t>ребёнок </a:t>
            </a:r>
            <a:r>
              <a:rPr lang="ru-RU" sz="2400" dirty="0">
                <a:latin typeface="Times New Roman" pitchFamily="18" charset="0"/>
                <a:cs typeface="Times New Roman" pitchFamily="18" charset="0"/>
              </a:rPr>
              <a:t>во время купания в бассейне нахлебался воды. В такой ситуации обычно пугается сам ребенок и его родители, активно демонстрирующие ему свои переживания. Это может спровоцировать боязнь воды в будущем.</a:t>
            </a:r>
          </a:p>
          <a:p>
            <a:pPr algn="ctr"/>
            <a:endParaRPr lang="ru-RU" dirty="0">
              <a:latin typeface="Times New Roman" pitchFamily="18" charset="0"/>
              <a:cs typeface="Times New Roman" pitchFamily="18" charset="0"/>
            </a:endParaRPr>
          </a:p>
        </p:txBody>
      </p:sp>
      <p:pic>
        <p:nvPicPr>
          <p:cNvPr id="25602" name="Picture 2" descr="https://www.rabochy-put.ru/upload/iblock/b29/EB138367_1862_411D_9858_40845FBAFF23.jpeg"/>
          <p:cNvPicPr>
            <a:picLocks noChangeAspect="1" noChangeArrowheads="1"/>
          </p:cNvPicPr>
          <p:nvPr/>
        </p:nvPicPr>
        <p:blipFill>
          <a:blip r:embed="rId3" cstate="print"/>
          <a:srcRect/>
          <a:stretch>
            <a:fillRect/>
          </a:stretch>
        </p:blipFill>
        <p:spPr bwMode="auto">
          <a:xfrm>
            <a:off x="1907704" y="3068960"/>
            <a:ext cx="5188645" cy="364502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sp>
        <p:nvSpPr>
          <p:cNvPr id="3" name="TextBox 2"/>
          <p:cNvSpPr txBox="1"/>
          <p:nvPr/>
        </p:nvSpPr>
        <p:spPr>
          <a:xfrm>
            <a:off x="0" y="0"/>
            <a:ext cx="9144000" cy="3046988"/>
          </a:xfrm>
          <a:prstGeom prst="rect">
            <a:avLst/>
          </a:prstGeom>
          <a:noFill/>
        </p:spPr>
        <p:txBody>
          <a:bodyPr wrap="square" rtlCol="0">
            <a:spAutoFit/>
          </a:bodyPr>
          <a:lstStyle/>
          <a:p>
            <a:pPr indent="354013" algn="ctr"/>
            <a:r>
              <a:rPr lang="ru-RU" sz="2400" b="1" i="1" dirty="0">
                <a:latin typeface="Times New Roman" pitchFamily="18" charset="0"/>
                <a:cs typeface="Times New Roman" pitchFamily="18" charset="0"/>
              </a:rPr>
              <a:t>Чрезмерная опека.</a:t>
            </a:r>
            <a:endParaRPr lang="ru-RU" sz="2400" dirty="0">
              <a:latin typeface="Times New Roman" pitchFamily="18" charset="0"/>
              <a:cs typeface="Times New Roman" pitchFamily="18" charset="0"/>
            </a:endParaRPr>
          </a:p>
          <a:p>
            <a:pPr indent="354013" algn="just"/>
            <a:r>
              <a:rPr lang="ru-RU" sz="2400" dirty="0">
                <a:latin typeface="Times New Roman" pitchFamily="18" charset="0"/>
                <a:cs typeface="Times New Roman" pitchFamily="18" charset="0"/>
              </a:rPr>
              <a:t>Большинство родителей заботятся о детях, но некоторые проявляют чрезмерную опеку. С каждым годом это явление учащается. Пытаясь уберечь их от неприятностей и возможных угроз, затаившихся в современном мире, родители постоянно рассказывают сыну или дочери о том, что им стоит опасаться буквально всего. Эта информация делает детей боязливыми и замкнутыми.</a:t>
            </a:r>
          </a:p>
        </p:txBody>
      </p:sp>
      <p:pic>
        <p:nvPicPr>
          <p:cNvPr id="24578" name="Picture 2" descr="https://psyfiles.ru/wp-content/uploads/b/b/b/bbb5c846424966c5bd3cbb78dc957b2b.jpg"/>
          <p:cNvPicPr>
            <a:picLocks noChangeAspect="1" noChangeArrowheads="1"/>
          </p:cNvPicPr>
          <p:nvPr/>
        </p:nvPicPr>
        <p:blipFill>
          <a:blip r:embed="rId3" cstate="print"/>
          <a:srcRect/>
          <a:stretch>
            <a:fillRect/>
          </a:stretch>
        </p:blipFill>
        <p:spPr bwMode="auto">
          <a:xfrm>
            <a:off x="107504" y="3284984"/>
            <a:ext cx="4032448" cy="2910084"/>
          </a:xfrm>
          <a:prstGeom prst="rect">
            <a:avLst/>
          </a:prstGeom>
          <a:noFill/>
        </p:spPr>
      </p:pic>
      <p:pic>
        <p:nvPicPr>
          <p:cNvPr id="24580" name="Picture 4" descr="https://formyangel.ru/wp-content/uploads/d/d/3/dd3d7e921a6cc991a8e27cc75fdbc6ad.jpeg"/>
          <p:cNvPicPr>
            <a:picLocks noChangeAspect="1" noChangeArrowheads="1"/>
          </p:cNvPicPr>
          <p:nvPr/>
        </p:nvPicPr>
        <p:blipFill>
          <a:blip r:embed="rId4" cstate="print"/>
          <a:srcRect/>
          <a:stretch>
            <a:fillRect/>
          </a:stretch>
        </p:blipFill>
        <p:spPr bwMode="auto">
          <a:xfrm>
            <a:off x="4211960" y="3140968"/>
            <a:ext cx="4932040" cy="324898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sp>
        <p:nvSpPr>
          <p:cNvPr id="3" name="TextBox 2"/>
          <p:cNvSpPr txBox="1"/>
          <p:nvPr/>
        </p:nvSpPr>
        <p:spPr>
          <a:xfrm>
            <a:off x="0" y="0"/>
            <a:ext cx="9144000" cy="3354765"/>
          </a:xfrm>
          <a:prstGeom prst="rect">
            <a:avLst/>
          </a:prstGeom>
          <a:noFill/>
        </p:spPr>
        <p:txBody>
          <a:bodyPr wrap="square" rtlCol="0">
            <a:spAutoFit/>
          </a:bodyPr>
          <a:lstStyle/>
          <a:p>
            <a:pPr indent="354013" algn="ctr"/>
            <a:r>
              <a:rPr lang="ru-RU" sz="2400" b="1" i="1" dirty="0">
                <a:latin typeface="Times New Roman" pitchFamily="18" charset="0"/>
                <a:cs typeface="Times New Roman" pitchFamily="18" charset="0"/>
              </a:rPr>
              <a:t>Разговоры взрослых.</a:t>
            </a:r>
            <a:endParaRPr lang="ru-RU" sz="2400" dirty="0">
              <a:latin typeface="Times New Roman" pitchFamily="18" charset="0"/>
              <a:cs typeface="Times New Roman" pitchFamily="18" charset="0"/>
            </a:endParaRPr>
          </a:p>
          <a:p>
            <a:pPr indent="354013" algn="just"/>
            <a:r>
              <a:rPr lang="ru-RU" sz="2400" dirty="0">
                <a:latin typeface="Times New Roman" pitchFamily="18" charset="0"/>
                <a:cs typeface="Times New Roman" pitchFamily="18" charset="0"/>
              </a:rPr>
              <a:t>Избегайте в присутствии </a:t>
            </a:r>
            <a:r>
              <a:rPr lang="ru-RU" sz="2400" dirty="0" smtClean="0">
                <a:latin typeface="Times New Roman" pitchFamily="18" charset="0"/>
                <a:cs typeface="Times New Roman" pitchFamily="18" charset="0"/>
              </a:rPr>
              <a:t>детей </a:t>
            </a:r>
            <a:r>
              <a:rPr lang="ru-RU" sz="2400" dirty="0">
                <a:latin typeface="Times New Roman" pitchFamily="18" charset="0"/>
                <a:cs typeface="Times New Roman" pitchFamily="18" charset="0"/>
              </a:rPr>
              <a:t>обсуждения различных зверских преступлений и масштабных катастроф. Иногда родителям, кажется, что чадо занято собственными делами и совсем не слышит их бесед, но зачастую это не так. Подобные разговоры могут оставить в неокрепшей психике ощущение того, что какие-то страшные события подстерегают его на каждом углу, и их никак невозможно избежать.</a:t>
            </a:r>
          </a:p>
          <a:p>
            <a:pPr algn="just"/>
            <a:endParaRPr lang="ru-RU" sz="2000" dirty="0">
              <a:latin typeface="Times New Roman" pitchFamily="18" charset="0"/>
              <a:cs typeface="Times New Roman" pitchFamily="18" charset="0"/>
            </a:endParaRPr>
          </a:p>
        </p:txBody>
      </p:sp>
      <p:pic>
        <p:nvPicPr>
          <p:cNvPr id="23556" name="Picture 4" descr="https://www.b17.ru/foto/uploaded/upl_1654449479_401697_pfmne.jpg"/>
          <p:cNvPicPr>
            <a:picLocks noChangeAspect="1" noChangeArrowheads="1"/>
          </p:cNvPicPr>
          <p:nvPr/>
        </p:nvPicPr>
        <p:blipFill>
          <a:blip r:embed="rId3" cstate="print"/>
          <a:srcRect/>
          <a:stretch>
            <a:fillRect/>
          </a:stretch>
        </p:blipFill>
        <p:spPr bwMode="auto">
          <a:xfrm>
            <a:off x="107504" y="2996952"/>
            <a:ext cx="4992554" cy="3744416"/>
          </a:xfrm>
          <a:prstGeom prst="rect">
            <a:avLst/>
          </a:prstGeom>
          <a:noFill/>
        </p:spPr>
      </p:pic>
      <p:pic>
        <p:nvPicPr>
          <p:cNvPr id="23558" name="Picture 6" descr="https://gas-kvas.com/uploads/posts/2022-06/1655059080_2-gas-kvas-com-p-ulitsa-vyazov-foto-2.jpg"/>
          <p:cNvPicPr>
            <a:picLocks noChangeAspect="1" noChangeArrowheads="1"/>
          </p:cNvPicPr>
          <p:nvPr/>
        </p:nvPicPr>
        <p:blipFill>
          <a:blip r:embed="rId4" cstate="print"/>
          <a:srcRect/>
          <a:stretch>
            <a:fillRect/>
          </a:stretch>
        </p:blipFill>
        <p:spPr bwMode="auto">
          <a:xfrm>
            <a:off x="5220072" y="2996952"/>
            <a:ext cx="3835493" cy="352839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sp>
        <p:nvSpPr>
          <p:cNvPr id="3" name="TextBox 2"/>
          <p:cNvSpPr txBox="1"/>
          <p:nvPr/>
        </p:nvSpPr>
        <p:spPr>
          <a:xfrm>
            <a:off x="0" y="0"/>
            <a:ext cx="9144000" cy="4093428"/>
          </a:xfrm>
          <a:prstGeom prst="rect">
            <a:avLst/>
          </a:prstGeom>
          <a:noFill/>
        </p:spPr>
        <p:txBody>
          <a:bodyPr wrap="square" rtlCol="0">
            <a:spAutoFit/>
          </a:bodyPr>
          <a:lstStyle/>
          <a:p>
            <a:pPr indent="354013" algn="ctr"/>
            <a:r>
              <a:rPr lang="ru-RU" sz="2000" b="1" i="1" dirty="0">
                <a:latin typeface="Times New Roman" pitchFamily="18" charset="0"/>
                <a:cs typeface="Times New Roman" pitchFamily="18" charset="0"/>
              </a:rPr>
              <a:t>Беспокойство родителей.</a:t>
            </a:r>
            <a:endParaRPr lang="ru-RU" sz="2000" dirty="0">
              <a:latin typeface="Times New Roman" pitchFamily="18" charset="0"/>
              <a:cs typeface="Times New Roman" pitchFamily="18" charset="0"/>
            </a:endParaRPr>
          </a:p>
          <a:p>
            <a:pPr indent="354013" algn="just"/>
            <a:r>
              <a:rPr lang="ru-RU" sz="2000" dirty="0">
                <a:latin typeface="Times New Roman" pitchFamily="18" charset="0"/>
                <a:cs typeface="Times New Roman" pitchFamily="18" charset="0"/>
              </a:rPr>
              <a:t>Родители, обладающие высоким уровнем тревожности, не могут не транслировать свои опасения малышу. Часто они или бабушки с дедушками делают подобные предостережения: «Не бегай – упадешь и сломаешь ногу», «Не смотри долго телевизор – ослепнешь», «Не ешь быстро – подавишься и задохнешься» и тому подобное. Обычно в детской памяти остается лишь вторая часть предостережения о том, что он находится в серьезной опасности. Он не понимает в полной мере, что конкретно ему угрожает, однако чувство беспокойства нарастает и не покидает его. Некоторые родители умудряются даже «передать по наследству» собственные страхи. Например, мама, которая боится темноты, будет всячески транслировать собственные опасения сыну или дочери. Постепенно ребенку передается это беспокойство.</a:t>
            </a:r>
          </a:p>
          <a:p>
            <a:pPr algn="just"/>
            <a:endParaRPr lang="ru-RU" sz="2000" dirty="0">
              <a:latin typeface="Times New Roman" pitchFamily="18" charset="0"/>
              <a:cs typeface="Times New Roman" pitchFamily="18" charset="0"/>
            </a:endParaRPr>
          </a:p>
        </p:txBody>
      </p:sp>
      <p:pic>
        <p:nvPicPr>
          <p:cNvPr id="43010" name="Picture 2" descr="https://psy-files.ru/wp-content/uploads/d/0/5/d05ad7c1512bc2d371e47c7dfeed23bf.jpg"/>
          <p:cNvPicPr>
            <a:picLocks noChangeAspect="1" noChangeArrowheads="1"/>
          </p:cNvPicPr>
          <p:nvPr/>
        </p:nvPicPr>
        <p:blipFill>
          <a:blip r:embed="rId3" cstate="print"/>
          <a:srcRect/>
          <a:stretch>
            <a:fillRect/>
          </a:stretch>
        </p:blipFill>
        <p:spPr bwMode="auto">
          <a:xfrm>
            <a:off x="4572000" y="3789040"/>
            <a:ext cx="4429597" cy="2952327"/>
          </a:xfrm>
          <a:prstGeom prst="rect">
            <a:avLst/>
          </a:prstGeom>
          <a:noFill/>
        </p:spPr>
      </p:pic>
      <p:pic>
        <p:nvPicPr>
          <p:cNvPr id="43012" name="Picture 4" descr="https://child-zone.ru/wp-content/uploads/2022/02/mother-is-scolding-child-1024x725.jpg"/>
          <p:cNvPicPr>
            <a:picLocks noChangeAspect="1" noChangeArrowheads="1"/>
          </p:cNvPicPr>
          <p:nvPr/>
        </p:nvPicPr>
        <p:blipFill>
          <a:blip r:embed="rId4" cstate="print"/>
          <a:srcRect/>
          <a:stretch>
            <a:fillRect/>
          </a:stretch>
        </p:blipFill>
        <p:spPr bwMode="auto">
          <a:xfrm>
            <a:off x="179512" y="3789040"/>
            <a:ext cx="4176464" cy="295696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3211" cy="6858000"/>
          </a:xfrm>
          <a:prstGeom prst="rect">
            <a:avLst/>
          </a:prstGeom>
          <a:noFill/>
          <a:ln w="9525">
            <a:noFill/>
            <a:miter lim="800000"/>
            <a:headEnd/>
            <a:tailEnd/>
          </a:ln>
          <a:effectLst/>
        </p:spPr>
      </p:pic>
      <p:sp>
        <p:nvSpPr>
          <p:cNvPr id="3" name="TextBox 2"/>
          <p:cNvSpPr txBox="1"/>
          <p:nvPr/>
        </p:nvSpPr>
        <p:spPr>
          <a:xfrm>
            <a:off x="0" y="0"/>
            <a:ext cx="9144000" cy="3354765"/>
          </a:xfrm>
          <a:prstGeom prst="rect">
            <a:avLst/>
          </a:prstGeom>
          <a:noFill/>
        </p:spPr>
        <p:txBody>
          <a:bodyPr wrap="square" rtlCol="0">
            <a:spAutoFit/>
          </a:bodyPr>
          <a:lstStyle/>
          <a:p>
            <a:pPr indent="354013" algn="ctr"/>
            <a:r>
              <a:rPr lang="ru-RU" sz="2400" b="1" i="1" dirty="0">
                <a:latin typeface="Times New Roman" pitchFamily="18" charset="0"/>
                <a:cs typeface="Times New Roman" pitchFamily="18" charset="0"/>
              </a:rPr>
              <a:t>Виртуальная реальность</a:t>
            </a:r>
            <a:r>
              <a:rPr lang="ru-RU" sz="2400" b="1"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indent="354013" algn="just"/>
            <a:r>
              <a:rPr lang="ru-RU" sz="2400" dirty="0">
                <a:latin typeface="Times New Roman" pitchFamily="18" charset="0"/>
                <a:cs typeface="Times New Roman" pitchFamily="18" charset="0"/>
              </a:rPr>
              <a:t>Серьезный прогресс отчасти стал большой проблемой человечества. Недостаток общения и отсутствие полезных увлечений оборачивается немалой вовлеченностью современных ребят в мир виртуальности. Компьютерные игры приходят на смену необходимому живому общению. Это оказывает существенное влияние на психику. В современном мире регулярное и качественное общение родителей со своим чадом – необходимость.</a:t>
            </a:r>
          </a:p>
          <a:p>
            <a:pPr algn="just"/>
            <a:endParaRPr lang="ru-RU" sz="2000" dirty="0">
              <a:latin typeface="Times New Roman" pitchFamily="18" charset="0"/>
              <a:cs typeface="Times New Roman" pitchFamily="18" charset="0"/>
            </a:endParaRPr>
          </a:p>
        </p:txBody>
      </p:sp>
      <p:pic>
        <p:nvPicPr>
          <p:cNvPr id="41986" name="Picture 2" descr="https://usinsk.online/wp-content/uploads/2020/12/malchik-rebenok-noutbuk-laptop-kompyuter-ochki.jpg"/>
          <p:cNvPicPr>
            <a:picLocks noChangeAspect="1" noChangeArrowheads="1"/>
          </p:cNvPicPr>
          <p:nvPr/>
        </p:nvPicPr>
        <p:blipFill>
          <a:blip r:embed="rId3" cstate="print"/>
          <a:srcRect/>
          <a:stretch>
            <a:fillRect/>
          </a:stretch>
        </p:blipFill>
        <p:spPr bwMode="auto">
          <a:xfrm>
            <a:off x="107504" y="3429000"/>
            <a:ext cx="4814248" cy="2808312"/>
          </a:xfrm>
          <a:prstGeom prst="rect">
            <a:avLst/>
          </a:prstGeom>
          <a:noFill/>
        </p:spPr>
      </p:pic>
      <p:pic>
        <p:nvPicPr>
          <p:cNvPr id="41988" name="Picture 4" descr="https://www.syl.ru/misc/i/ni/6/9/2/4/8/2/i/692482.jpg"/>
          <p:cNvPicPr>
            <a:picLocks noChangeAspect="1" noChangeArrowheads="1"/>
          </p:cNvPicPr>
          <p:nvPr/>
        </p:nvPicPr>
        <p:blipFill>
          <a:blip r:embed="rId4" cstate="print"/>
          <a:srcRect/>
          <a:stretch>
            <a:fillRect/>
          </a:stretch>
        </p:blipFill>
        <p:spPr bwMode="auto">
          <a:xfrm>
            <a:off x="5041548" y="3140968"/>
            <a:ext cx="4102452" cy="273630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TotalTime>
  <Words>2374</Words>
  <Application>Microsoft Office PowerPoint</Application>
  <PresentationFormat>Экран (4:3)</PresentationFormat>
  <Paragraphs>156</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Наташа</cp:lastModifiedBy>
  <cp:revision>62</cp:revision>
  <dcterms:created xsi:type="dcterms:W3CDTF">2022-08-27T13:31:25Z</dcterms:created>
  <dcterms:modified xsi:type="dcterms:W3CDTF">2022-10-27T11:50:02Z</dcterms:modified>
</cp:coreProperties>
</file>