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9900"/>
    <a:srgbClr val="CC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30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898DE-8200-4B73-722C-45A146962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07C7D7-A746-7722-943E-8F25B1AB7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E3453-7E94-8157-FB01-92B7FEBE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C68572-0AB1-3872-5E76-7349DC1E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B92A9-445F-BBEA-7A07-0DF8BFFD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B2B45-AB9F-43EF-8127-4C71DAC74A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407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CF7E2-F20A-C324-D8C6-44F6FB4D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AF50AF-59D1-51DE-3176-32FD6EEBD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9A5D71-C299-6839-45D4-2D90EA52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2F318-CFEF-3ED9-7741-7CF4409DB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35B05-5A85-3305-D7F6-606AF1F3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C78F9-62D7-4B72-AFBB-267F526F46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066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C0557B-D4EC-B056-A45D-E71D09A46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6B5B4-583E-B537-1F91-3B21B1A21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2B736-7CDA-4801-C403-44E697D7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4C8DE8-90A5-9830-AB04-06994619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A1A83-E19E-A5C7-E0BB-FD1FE587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EADEE-282F-4015-84EC-633B5AF97F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786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553D7-1D11-8BB3-29D3-89E3A87A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BEB1D-158C-7ECB-A9E6-6E06B268B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7A351C-B3E7-5854-F2FC-22A97951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7C3991-C88B-7048-1003-9F791505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2107B4-DE33-0CC7-9B67-E0CB6E4A0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27E7E-83A0-44D0-9F28-F7EC363D3E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296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BD2BD-BF0F-4A5D-6088-2C8A257C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04B27A-B2B1-2F21-8DE4-84FDC00A6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27C958-0B00-D672-1C7B-55EA52869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8D9E18-F089-0F66-F257-F8E9E374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960D4F-2B60-F3B3-7ACB-DC13C6C2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C8F8E-D353-493E-AEAF-A91B23784D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642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393B4-DF85-56AE-76D5-4A108DD2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5D501A-14B7-CA11-5022-D76F44E38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3AC510-8557-7E51-4155-33D32CBC4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6AD188-4C09-ED70-4155-79723C25F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B077F0-89A0-996F-B0A6-CE6DCB3FB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EFF04C-2FA7-B59B-37FA-26D2C3A69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1666E-D705-4690-9912-90D04DCEFF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81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AE32C-958B-3531-6D17-F19472C4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0E6326-41F7-690E-E8C4-136F029F4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BBAAB7-0C78-BF36-0C7B-44BC1859A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A63B8B-73CB-18D4-C6EA-88C205244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3F20E3-2ED6-E7FB-207B-77AA0CB8C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E5C4A3-0C1C-CA71-B6EB-C01BDA4B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28B9E1-D3BC-1E36-B0B4-89700AD0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E53943-4926-4D2A-90CE-BC326CE5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43741-3964-4894-814A-CD9C5B2B07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73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528D1-B4CD-B6AE-54F2-92FC8BDB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910C1A-E5C3-AB76-BEC8-57880E405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3B1EDB-F5C7-2761-305F-68258ADD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03F7FF-8960-126C-5C4F-D29C73DF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6AC01-B5A4-4ABC-A43C-95851C141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57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DE7C80-0CC5-D07D-B638-FE7E9AC0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3E19F1-4991-1979-2D43-353599E8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B99402-5FB9-CA9A-5434-734011AD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2E7F0-E327-4DB5-88C2-7199A25CBE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643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081E4-5439-C817-DCE1-1A33FEFE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3BC661-FD7A-99BA-D4F6-AC6B8B11F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8F8486-43F9-7982-88FD-12CB36CBE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449F87-A586-4E1F-AA1F-A85521F8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C5AA1-5740-CCBF-30C7-ED921E16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46CC45-5EA6-FCFB-40EA-D2A6A2E6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086D1-560A-4F39-A84B-862264E334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21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4BFE3-5270-402D-AC3F-63061905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33B9B0-99F4-02A8-FB2D-3A29FC224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35EC90-587A-9AD6-799C-F30BDE655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EBFB5D-CEA1-E1F1-8553-CF9AA98B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8-B931-ABA3-D71D-73A1288A7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EDFBFD-F3F1-7354-B07A-B4B04E04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905C3-85B7-4A70-909C-731378A528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91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FFCC66">
                <a:gamma/>
                <a:tint val="55294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B5FD554-FDC4-8C6C-59B6-AE4729677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80CF8A1-6060-ED9E-6957-EF66679EA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212D15-83EE-04FB-ED44-E01ECC2CBB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646857-EB22-AC26-B32A-9049FCBB4E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62DBE4-5AF0-3A43-F93C-D181F085BE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822B60-E6D8-4968-9621-8B095246FB6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naruto-wolf.ucoz.ru/_fr/0/9609581.jpg" TargetMode="External"/><Relationship Id="rId7" Type="http://schemas.openxmlformats.org/officeDocument/2006/relationships/hyperlink" Target="http://musafromwinx.apbb.ru/uploads/0004/f9/1c/2770-2-f.jpg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live4fun.ru/pictures/img_23893766_33_6.jpg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hyperlink" Target="http://www.fl-m.ru/produkts/models/view/03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kill.ru/images/2006/09/01/157553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roller-kherson.clan.su/_ph/1/72116950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mucho-dyke.narod.ru/kick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44BE42A-9636-425F-9924-B749BEEFB8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08050"/>
            <a:ext cx="7772400" cy="2692400"/>
          </a:xfrm>
        </p:spPr>
        <p:txBody>
          <a:bodyPr anchor="ctr"/>
          <a:lstStyle/>
          <a:p>
            <a:r>
              <a:rPr lang="ru-RU" altLang="ru-RU" b="1">
                <a:solidFill>
                  <a:srgbClr val="CC0000"/>
                </a:solidFill>
                <a:latin typeface="Georgia" panose="02040502050405020303" pitchFamily="18" charset="0"/>
              </a:rPr>
              <a:t>Агрессивный ребенок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4468A95-B6AB-8429-8728-9BFEC5697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3067050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38E53A19-5AE5-D1F0-B198-74258ED0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276475"/>
            <a:ext cx="226536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6163543-5B84-0E5F-8787-3F166E3EB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5335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390E9FD-C4A5-6EA7-55AD-535B3DA75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777875"/>
          </a:xfrm>
        </p:spPr>
        <p:txBody>
          <a:bodyPr/>
          <a:lstStyle/>
          <a:p>
            <a:r>
              <a:rPr lang="ru-RU" altLang="ru-RU" sz="3600" b="1">
                <a:solidFill>
                  <a:srgbClr val="CC0000"/>
                </a:solidFill>
                <a:latin typeface="Georgia" panose="02040502050405020303" pitchFamily="18" charset="0"/>
              </a:rPr>
              <a:t>Неуверенность в собственной безопасности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FB9B890-AFD4-C471-F23C-6927A9D40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52562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>
                <a:latin typeface="Georgia" panose="02040502050405020303" pitchFamily="18" charset="0"/>
              </a:rPr>
              <a:t>Когда родители заняты собой или выяснением собственных отношений, а ребенок предоставлен самому себе, у него может возникнуть неуверенность в собственной безопасности. Он начинает видеть опасность даже там, где ее нет, становится недоверчивым и подозрительным. Семья и дом не дают ему необходимой степени защиты и гарантии стабильности. А результатом становится проявляемая к месту и не к месту агрессивность.</a:t>
            </a:r>
            <a:r>
              <a:rPr lang="ru-RU" altLang="ru-RU" sz="280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40C34BE-315D-14D2-C502-782B40C42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96300" cy="561975"/>
          </a:xfrm>
        </p:spPr>
        <p:txBody>
          <a:bodyPr/>
          <a:lstStyle/>
          <a:p>
            <a:r>
              <a:rPr lang="ru-RU" altLang="ru-RU" sz="3600" b="1">
                <a:solidFill>
                  <a:srgbClr val="CC0000"/>
                </a:solidFill>
                <a:latin typeface="Georgia" panose="02040502050405020303" pitchFamily="18" charset="0"/>
              </a:rPr>
              <a:t>Личный отрицательный опыт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A04818DB-EFF1-5387-0046-E4C66879A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81075"/>
            <a:ext cx="55435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B5EE910-A678-4BCD-C76C-F44DB56E4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altLang="ru-RU" sz="3600" b="1">
                <a:solidFill>
                  <a:srgbClr val="CC0000"/>
                </a:solidFill>
                <a:latin typeface="Georgia" panose="02040502050405020303" pitchFamily="18" charset="0"/>
              </a:rPr>
              <a:t>Эмоциональная нестабильность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24D08C6-8149-0588-2D35-CF40E3592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908050"/>
            <a:ext cx="4679950" cy="5689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>
                <a:latin typeface="Georgia" panose="02040502050405020303" pitchFamily="18" charset="0"/>
              </a:rPr>
              <a:t>До 7 лет многие дети подвержены колебаниям эмоций, которые взрослые часто называют капризами. Настроение малыша может меняться под влиянием усталости или плохого самочувствия. В этом случае ребенок переносит свою агрессивность не на "обидчика", а на все, что под руку подвернется. 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182DCDF7-E7B3-6ACC-5B3E-714F460FE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3773487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9AE422E-11EA-D666-C650-00E4B638FF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altLang="ru-RU" sz="3600" b="1">
                <a:solidFill>
                  <a:srgbClr val="CC0000"/>
                </a:solidFill>
                <a:latin typeface="Georgia" panose="02040502050405020303" pitchFamily="18" charset="0"/>
              </a:rPr>
              <a:t>Недовольство собой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24D9120-DA3A-7E22-D57F-FFE2F9B0D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4608512" cy="5689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>
                <a:latin typeface="Georgia" panose="02040502050405020303" pitchFamily="18" charset="0"/>
              </a:rPr>
              <a:t>Вызывается не объективными причинами, а отсутствием эмоционального поощрения от родителей, которое приводит к тому, что дети не научаются любви к себе. Если ребенок не любит себя, считает себя недостойным любви, то он не любит и других. 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7FD52D60-441F-2B22-33B5-2A1BB80BB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4321175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460881B-B562-4F03-D093-E84D559A2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633412"/>
          </a:xfrm>
        </p:spPr>
        <p:txBody>
          <a:bodyPr/>
          <a:lstStyle/>
          <a:p>
            <a:r>
              <a:rPr lang="ru-RU" altLang="ru-RU" sz="3600" b="1">
                <a:solidFill>
                  <a:srgbClr val="CC0000"/>
                </a:solidFill>
                <a:latin typeface="Georgia" panose="02040502050405020303" pitchFamily="18" charset="0"/>
              </a:rPr>
              <a:t>Повышенная раздражительность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D8AD50F-4E36-A8FC-DCCA-7FD0855D9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3889375" cy="547211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>
                <a:latin typeface="Georgia" panose="02040502050405020303" pitchFamily="18" charset="0"/>
              </a:rPr>
              <a:t>Такие личностные особенности, как повышенная раздражительность, устойчивая тенденция обижаться даже на нейтральные, казалось бы, высказывания и действия других людей, также могут являться провокаторами проявления агрессивности.</a:t>
            </a:r>
            <a:r>
              <a:rPr lang="ru-RU" altLang="ru-RU" sz="2000"/>
              <a:t> 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E755B9BE-B817-4762-91C3-E1A5ACCEC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25538"/>
            <a:ext cx="4308475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A042B79-4F72-A2BD-E405-9DE2A78A7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altLang="ru-RU" sz="3600" b="1">
                <a:solidFill>
                  <a:srgbClr val="CC0000"/>
                </a:solidFill>
                <a:latin typeface="Georgia" panose="02040502050405020303" pitchFamily="18" charset="0"/>
              </a:rPr>
              <a:t>Чувство вины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B57BA1F-9679-8A07-D1E6-7F16D56B7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6463" y="1052513"/>
            <a:ext cx="4103687" cy="547211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>
                <a:latin typeface="Georgia" panose="02040502050405020303" pitchFamily="18" charset="0"/>
              </a:rPr>
              <a:t>Они испытывают чувство вины и чувство стыда по отношению к тем, с кем поступили нехорошо или кому причинили вред. Поскольку оба эти чувства довольно неприятны и не приносят радости, они и у взрослых нередко перенаправляются в адрес тех, к кому они испытывают эти чувства.</a:t>
            </a:r>
            <a:r>
              <a:rPr lang="ru-RU" altLang="ru-RU" sz="2400"/>
              <a:t> 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F6EAB790-A4CF-0909-38E1-897CDFDFB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4572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6E3D803-30BC-5990-0448-8A5F204DB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3600" b="1">
                <a:solidFill>
                  <a:srgbClr val="009900"/>
                </a:solidFill>
                <a:latin typeface="Georgia" panose="02040502050405020303" pitchFamily="18" charset="0"/>
              </a:rPr>
              <a:t>Ситуативные причины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D1D8BAA-DFAE-D5DD-9099-D17DBE44C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5435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>
                <a:solidFill>
                  <a:srgbClr val="CC0000"/>
                </a:solidFill>
                <a:latin typeface="Georgia" panose="02040502050405020303" pitchFamily="18" charset="0"/>
              </a:rPr>
              <a:t>Плохое самочувствие, переутомление</a:t>
            </a:r>
          </a:p>
          <a:p>
            <a:pPr algn="ctr">
              <a:buFontTx/>
              <a:buNone/>
            </a:pPr>
            <a:r>
              <a:rPr lang="ru-RU" altLang="ru-RU">
                <a:latin typeface="Georgia" panose="02040502050405020303" pitchFamily="18" charset="0"/>
              </a:rPr>
              <a:t>Чаще всего дети ведут себя агрессивно в те дни, когда они не выспались, плохо себя чувствуют или обиделись на что-то или кого-то.</a:t>
            </a:r>
            <a:r>
              <a:rPr lang="ru-RU" altLang="ru-RU"/>
              <a:t> 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9BA6B426-534D-C6C3-7BC9-5CB9E0C05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73463"/>
            <a:ext cx="3744913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AA911F5-CE50-7DE0-8922-44A878D52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3600" b="1">
                <a:solidFill>
                  <a:srgbClr val="CC0000"/>
                </a:solidFill>
                <a:latin typeface="Georgia" panose="02040502050405020303" pitchFamily="18" charset="0"/>
              </a:rPr>
              <a:t>Влияние продуктов питания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05CEA3A-3E90-C400-992A-8C17E5985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4392613" cy="56165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800">
                <a:latin typeface="Georgia" panose="02040502050405020303" pitchFamily="18" charset="0"/>
              </a:rPr>
              <a:t>Доказана взаимосвязь между повышением тревожности, нервозности и агрессивности и употреблением шоколада. За рубежом проводятся исследования, изучающие взаимосвязь между употреблением чипсов, гамбургеров, сладкой газированной воды и повышенной агрессивностью.</a:t>
            </a:r>
            <a:r>
              <a:rPr lang="ru-RU" altLang="ru-RU" sz="2800"/>
              <a:t> 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C97FD827-D72A-D99A-4B60-A5F368E7C5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284538"/>
            <a:ext cx="102235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Картинка 11 из 76252">
            <a:hlinkClick r:id="rId3"/>
            <a:extLst>
              <a:ext uri="{FF2B5EF4-FFF2-40B4-BE49-F238E27FC236}">
                <a16:creationId xmlns:a16="http://schemas.microsoft.com/office/drawing/2014/main" id="{A7E78691-CFB5-E25D-25A3-82CB53B62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2455863" cy="24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Картинка 6 из 7492">
            <a:hlinkClick r:id="rId5"/>
            <a:extLst>
              <a:ext uri="{FF2B5EF4-FFF2-40B4-BE49-F238E27FC236}">
                <a16:creationId xmlns:a16="http://schemas.microsoft.com/office/drawing/2014/main" id="{94F4F525-4DA9-6D57-CC1B-F46179E48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908050"/>
            <a:ext cx="1644650" cy="21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Картинка 6 из 5392">
            <a:hlinkClick r:id="rId7"/>
            <a:extLst>
              <a:ext uri="{FF2B5EF4-FFF2-40B4-BE49-F238E27FC236}">
                <a16:creationId xmlns:a16="http://schemas.microsoft.com/office/drawing/2014/main" id="{9996EDED-E05E-B0FD-9755-5C1289731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013325"/>
            <a:ext cx="2322513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Картинка 9 из 9357">
            <a:hlinkClick r:id="rId9"/>
            <a:extLst>
              <a:ext uri="{FF2B5EF4-FFF2-40B4-BE49-F238E27FC236}">
                <a16:creationId xmlns:a16="http://schemas.microsoft.com/office/drawing/2014/main" id="{EC4F887A-3519-B400-D853-6851EF65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2211387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A441802-4730-5EBD-A79C-E91782242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2800" b="1">
                <a:solidFill>
                  <a:srgbClr val="CC0000"/>
                </a:solidFill>
                <a:latin typeface="Georgia" panose="02040502050405020303" pitchFamily="18" charset="0"/>
              </a:rPr>
              <a:t>Влияние шума, вибрации, тесноты, температуры воздуха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E96A8A0-2B4B-1DFD-C864-635A2127F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>
                <a:latin typeface="Georgia" panose="02040502050405020303" pitchFamily="18" charset="0"/>
              </a:rPr>
              <a:t>Мы становимся особенно раздражительны и возбудимы именно в жару.</a:t>
            </a:r>
          </a:p>
          <a:p>
            <a:pPr>
              <a:lnSpc>
                <a:spcPct val="80000"/>
              </a:lnSpc>
            </a:pPr>
            <a:r>
              <a:rPr lang="ru-RU" altLang="ru-RU" sz="2800">
                <a:latin typeface="Georgia" panose="02040502050405020303" pitchFamily="18" charset="0"/>
              </a:rPr>
              <a:t>Теснота - еще один могучий провокатор нашей агрессивности. На ребенка теснота действует не менее сильно, чем на нас, взрослых. </a:t>
            </a:r>
          </a:p>
          <a:p>
            <a:pPr>
              <a:lnSpc>
                <a:spcPct val="80000"/>
              </a:lnSpc>
            </a:pPr>
            <a:r>
              <a:rPr lang="ru-RU" altLang="ru-RU" sz="2800">
                <a:latin typeface="Georgia" panose="02040502050405020303" pitchFamily="18" charset="0"/>
              </a:rPr>
              <a:t>У детей, живущих рядом с оживленными автострадами, проживающих в домах, находящихся над туннелями метрополитена или в непосредственной близости от железнодорожных путей, уровень агрессивности, согласно проведенным исследованиям, как правило, повышен.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F3B8629-457E-1C9C-CFED-48BCA6E5C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2800" b="1">
                <a:solidFill>
                  <a:srgbClr val="009900"/>
                </a:solidFill>
                <a:latin typeface="Georgia" panose="02040502050405020303" pitchFamily="18" charset="0"/>
              </a:rPr>
              <a:t>Тип темперамента и особенности характера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80DB19B-C8F9-A863-64A0-00A6A883C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569325" cy="5329237"/>
          </a:xfrm>
        </p:spPr>
        <p:txBody>
          <a:bodyPr/>
          <a:lstStyle/>
          <a:p>
            <a:r>
              <a:rPr lang="ru-RU" altLang="ru-RU" sz="2800">
                <a:latin typeface="Georgia" panose="02040502050405020303" pitchFamily="18" charset="0"/>
              </a:rPr>
              <a:t>Менее всего склонны к активной</a:t>
            </a:r>
          </a:p>
          <a:p>
            <a:pPr>
              <a:buFontTx/>
              <a:buNone/>
            </a:pPr>
            <a:r>
              <a:rPr lang="ru-RU" altLang="ru-RU" sz="2800">
                <a:latin typeface="Georgia" panose="02040502050405020303" pitchFamily="18" charset="0"/>
              </a:rPr>
              <a:t>    агрессии меланхолики и флегматики.</a:t>
            </a:r>
          </a:p>
          <a:p>
            <a:r>
              <a:rPr lang="ru-RU" altLang="ru-RU" sz="2800">
                <a:latin typeface="Georgia" panose="02040502050405020303" pitchFamily="18" charset="0"/>
              </a:rPr>
              <a:t>Сангвиник по природе своей не агрессивен и чаще всего предпочитает решать проблемные и даже конфликтные ситуации миром. </a:t>
            </a:r>
          </a:p>
          <a:p>
            <a:r>
              <a:rPr lang="ru-RU" altLang="ru-RU" sz="2800">
                <a:latin typeface="Georgia" panose="02040502050405020303" pitchFamily="18" charset="0"/>
              </a:rPr>
              <a:t>Естественной склонностью к активной агрессии обладают холерики вследствие их крайней неуравновешенности как нервной, так и эмоциональной. Холерики чрезмерно раздражительны, вспыльчивы, их очень легко вывести из терпения. 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65B52C08-5A79-3FC0-D602-54FB19BAE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0713"/>
            <a:ext cx="1460500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B3EC46F-764A-C8B9-A07B-E9E95A166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850900"/>
          </a:xfrm>
        </p:spPr>
        <p:txBody>
          <a:bodyPr/>
          <a:lstStyle/>
          <a:p>
            <a:r>
              <a:rPr lang="ru-RU" altLang="ru-RU" sz="3600" b="1">
                <a:solidFill>
                  <a:srgbClr val="CC0000"/>
                </a:solidFill>
                <a:latin typeface="Georgia" panose="02040502050405020303" pitchFamily="18" charset="0"/>
              </a:rPr>
              <a:t>Безразличие или враждебность со стороны родителей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7D01DF1-13F7-BE49-F35A-4D8C421E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341438"/>
            <a:ext cx="5219700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DE15A93-A6E4-A04F-06ED-241D9BDB1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850900"/>
          </a:xfrm>
        </p:spPr>
        <p:txBody>
          <a:bodyPr/>
          <a:lstStyle/>
          <a:p>
            <a:r>
              <a:rPr lang="ru-RU" altLang="ru-RU" sz="3600" b="1">
                <a:solidFill>
                  <a:srgbClr val="009900"/>
                </a:solidFill>
                <a:latin typeface="Georgia" panose="02040502050405020303" pitchFamily="18" charset="0"/>
              </a:rPr>
              <a:t>Социально-биологические причины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2780369-6EDF-7D5B-E3B3-1E591FC25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4176713" cy="5183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>
                <a:latin typeface="Georgia" panose="02040502050405020303" pitchFamily="18" charset="0"/>
              </a:rPr>
              <a:t>Мальчики чаще проявляют активную агрессию, чем девочки.</a:t>
            </a:r>
          </a:p>
          <a:p>
            <a:pPr>
              <a:lnSpc>
                <a:spcPct val="90000"/>
              </a:lnSpc>
            </a:pPr>
            <a:r>
              <a:rPr lang="ru-RU" altLang="ru-RU" sz="2400">
                <a:latin typeface="Georgia" panose="02040502050405020303" pitchFamily="18" charset="0"/>
              </a:rPr>
              <a:t>Повышенная агрессивность может быть обусловлена также биологическими, половыми, психологическими и социальными причинами.</a:t>
            </a:r>
          </a:p>
          <a:p>
            <a:pPr>
              <a:lnSpc>
                <a:spcPct val="90000"/>
              </a:lnSpc>
            </a:pPr>
            <a:r>
              <a:rPr lang="ru-RU" altLang="ru-RU" sz="2400">
                <a:latin typeface="Georgia" panose="02040502050405020303" pitchFamily="18" charset="0"/>
              </a:rPr>
              <a:t>Чаще проявляется в дошкольном и подростковом возрастах. 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5A05AA93-7098-26EE-2FE3-40B950D08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89138"/>
            <a:ext cx="4608513" cy="27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C766D93-0B1A-4814-EB97-F42A44B65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3600" b="1">
                <a:solidFill>
                  <a:schemeClr val="accent2"/>
                </a:solidFill>
                <a:latin typeface="Georgia" panose="02040502050405020303" pitchFamily="18" charset="0"/>
              </a:rPr>
              <a:t>Физическая агрессия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57FE54C-1966-CCA5-CF36-EB9502F25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55451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3600">
                <a:latin typeface="Georgia" panose="02040502050405020303" pitchFamily="18" charset="0"/>
              </a:rPr>
              <a:t>Использование физической силы против другого лица</a:t>
            </a:r>
          </a:p>
          <a:p>
            <a:pPr algn="ctr">
              <a:buFontTx/>
              <a:buNone/>
            </a:pPr>
            <a:endParaRPr lang="ru-RU" altLang="ru-RU" sz="3600">
              <a:latin typeface="Georgia" panose="02040502050405020303" pitchFamily="18" charset="0"/>
            </a:endParaRP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4C72DD4A-BA2E-8017-E862-624C28B9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7647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9C08494-9FC5-59CC-AE36-8D7B36759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altLang="ru-RU" sz="3600" b="1">
                <a:solidFill>
                  <a:schemeClr val="accent2"/>
                </a:solidFill>
                <a:latin typeface="Georgia" panose="02040502050405020303" pitchFamily="18" charset="0"/>
              </a:rPr>
              <a:t>Косвенная агрессия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DF7FFD8-5A75-1AFC-1E7B-05093503F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55451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>
                <a:latin typeface="Georgia" panose="02040502050405020303" pitchFamily="18" charset="0"/>
              </a:rPr>
              <a:t>действия, как окольными путями направленные на другое лицо (сплетни, злобные шутки), так и ни на кого не направленные взрывы ярости (крик, топанье ногами, битье кулаками по столу, хлопанье дверьми и др.) </a:t>
            </a: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44D091AF-D1C0-57F2-20DC-20811255E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05263"/>
            <a:ext cx="3457575" cy="25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28D8EBC-EE81-C8FE-F8DC-527CC311E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3600" b="1">
                <a:solidFill>
                  <a:schemeClr val="accent2"/>
                </a:solidFill>
                <a:latin typeface="Georgia" panose="02040502050405020303" pitchFamily="18" charset="0"/>
              </a:rPr>
              <a:t>Вербальная агрессия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451D971-FC47-C663-BABD-5B97DE67A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569325" cy="54721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>
                <a:latin typeface="Georgia" panose="02040502050405020303" pitchFamily="18" charset="0"/>
              </a:rPr>
              <a:t>выражение негативных чувств как через форму (крик, визг, ссора), так и через содержание словесных ответов (угрозы, проклятия, ругань)</a:t>
            </a:r>
            <a:r>
              <a:rPr lang="ru-RU" altLang="ru-RU"/>
              <a:t> </a:t>
            </a:r>
          </a:p>
        </p:txBody>
      </p:sp>
      <p:pic>
        <p:nvPicPr>
          <p:cNvPr id="25605" name="Picture 5" descr="Картинка 22 из 9512">
            <a:hlinkClick r:id="rId2"/>
            <a:extLst>
              <a:ext uri="{FF2B5EF4-FFF2-40B4-BE49-F238E27FC236}">
                <a16:creationId xmlns:a16="http://schemas.microsoft.com/office/drawing/2014/main" id="{F76F557D-74B5-7F89-F87C-050F4B77B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97200"/>
            <a:ext cx="507682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336BF92-D3C4-8DD5-1BD7-C9949EF65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altLang="ru-RU" sz="3600" b="1">
                <a:solidFill>
                  <a:schemeClr val="accent2"/>
                </a:solidFill>
                <a:latin typeface="Georgia" panose="02040502050405020303" pitchFamily="18" charset="0"/>
              </a:rPr>
              <a:t>Склонность к раздражению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E1205DA-8258-85B5-50A2-7E2976E13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3671888" cy="55435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>
                <a:latin typeface="Georgia" panose="02040502050405020303" pitchFamily="18" charset="0"/>
              </a:rPr>
              <a:t>Готовность к проявлению при малейшем возбуждении вспыльчивости, резкости, грубости 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013FB26A-1960-F01B-8DA2-FCE56D4D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052513"/>
            <a:ext cx="4130675" cy="54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011CAC5-A27B-4312-8C06-E8E42D3E8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altLang="ru-RU" sz="3600" b="1">
                <a:solidFill>
                  <a:schemeClr val="accent2"/>
                </a:solidFill>
                <a:latin typeface="Georgia" panose="02040502050405020303" pitchFamily="18" charset="0"/>
              </a:rPr>
              <a:t>Негативизм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13E74D1-2518-1E90-1E0F-198940D09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1275" y="981075"/>
            <a:ext cx="4835525" cy="55435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>
                <a:latin typeface="Georgia" panose="02040502050405020303" pitchFamily="18" charset="0"/>
              </a:rPr>
              <a:t>Оппозиционная манера поведения, обычно направленная против авторитета или руководства. Может нарастать от пассивного сопротивления до активной борьбы против установившихся законов и обычаев.</a:t>
            </a:r>
            <a:r>
              <a:rPr lang="ru-RU" altLang="ru-RU"/>
              <a:t> 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61C729FF-D76D-610E-513F-F1627BBD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3519488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88FFC2D-DCB0-E8B1-275C-DE1055DB7F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3600" b="1">
                <a:solidFill>
                  <a:srgbClr val="CC0000"/>
                </a:solidFill>
                <a:latin typeface="Georgia" panose="02040502050405020303" pitchFamily="18" charset="0"/>
              </a:rPr>
              <a:t>Типы человеческой агрессии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6F9CBF7-C8C4-0295-6F48-41A86B12C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54721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3600" b="1">
                <a:solidFill>
                  <a:schemeClr val="accent2"/>
                </a:solidFill>
                <a:latin typeface="Georgia" panose="02040502050405020303" pitchFamily="18" charset="0"/>
              </a:rPr>
              <a:t>Доброкачественная</a:t>
            </a:r>
          </a:p>
          <a:p>
            <a:pPr algn="ctr">
              <a:buFontTx/>
              <a:buNone/>
            </a:pPr>
            <a:r>
              <a:rPr lang="ru-RU" altLang="ru-RU">
                <a:latin typeface="Georgia" panose="02040502050405020303" pitchFamily="18" charset="0"/>
              </a:rPr>
              <a:t>Биологически адаптивная агрессивность – это реакция на угрозу витальным интересам индивида. Возникает спонтанно как реакция на угрозу; а следствие ее – устранение либо самой угрозы, либо ее причины.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97010EE5-3E9B-0561-7D82-5D6843A08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3600" b="1">
                <a:solidFill>
                  <a:schemeClr val="accent2"/>
                </a:solidFill>
                <a:latin typeface="Georgia" panose="02040502050405020303" pitchFamily="18" charset="0"/>
              </a:rPr>
              <a:t>Злокачественная</a:t>
            </a:r>
          </a:p>
          <a:p>
            <a:pPr algn="ctr">
              <a:buFontTx/>
              <a:buNone/>
            </a:pPr>
            <a:r>
              <a:rPr lang="ru-RU" altLang="ru-RU">
                <a:latin typeface="Georgia" panose="02040502050405020303" pitchFamily="18" charset="0"/>
              </a:rPr>
              <a:t>Главные ее проявления – жестокое истязание или убийство – не имеют никакой иной цели, кроме получения удовольствия.</a:t>
            </a:r>
            <a:r>
              <a:rPr lang="ru-RU" altLang="ru-RU"/>
              <a:t> </a:t>
            </a:r>
          </a:p>
        </p:txBody>
      </p:sp>
      <p:pic>
        <p:nvPicPr>
          <p:cNvPr id="29701" name="Picture 5" descr="Картинка 126 из 11137">
            <a:hlinkClick r:id="rId2"/>
            <a:extLst>
              <a:ext uri="{FF2B5EF4-FFF2-40B4-BE49-F238E27FC236}">
                <a16:creationId xmlns:a16="http://schemas.microsoft.com/office/drawing/2014/main" id="{D7BC4A44-8472-EE52-9BA3-EB37A919E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24175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C5323C1-930F-672D-3DBC-8154D0854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3600" b="1">
                <a:solidFill>
                  <a:schemeClr val="accent2"/>
                </a:solidFill>
                <a:latin typeface="Georgia" panose="02040502050405020303" pitchFamily="18" charset="0"/>
              </a:rPr>
              <a:t>Псевдоагрессия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F45AC01-53FE-BDA5-9324-A7EC1FD88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3600">
                <a:latin typeface="Georgia" panose="02040502050405020303" pitchFamily="18" charset="0"/>
              </a:rPr>
              <a:t>Действие, в результате которого может быть нанесен ущерб, но которым не предшествовали злые намерения (случайный выстрел с ранением человека, самоутверждение, игровая псевдоагрессия во время игр, тренингов и др.)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427DC29-5D8E-7721-3EDC-39B6A4B21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3600" b="1">
                <a:solidFill>
                  <a:schemeClr val="accent2"/>
                </a:solidFill>
                <a:latin typeface="Georgia" panose="02040502050405020303" pitchFamily="18" charset="0"/>
              </a:rPr>
              <a:t>Оборонительная агрессия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1F49536-49BD-F59D-0158-D01C71E73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55451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>
                <a:latin typeface="Georgia" panose="02040502050405020303" pitchFamily="18" charset="0"/>
              </a:rPr>
              <a:t>В ситуации, когда возникает угроза жизни, здоровью, свободе или собственности проявляется так называемая оборонительная агрессия.</a:t>
            </a:r>
            <a:r>
              <a:rPr lang="ru-RU" altLang="ru-RU"/>
              <a:t> </a:t>
            </a:r>
          </a:p>
        </p:txBody>
      </p:sp>
      <p:pic>
        <p:nvPicPr>
          <p:cNvPr id="31749" name="Picture 5" descr="Картинка 7 из 597">
            <a:hlinkClick r:id="rId2"/>
            <a:extLst>
              <a:ext uri="{FF2B5EF4-FFF2-40B4-BE49-F238E27FC236}">
                <a16:creationId xmlns:a16="http://schemas.microsoft.com/office/drawing/2014/main" id="{68653F42-E323-77B6-3AE7-F928D3302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48000"/>
            <a:ext cx="38766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6E56148-4BE3-72C2-3EB5-33A08BC02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850900"/>
          </a:xfrm>
        </p:spPr>
        <p:txBody>
          <a:bodyPr/>
          <a:lstStyle/>
          <a:p>
            <a:r>
              <a:rPr lang="ru-RU" altLang="ru-RU" sz="3600" b="1">
                <a:solidFill>
                  <a:srgbClr val="CC0000"/>
                </a:solidFill>
                <a:latin typeface="Georgia" panose="02040502050405020303" pitchFamily="18" charset="0"/>
              </a:rPr>
              <a:t>Разрушение эмоциональных связей в семье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6D63001-3DB0-1175-F854-F9EA89CAA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56100" y="1341438"/>
            <a:ext cx="4537075" cy="525621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>
                <a:latin typeface="Georgia" panose="02040502050405020303" pitchFamily="18" charset="0"/>
              </a:rPr>
              <a:t>Супруги сосуществуют в постоянных ссорах. Жизнь в такой семье становится для ребенка настоящим испытанием, особенно, если родители используют его как аргумент в споре между собой. Ребенок либо живет в постоянном напряжении, страдая от нестабильности в доме и конфликта между двумя самыми близкими ему людьми.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DE973DF2-7588-088B-235E-42B41D68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4054475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A334E34-26BC-1A1B-E7E9-E2068CA23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altLang="ru-RU" sz="3200" b="1">
                <a:solidFill>
                  <a:srgbClr val="D60093"/>
                </a:solidFill>
                <a:latin typeface="Georgia" panose="02040502050405020303" pitchFamily="18" charset="0"/>
              </a:rPr>
              <a:t>Симптомы неблагополучия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40985DF-B6E3-A8B1-F5F1-2053C1902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8324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Georgia" panose="02040502050405020303" pitchFamily="18" charset="0"/>
              </a:rPr>
              <a:t>Эмоционально-оценочные:</a:t>
            </a:r>
            <a:r>
              <a:rPr lang="ru-RU" altLang="ru-RU" sz="240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altLang="ru-RU" sz="2400">
                <a:latin typeface="Georgia" panose="02040502050405020303" pitchFamily="18" charset="0"/>
              </a:rPr>
              <a:t>не понимают чувств и переживаний других людей; </a:t>
            </a:r>
          </a:p>
          <a:p>
            <a:pPr>
              <a:lnSpc>
                <a:spcPct val="90000"/>
              </a:lnSpc>
            </a:pPr>
            <a:r>
              <a:rPr lang="ru-RU" altLang="ru-RU" sz="2400">
                <a:latin typeface="Georgia" panose="02040502050405020303" pitchFamily="18" charset="0"/>
              </a:rPr>
              <a:t>не могут разобраться в собственных чувствах и переживаниях, затрудняются их назвать; </a:t>
            </a:r>
          </a:p>
          <a:p>
            <a:pPr>
              <a:lnSpc>
                <a:spcPct val="90000"/>
              </a:lnSpc>
            </a:pPr>
            <a:r>
              <a:rPr lang="ru-RU" altLang="ru-RU" sz="2400">
                <a:latin typeface="Georgia" panose="02040502050405020303" pitchFamily="18" charset="0"/>
              </a:rPr>
              <a:t>чрезмерно подозрительны, все время ожидают физического и морального зла, удара, оскорбления от любого человека, сверстника или взрослого; </a:t>
            </a:r>
          </a:p>
          <a:p>
            <a:pPr>
              <a:lnSpc>
                <a:spcPct val="90000"/>
              </a:lnSpc>
            </a:pPr>
            <a:r>
              <a:rPr lang="ru-RU" altLang="ru-RU" sz="2400">
                <a:latin typeface="Georgia" panose="02040502050405020303" pitchFamily="18" charset="0"/>
              </a:rPr>
              <a:t>ощущают себя отверженными, одинокими во враждебном мире; эгоцентричны; </a:t>
            </a:r>
          </a:p>
          <a:p>
            <a:pPr>
              <a:lnSpc>
                <a:spcPct val="90000"/>
              </a:lnSpc>
            </a:pPr>
            <a:r>
              <a:rPr lang="ru-RU" altLang="ru-RU" sz="2400">
                <a:latin typeface="Georgia" panose="02040502050405020303" pitchFamily="18" charset="0"/>
              </a:rPr>
              <a:t>обладают крайностью самооценки (либо «я лучше всех», либо «я хуже всех»), неадекватно оценивают свое поведение; </a:t>
            </a:r>
          </a:p>
          <a:p>
            <a:pPr>
              <a:lnSpc>
                <a:spcPct val="90000"/>
              </a:lnSpc>
            </a:pPr>
            <a:r>
              <a:rPr lang="ru-RU" altLang="ru-RU" sz="2400">
                <a:latin typeface="Georgia" panose="02040502050405020303" pitchFamily="18" charset="0"/>
              </a:rPr>
              <a:t>во всех своих ошибках и неприятностях обвиняют окружающих, а собственные агрессивные действия считают правомерными, вынужденными или защитными. </a:t>
            </a:r>
          </a:p>
          <a:p>
            <a:pPr>
              <a:lnSpc>
                <a:spcPct val="90000"/>
              </a:lnSpc>
            </a:pPr>
            <a:endParaRPr lang="ru-RU" altLang="ru-RU" sz="240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7C07996-7111-9476-0BDF-6CAB5C452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altLang="ru-RU" sz="3600" b="1">
                <a:solidFill>
                  <a:schemeClr val="accent2"/>
                </a:solidFill>
                <a:latin typeface="Georgia" panose="02040502050405020303" pitchFamily="18" charset="0"/>
              </a:rPr>
              <a:t>Поведенческие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D105D8C-24E9-485C-8711-2B0306CB7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688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>
                <a:latin typeface="Georgia" panose="02040502050405020303" pitchFamily="18" charset="0"/>
              </a:rPr>
              <a:t>легко теряют контроль над собой; </a:t>
            </a:r>
          </a:p>
          <a:p>
            <a:pPr>
              <a:lnSpc>
                <a:spcPct val="80000"/>
              </a:lnSpc>
            </a:pPr>
            <a:r>
              <a:rPr lang="ru-RU" altLang="ru-RU" sz="2800">
                <a:latin typeface="Georgia" panose="02040502050405020303" pitchFamily="18" charset="0"/>
              </a:rPr>
              <a:t>проявляют физическую агрессию (драчливы) и вербальную (угрозы, грубость, брань); </a:t>
            </a:r>
          </a:p>
          <a:p>
            <a:pPr>
              <a:lnSpc>
                <a:spcPct val="80000"/>
              </a:lnSpc>
            </a:pPr>
            <a:r>
              <a:rPr lang="ru-RU" altLang="ru-RU" sz="2800">
                <a:latin typeface="Georgia" panose="02040502050405020303" pitchFamily="18" charset="0"/>
              </a:rPr>
              <a:t>демонстрируют вспышки ярости (кричат, визжат, топают ногами, катаются по полу, хлопают дверьми, швыряют и ломают предметы); </a:t>
            </a:r>
          </a:p>
          <a:p>
            <a:pPr>
              <a:lnSpc>
                <a:spcPct val="80000"/>
              </a:lnSpc>
            </a:pPr>
            <a:r>
              <a:rPr lang="ru-RU" altLang="ru-RU" sz="2800">
                <a:latin typeface="Georgia" panose="02040502050405020303" pitchFamily="18" charset="0"/>
              </a:rPr>
              <a:t>раздражительны, вспыльчивы, гневливы, упрямы, завистливы, обидчивы, подозрительны, мстительны; </a:t>
            </a:r>
          </a:p>
          <a:p>
            <a:pPr>
              <a:lnSpc>
                <a:spcPct val="80000"/>
              </a:lnSpc>
            </a:pPr>
            <a:r>
              <a:rPr lang="ru-RU" altLang="ru-RU" sz="2800">
                <a:latin typeface="Georgia" panose="02040502050405020303" pitchFamily="18" charset="0"/>
              </a:rPr>
              <a:t>отличаются «оппозиционной» манерой поведения, направленной против того или иного авторитета (учителя, ученика-лидера); </a:t>
            </a:r>
          </a:p>
          <a:p>
            <a:pPr>
              <a:lnSpc>
                <a:spcPct val="80000"/>
              </a:lnSpc>
            </a:pPr>
            <a:r>
              <a:rPr lang="ru-RU" altLang="ru-RU" sz="2800">
                <a:latin typeface="Georgia" panose="02040502050405020303" pitchFamily="18" charset="0"/>
              </a:rPr>
              <a:t>намеренно создают конфликтные ситуации, провоцируют ссоры. </a:t>
            </a:r>
          </a:p>
          <a:p>
            <a:pPr>
              <a:lnSpc>
                <a:spcPct val="80000"/>
              </a:lnSpc>
            </a:pPr>
            <a:endParaRPr lang="ru-RU" altLang="ru-RU" sz="280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71D0808-6E53-9B11-A111-D71BEEBFE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altLang="ru-RU" sz="3600" b="1">
                <a:solidFill>
                  <a:schemeClr val="accent2"/>
                </a:solidFill>
                <a:latin typeface="Georgia" panose="02040502050405020303" pitchFamily="18" charset="0"/>
              </a:rPr>
              <a:t>Физические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437BDDE-128F-234E-2DA1-7FE4D897D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r>
              <a:rPr lang="ru-RU" altLang="ru-RU">
                <a:latin typeface="Georgia" panose="02040502050405020303" pitchFamily="18" charset="0"/>
              </a:rPr>
              <a:t>страдают головными болями, мускульным напряжением; </a:t>
            </a:r>
          </a:p>
          <a:p>
            <a:r>
              <a:rPr lang="ru-RU" altLang="ru-RU">
                <a:latin typeface="Georgia" panose="02040502050405020303" pitchFamily="18" charset="0"/>
              </a:rPr>
              <a:t>отличаются угрюмым, тоскливым настроением. </a:t>
            </a:r>
          </a:p>
          <a:p>
            <a:pPr>
              <a:buFontTx/>
              <a:buNone/>
            </a:pPr>
            <a:endParaRPr lang="ru-RU" altLang="ru-RU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270BF9E-8784-9718-29F9-E80C86BB3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850900"/>
          </a:xfrm>
        </p:spPr>
        <p:txBody>
          <a:bodyPr/>
          <a:lstStyle/>
          <a:p>
            <a:r>
              <a:rPr lang="ru-RU" altLang="ru-RU" sz="3600" b="1">
                <a:solidFill>
                  <a:srgbClr val="D60093"/>
                </a:solidFill>
                <a:latin typeface="Georgia" panose="02040502050405020303" pitchFamily="18" charset="0"/>
              </a:rPr>
              <a:t>Рекомендации по общению с агрессивным ребенком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04D0019-B180-669B-C6B5-71964C000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84775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altLang="ru-RU" sz="2800" b="1" i="1">
                <a:solidFill>
                  <a:srgbClr val="D60093"/>
                </a:solidFill>
                <a:latin typeface="Georgia" panose="02040502050405020303" pitchFamily="18" charset="0"/>
              </a:rPr>
              <a:t>Спокойное отношение в случае незначительной агрессии.</a:t>
            </a:r>
          </a:p>
          <a:p>
            <a:pPr marL="609600" indent="-609600">
              <a:lnSpc>
                <a:spcPct val="8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400">
                <a:latin typeface="Georgia" panose="02040502050405020303" pitchFamily="18" charset="0"/>
              </a:rPr>
              <a:t>полное игнорирование реакций ребенка - весьма мощный способ  прекращения нежелательного поведения;</a:t>
            </a:r>
            <a:br>
              <a:rPr lang="ru-RU" altLang="ru-RU" sz="2400">
                <a:latin typeface="Georgia" panose="02040502050405020303" pitchFamily="18" charset="0"/>
              </a:rPr>
            </a:br>
            <a:endParaRPr lang="ru-RU" altLang="ru-RU" sz="2400">
              <a:latin typeface="Georgia" panose="02040502050405020303" pitchFamily="18" charset="0"/>
            </a:endParaRPr>
          </a:p>
          <a:p>
            <a:pPr marL="609600" indent="-609600">
              <a:lnSpc>
                <a:spcPct val="8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400">
                <a:latin typeface="Georgia" panose="02040502050405020303" pitchFamily="18" charset="0"/>
              </a:rPr>
              <a:t>выражение понимания чувств ребенка ("Конечно, тебе обидно...");</a:t>
            </a:r>
            <a:br>
              <a:rPr lang="ru-RU" altLang="ru-RU" sz="2400">
                <a:latin typeface="Georgia" panose="02040502050405020303" pitchFamily="18" charset="0"/>
              </a:rPr>
            </a:br>
            <a:endParaRPr lang="ru-RU" altLang="ru-RU" sz="2400">
              <a:latin typeface="Georgia" panose="02040502050405020303" pitchFamily="18" charset="0"/>
            </a:endParaRPr>
          </a:p>
          <a:p>
            <a:pPr marL="609600" indent="-609600">
              <a:lnSpc>
                <a:spcPct val="8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400">
                <a:latin typeface="Georgia" panose="02040502050405020303" pitchFamily="18" charset="0"/>
              </a:rPr>
              <a:t>переключение внимания, предложение какого-либо задания ("Помоги мне, пожалуйста, достать посуду с верхней полки, ты ведь выше меня");</a:t>
            </a:r>
            <a:br>
              <a:rPr lang="ru-RU" altLang="ru-RU" sz="2400">
                <a:latin typeface="Georgia" panose="02040502050405020303" pitchFamily="18" charset="0"/>
              </a:rPr>
            </a:br>
            <a:endParaRPr lang="ru-RU" altLang="ru-RU" sz="2400">
              <a:latin typeface="Georgia" panose="02040502050405020303" pitchFamily="18" charset="0"/>
            </a:endParaRPr>
          </a:p>
          <a:p>
            <a:pPr marL="609600" indent="-609600">
              <a:lnSpc>
                <a:spcPct val="8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400">
                <a:latin typeface="Georgia" panose="02040502050405020303" pitchFamily="18" charset="0"/>
              </a:rPr>
              <a:t>позитивное обозначение поведения ("Ты злишься потому, что ты устал").</a:t>
            </a:r>
            <a:r>
              <a:rPr lang="ru-RU" altLang="ru-RU" sz="2400"/>
              <a:t> </a:t>
            </a:r>
          </a:p>
          <a:p>
            <a:pPr marL="609600" indent="-609600">
              <a:lnSpc>
                <a:spcPct val="80000"/>
              </a:lnSpc>
            </a:pPr>
            <a:endParaRPr lang="ru-RU" altLang="ru-RU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0C8853BA-FBDA-EA22-0093-9B1490828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800" b="1" i="1">
                <a:solidFill>
                  <a:srgbClr val="D60093"/>
                </a:solidFill>
                <a:latin typeface="Georgia" panose="02040502050405020303" pitchFamily="18" charset="0"/>
              </a:rPr>
              <a:t>2. Акцентирование внимания на поступках (поведении), а не на личности.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Georgia" panose="02040502050405020303" pitchFamily="18" charset="0"/>
              </a:rPr>
              <a:t>констатация факта ("ты ведешь себя агрессивно");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Georgia" panose="02040502050405020303" pitchFamily="18" charset="0"/>
              </a:rPr>
              <a:t>констатирующий вопрос ("ты злишься?");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Georgia" panose="02040502050405020303" pitchFamily="18" charset="0"/>
              </a:rPr>
              <a:t>раскрытие мотивов агрессивного поведения ("Ты хочешь меня обидеть?", "Ты хочешь продемонстрировать силу?");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Georgia" panose="02040502050405020303" pitchFamily="18" charset="0"/>
              </a:rPr>
              <a:t>обнаружение своих собственных чувств по отношению к нежелательному поведению ("Мне не нравится, когда со мной говорят в таком тоне", "Я сержусь, когда на меня кто-то громко кричит");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Georgia" panose="02040502050405020303" pitchFamily="18" charset="0"/>
              </a:rPr>
              <a:t>апелляция к правилам ("Мы же с тобой договаривались!").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C3FA80D6-CF41-4A05-E255-6F566D4A6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b="1" i="1">
                <a:solidFill>
                  <a:srgbClr val="D60093"/>
                </a:solidFill>
                <a:latin typeface="Georgia" panose="02040502050405020303" pitchFamily="18" charset="0"/>
              </a:rPr>
              <a:t>3. Контроль над собственными негативными эмоциями.</a:t>
            </a:r>
          </a:p>
          <a:p>
            <a:pPr algn="ctr">
              <a:buFontTx/>
              <a:buNone/>
            </a:pPr>
            <a:r>
              <a:rPr lang="ru-RU" altLang="ru-RU">
                <a:latin typeface="Georgia" panose="02040502050405020303" pitchFamily="18" charset="0"/>
              </a:rPr>
              <a:t>Когда взрослый человек управляет своими отрицательными эмоциями, то он не подкрепляет агрессивное поведение ребенка, сохраняет с ним хорошие отношения и демонстрирует, как нужно взаимодействовать с агрессивным человеком. 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327C7EC3-B35B-580C-2A5C-1A514BAE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21163"/>
            <a:ext cx="1655763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773F426E-A1B6-E634-DB07-B66E89643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404813"/>
            <a:ext cx="8856663" cy="61198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i="1">
                <a:solidFill>
                  <a:srgbClr val="D60093"/>
                </a:solidFill>
                <a:latin typeface="Georgia" panose="02040502050405020303" pitchFamily="18" charset="0"/>
              </a:rPr>
              <a:t>4. Снижение напряжения ситуации</a:t>
            </a:r>
          </a:p>
          <a:p>
            <a:pPr>
              <a:spcBef>
                <a:spcPct val="1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ru-RU" altLang="ru-RU" sz="2000">
                <a:latin typeface="Georgia" panose="02040502050405020303" pitchFamily="18" charset="0"/>
              </a:rPr>
              <a:t>не повышать голос, не менять тон на угрожающий;</a:t>
            </a:r>
          </a:p>
          <a:p>
            <a:pPr>
              <a:spcBef>
                <a:spcPct val="1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ru-RU" altLang="ru-RU" sz="2000">
                <a:latin typeface="Georgia" panose="02040502050405020303" pitchFamily="18" charset="0"/>
              </a:rPr>
              <a:t>не демонстрировать власть ("Будет так, как я скажу");</a:t>
            </a:r>
          </a:p>
          <a:p>
            <a:pPr>
              <a:spcBef>
                <a:spcPct val="1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ru-RU" altLang="ru-RU" sz="2000">
                <a:latin typeface="Georgia" panose="02040502050405020303" pitchFamily="18" charset="0"/>
              </a:rPr>
              <a:t>не кричать;</a:t>
            </a:r>
          </a:p>
          <a:p>
            <a:pPr>
              <a:spcBef>
                <a:spcPct val="1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ru-RU" altLang="ru-RU" sz="2000">
                <a:latin typeface="Georgia" panose="02040502050405020303" pitchFamily="18" charset="0"/>
              </a:rPr>
              <a:t>не принимать агрессивные позы и жесты: сжатые челюсти, перекрещенные или сцепленные руки, разговор "сквозь зубы";</a:t>
            </a:r>
          </a:p>
          <a:p>
            <a:pPr>
              <a:spcBef>
                <a:spcPct val="1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ru-RU" altLang="ru-RU" sz="2000">
                <a:latin typeface="Georgia" panose="02040502050405020303" pitchFamily="18" charset="0"/>
              </a:rPr>
              <a:t>не использовать сарказм, насмешки, высмеивание и передразнивание;</a:t>
            </a:r>
          </a:p>
          <a:p>
            <a:pPr>
              <a:spcBef>
                <a:spcPct val="1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ru-RU" altLang="ru-RU" sz="2000">
                <a:latin typeface="Georgia" panose="02040502050405020303" pitchFamily="18" charset="0"/>
              </a:rPr>
              <a:t>не использовать негативную оценку личности ребенка, его близких или друзей;</a:t>
            </a:r>
          </a:p>
          <a:p>
            <a:pPr>
              <a:spcBef>
                <a:spcPct val="1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ru-RU" altLang="ru-RU" sz="2000">
                <a:latin typeface="Georgia" panose="02040502050405020303" pitchFamily="18" charset="0"/>
              </a:rPr>
              <a:t>не использовать физическую силу;</a:t>
            </a:r>
          </a:p>
          <a:p>
            <a:pPr>
              <a:spcBef>
                <a:spcPct val="1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ru-RU" altLang="ru-RU" sz="2000">
                <a:latin typeface="Georgia" panose="02040502050405020303" pitchFamily="18" charset="0"/>
              </a:rPr>
              <a:t>не втягивать в конфликт посторонних людей;</a:t>
            </a:r>
          </a:p>
          <a:p>
            <a:pPr>
              <a:spcBef>
                <a:spcPct val="1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ru-RU" altLang="ru-RU" sz="2000">
                <a:latin typeface="Georgia" panose="02040502050405020303" pitchFamily="18" charset="0"/>
              </a:rPr>
              <a:t>не настаивать на своей правоте;</a:t>
            </a:r>
          </a:p>
          <a:p>
            <a:pPr>
              <a:spcBef>
                <a:spcPct val="1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ru-RU" altLang="ru-RU" sz="2000">
                <a:latin typeface="Georgia" panose="02040502050405020303" pitchFamily="18" charset="0"/>
              </a:rPr>
              <a:t>не читать нотации, проповеди; </a:t>
            </a:r>
          </a:p>
          <a:p>
            <a:pPr>
              <a:spcBef>
                <a:spcPct val="1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ru-RU" altLang="ru-RU" sz="2000">
                <a:latin typeface="Georgia" panose="02040502050405020303" pitchFamily="18" charset="0"/>
              </a:rPr>
              <a:t>не делать обобщения типа: "Вы все одинаковые", "Ты, как всегда...", "Ты никогда не...";</a:t>
            </a:r>
          </a:p>
          <a:p>
            <a:pPr>
              <a:spcBef>
                <a:spcPct val="1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ru-RU" altLang="ru-RU" sz="2000">
                <a:latin typeface="Georgia" panose="02040502050405020303" pitchFamily="18" charset="0"/>
              </a:rPr>
              <a:t>не сравнивать ребенка с другими детьми - не в его пользу</a:t>
            </a:r>
            <a:r>
              <a:rPr lang="ru-RU" altLang="ru-RU" sz="2000" b="1" i="1">
                <a:latin typeface="Georgia" panose="02040502050405020303" pitchFamily="18" charset="0"/>
              </a:rPr>
              <a:t>.</a:t>
            </a:r>
            <a:br>
              <a:rPr lang="ru-RU" altLang="ru-RU" sz="2000" b="1" i="1">
                <a:latin typeface="Georgia" panose="02040502050405020303" pitchFamily="18" charset="0"/>
              </a:rPr>
            </a:br>
            <a:br>
              <a:rPr lang="ru-RU" altLang="ru-RU" sz="800" b="1" i="1"/>
            </a:br>
            <a:endParaRPr lang="ru-RU" altLang="ru-RU" sz="800" b="1" i="1"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80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5AF649A3-EABC-2059-CB90-F5E9D15AC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496300" cy="626427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i="1">
                <a:solidFill>
                  <a:srgbClr val="D60093"/>
                </a:solidFill>
                <a:latin typeface="Georgia" panose="02040502050405020303" pitchFamily="18" charset="0"/>
              </a:rPr>
              <a:t>5. Обсуждение проступка.</a:t>
            </a:r>
            <a:endParaRPr lang="ru-RU" altLang="ru-RU">
              <a:solidFill>
                <a:srgbClr val="D60093"/>
              </a:solidFill>
              <a:latin typeface="Georgia" panose="02040502050405020303" pitchFamily="18" charset="0"/>
            </a:endParaRPr>
          </a:p>
          <a:p>
            <a:pPr algn="ctr">
              <a:buFontTx/>
              <a:buNone/>
            </a:pPr>
            <a:r>
              <a:rPr lang="ru-RU" altLang="ru-RU">
                <a:latin typeface="Georgia" panose="02040502050405020303" pitchFamily="18" charset="0"/>
              </a:rPr>
              <a:t>Анализировать поведение в момент проявления агрессии не нужно, этим стоит заниматься только после того, как ситуация разрешится и все успокоятся.</a:t>
            </a:r>
            <a:r>
              <a:rPr lang="ru-RU" altLang="ru-RU"/>
              <a:t> 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895F31F2-0380-5E0A-8400-F6D8EACA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4608512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CDF86E19-B41B-366C-E90A-F9AB8DD99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b="1" i="1">
                <a:solidFill>
                  <a:srgbClr val="D60093"/>
                </a:solidFill>
                <a:latin typeface="Georgia" panose="02040502050405020303" pitchFamily="18" charset="0"/>
              </a:rPr>
              <a:t>6. Сохранение положительной репутации ребенка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>
                <a:latin typeface="Georgia" panose="02040502050405020303" pitchFamily="18" charset="0"/>
              </a:rPr>
              <a:t>публично минимизировать вину ребенка ("Ты не важно себя чувствуешь", "Ты не хотел его обидеть"), но в беседе с глазу на глаз показать истину;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>
                <a:latin typeface="Georgia" panose="02040502050405020303" pitchFamily="18" charset="0"/>
              </a:rPr>
              <a:t>не требовать полного подчинения, позволить ребенку выполнить ваше требование по-своему;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>
                <a:latin typeface="Georgia" panose="02040502050405020303" pitchFamily="18" charset="0"/>
              </a:rPr>
              <a:t>предложить ребенку компромисс, договор с взаимными уступками.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9E76E2E1-D2D1-B445-A615-7E09DE07C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i="1">
                <a:solidFill>
                  <a:srgbClr val="D60093"/>
                </a:solidFill>
                <a:latin typeface="Georgia" panose="02040502050405020303" pitchFamily="18" charset="0"/>
              </a:rPr>
              <a:t>7. Демонстрация модели неагрессивного поведения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/>
              <a:t> </a:t>
            </a:r>
            <a:r>
              <a:rPr lang="ru-RU" altLang="ru-RU">
                <a:latin typeface="Georgia" panose="02040502050405020303" pitchFamily="18" charset="0"/>
              </a:rPr>
              <a:t>пауза, дающая возможность ребенку успокоиться;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>
                <a:latin typeface="Georgia" panose="02040502050405020303" pitchFamily="18" charset="0"/>
              </a:rPr>
              <a:t>внушение спокойствия невербальными средствами;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>
                <a:latin typeface="Georgia" panose="02040502050405020303" pitchFamily="18" charset="0"/>
              </a:rPr>
              <a:t>прояснение ситуации с помощью наводящих вопросов;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>
                <a:latin typeface="Georgia" panose="02040502050405020303" pitchFamily="18" charset="0"/>
              </a:rPr>
              <a:t>использование юмора;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>
                <a:latin typeface="Georgia" panose="02040502050405020303" pitchFamily="18" charset="0"/>
              </a:rPr>
              <a:t>признание чувств ребенка.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765BEE8-37E3-A33B-E0FB-D0EA59297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856663" cy="633412"/>
          </a:xfrm>
        </p:spPr>
        <p:txBody>
          <a:bodyPr/>
          <a:lstStyle/>
          <a:p>
            <a:r>
              <a:rPr lang="ru-RU" altLang="ru-RU" sz="3600" b="1">
                <a:solidFill>
                  <a:srgbClr val="CC0000"/>
                </a:solidFill>
                <a:latin typeface="Georgia" panose="02040502050405020303" pitchFamily="18" charset="0"/>
              </a:rPr>
              <a:t>Неуважение к личности ребенка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C7CE24E-1545-2D01-1032-3FD43EEF4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87900" y="981075"/>
            <a:ext cx="4105275" cy="56165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>
                <a:latin typeface="Georgia" panose="02040502050405020303" pitchFamily="18" charset="0"/>
              </a:rPr>
              <a:t>Агрессивные реакции могут быть вызваны некорректной и нетактичной критикой, оскорбительными и унизительными замечаниями.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7211F7FC-728A-A09B-0368-459A5100B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4432300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290E3801-2850-C239-4D3F-C75FFEB7B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 i="1">
                <a:solidFill>
                  <a:srgbClr val="D60093"/>
                </a:solidFill>
                <a:latin typeface="Georgia" panose="02040502050405020303" pitchFamily="18" charset="0"/>
              </a:rPr>
              <a:t>8. Предупреждение агрессивных действий детей</a:t>
            </a:r>
            <a:r>
              <a:rPr lang="ru-RU" altLang="ru-RU" sz="2400">
                <a:solidFill>
                  <a:srgbClr val="D60093"/>
                </a:solidFill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400">
                <a:latin typeface="Georgia" panose="02040502050405020303" pitchFamily="18" charset="0"/>
              </a:rPr>
              <a:t>никогда не следует поощрять ребенка за проявленную агрессивность;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400">
                <a:latin typeface="Georgia" panose="02040502050405020303" pitchFamily="18" charset="0"/>
              </a:rPr>
              <a:t>в необходимых случаях такого ребенка успокаивает временная изоляция с кратким разъяснением причины;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400">
                <a:latin typeface="Georgia" panose="02040502050405020303" pitchFamily="18" charset="0"/>
              </a:rPr>
              <a:t>если конфликт возникает среди детей, то стоит его временно оставить среди них: пусть почувствует, что такое проявить агрессивность без явной причины на нее;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400">
                <a:latin typeface="Georgia" panose="02040502050405020303" pitchFamily="18" charset="0"/>
              </a:rPr>
              <a:t>если ребенок готов к нанесению удара (укусу и т.д.), то лучше быстро остановить его и резко предупредить его “Нельзя!”.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400">
                <a:latin typeface="Georgia" panose="02040502050405020303" pitchFamily="18" charset="0"/>
              </a:rPr>
              <a:t>изредка стоит дать ребенку почувствовать и испытать подобное действие со стороны близких с последующим разъяснением.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AB3FD692-6A66-6D12-70DC-5196BB223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b="1" i="1">
                <a:solidFill>
                  <a:srgbClr val="D60093"/>
                </a:solidFill>
                <a:latin typeface="Georgia" panose="02040502050405020303" pitchFamily="18" charset="0"/>
              </a:rPr>
              <a:t>9. Обращение с ребенком после агрессивного поведения: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Georgia" panose="02040502050405020303" pitchFamily="18" charset="0"/>
              </a:rPr>
              <a:t>подыскать адекватную форму наказания после четкого объяснения его проступка;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Georgia" panose="02040502050405020303" pitchFamily="18" charset="0"/>
              </a:rPr>
              <a:t>искать выход по переориентации его энергии по социально правильному руслу;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Georgia" panose="02040502050405020303" pitchFamily="18" charset="0"/>
              </a:rPr>
              <a:t>следует помнить: частые наказания неэффективны, а безнаказанность еще больше портит;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Georgia" panose="02040502050405020303" pitchFamily="18" charset="0"/>
              </a:rPr>
              <a:t>придумать новые приемы 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ru-RU" altLang="ru-RU" sz="2800">
                <a:latin typeface="Georgia" panose="02040502050405020303" pitchFamily="18" charset="0"/>
              </a:rPr>
              <a:t>переключения ребенка на новые виды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ru-RU" altLang="ru-RU" sz="2800">
                <a:latin typeface="Georgia" panose="02040502050405020303" pitchFamily="18" charset="0"/>
              </a:rPr>
              <a:t>отношений (игра, самообслуживание и т.д.).</a:t>
            </a: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11E5CFCF-8905-EE45-C260-3C2216C5A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068638"/>
            <a:ext cx="1654175" cy="24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6FC8FEA6-0E57-CD9A-0A81-FE92B3D59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91513" cy="61198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b="1" i="1">
                <a:solidFill>
                  <a:srgbClr val="D60093"/>
                </a:solidFill>
                <a:latin typeface="Georgia" panose="02040502050405020303" pitchFamily="18" charset="0"/>
              </a:rPr>
              <a:t>10. Обучение ребенка техникам и способам управления собственным гневом. Развитие контроля над деструктивными эмоциями.</a:t>
            </a:r>
            <a:endParaRPr lang="ru-RU" altLang="ru-RU" sz="2800">
              <a:solidFill>
                <a:srgbClr val="D60093"/>
              </a:solidFill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Georgia" panose="02040502050405020303" pitchFamily="18" charset="0"/>
              </a:rPr>
              <a:t>Комкать и рвать бумагу.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Georgia" panose="02040502050405020303" pitchFamily="18" charset="0"/>
              </a:rPr>
              <a:t>Бить подушку или боксерскую грушу.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Georgia" panose="02040502050405020303" pitchFamily="18" charset="0"/>
              </a:rPr>
              <a:t>Топать ногами.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Georgia" panose="02040502050405020303" pitchFamily="18" charset="0"/>
              </a:rPr>
              <a:t>Написать на бумаге все слова, которые хочется сказать, скомкать и выбросить бумагу.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Georgia" panose="02040502050405020303" pitchFamily="18" charset="0"/>
              </a:rPr>
              <a:t>Втирать пластилин в картонку или бумагу.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Georgia" panose="02040502050405020303" pitchFamily="18" charset="0"/>
              </a:rPr>
              <a:t>Посчитать до десяти.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Georgia" panose="02040502050405020303" pitchFamily="18" charset="0"/>
              </a:rPr>
              <a:t>Самое конструктивное - спортивные игры, бег.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Georgia" panose="02040502050405020303" pitchFamily="18" charset="0"/>
              </a:rPr>
              <a:t>Вода хорошо снимает агрессию.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3003E1-2E5F-E490-1D0E-5B70001F4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936625"/>
          </a:xfrm>
        </p:spPr>
        <p:txBody>
          <a:bodyPr/>
          <a:lstStyle/>
          <a:p>
            <a:r>
              <a:rPr lang="ru-RU" altLang="ru-RU" sz="3600" b="1">
                <a:solidFill>
                  <a:srgbClr val="CC0000"/>
                </a:solidFill>
                <a:latin typeface="Georgia" panose="02040502050405020303" pitchFamily="18" charset="0"/>
              </a:rPr>
              <a:t>Чрезмерный контроль или </a:t>
            </a:r>
            <a:br>
              <a:rPr lang="ru-RU" altLang="ru-RU" sz="3600" b="1">
                <a:solidFill>
                  <a:srgbClr val="CC0000"/>
                </a:solidFill>
                <a:latin typeface="Georgia" panose="02040502050405020303" pitchFamily="18" charset="0"/>
              </a:rPr>
            </a:br>
            <a:r>
              <a:rPr lang="ru-RU" altLang="ru-RU" sz="3600" b="1">
                <a:solidFill>
                  <a:srgbClr val="CC0000"/>
                </a:solidFill>
                <a:latin typeface="Georgia" panose="02040502050405020303" pitchFamily="18" charset="0"/>
              </a:rPr>
              <a:t>отсутствие его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19870AE-8956-F60F-2ECE-F83383711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4824412" cy="532923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>
                <a:latin typeface="Georgia" panose="02040502050405020303" pitchFamily="18" charset="0"/>
              </a:rPr>
              <a:t>Подавляемый гнев, как джинн из бутылки, в какой-то момент обязательно вырвется наружу. И его последствия, с точки зрения стороннего наблюдателя, будут тем страшнее и неадекватнее, чем дольше он копился.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27E8A1FD-1A06-16D3-A3A4-90F15D723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3887788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8FAFCEC-3C46-4CA5-E078-8F3B6BE5A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633412"/>
          </a:xfrm>
        </p:spPr>
        <p:txBody>
          <a:bodyPr/>
          <a:lstStyle/>
          <a:p>
            <a:r>
              <a:rPr lang="ru-RU" altLang="ru-RU" sz="3200" b="1">
                <a:solidFill>
                  <a:srgbClr val="CC0000"/>
                </a:solidFill>
                <a:latin typeface="Georgia" panose="02040502050405020303" pitchFamily="18" charset="0"/>
              </a:rPr>
              <a:t>Жестокий характер матери или отца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DEE5379-B503-FE7B-D74E-F5990082F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4105275" cy="56165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>
                <a:latin typeface="Georgia" panose="02040502050405020303" pitchFamily="18" charset="0"/>
              </a:rPr>
              <a:t>Родители стремятся во всем управлять своим ребенком, подавляя его волю, не допуская никакого проявления его личной инициативы и не предоставляя ему возможности быть собой. Они вызывают у ребенка не столько любовь, сколько страх. 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B604CD10-2879-387E-12FA-4A1723135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106863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FCC7262-6C9A-35E0-F69B-598625899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633412"/>
          </a:xfrm>
        </p:spPr>
        <p:txBody>
          <a:bodyPr/>
          <a:lstStyle/>
          <a:p>
            <a:r>
              <a:rPr lang="ru-RU" altLang="ru-RU" sz="3600" b="1">
                <a:solidFill>
                  <a:srgbClr val="CC0000"/>
                </a:solidFill>
                <a:latin typeface="Georgia" panose="02040502050405020303" pitchFamily="18" charset="0"/>
              </a:rPr>
              <a:t>Запрет на физическую активность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10720E2-36D7-5C2A-F218-539E7DC56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0563" y="981075"/>
            <a:ext cx="4319587" cy="56165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400">
                <a:latin typeface="Georgia" panose="02040502050405020303" pitchFamily="18" charset="0"/>
              </a:rPr>
              <a:t>Если ребенок целый день не имел возможности открыто проявлять свои эмоции, как положительные, так и отрицательные, не мог физически разрядиться, то его агрессия будет обусловлена накопившимся переизбытком энергии, которая, как известно, не имеет свойства исчезать бесследно. 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874A9317-1393-64AA-D09C-64821503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467995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2C36049-171A-F0ED-646C-351276320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561975"/>
          </a:xfrm>
        </p:spPr>
        <p:txBody>
          <a:bodyPr/>
          <a:lstStyle/>
          <a:p>
            <a:r>
              <a:rPr lang="ru-RU" altLang="ru-RU" sz="3200" b="1">
                <a:solidFill>
                  <a:srgbClr val="CC0000"/>
                </a:solidFill>
                <a:latin typeface="Georgia" panose="02040502050405020303" pitchFamily="18" charset="0"/>
              </a:rPr>
              <a:t>Отказ в праве на личную свободу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EB5FFE2-DE5F-46C1-7D38-B48834EA7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3438" y="981075"/>
            <a:ext cx="4249737" cy="56165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800">
                <a:latin typeface="Georgia" panose="02040502050405020303" pitchFamily="18" charset="0"/>
              </a:rPr>
              <a:t>Многие родители совершенно ошибочно полагают, что у ребенка не может быть от них секретов, забывая о том, что им самим такое вмешательство вряд ли понравилось бы. Ребенку необходима свобода, чтобы он научился самостоятельно принимать свои решения и отвечать за них. 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43F99FDC-83C2-F8BA-D00F-F4811E07A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3821112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26DCCD2-6DD8-906A-C2F3-B8D70EC9D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altLang="ru-RU" sz="4000" b="1">
                <a:solidFill>
                  <a:srgbClr val="009900"/>
                </a:solidFill>
                <a:latin typeface="Georgia" panose="02040502050405020303" pitchFamily="18" charset="0"/>
              </a:rPr>
              <a:t>Личные причины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A146D9A-1CE3-4161-03F3-0C09768D67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6165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b="1">
                <a:solidFill>
                  <a:srgbClr val="CC0000"/>
                </a:solidFill>
                <a:latin typeface="Georgia" panose="02040502050405020303" pitchFamily="18" charset="0"/>
              </a:rPr>
              <a:t>Подсознательное ожидание опасности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>
                <a:latin typeface="Georgia" panose="02040502050405020303" pitchFamily="18" charset="0"/>
              </a:rPr>
              <a:t>Чаще всего мать ребенка во время беременности не чувствовала достаточной защищенности, чрезвычайно тревожилась и беспокоилась за себя и за своего будущего ребенка. Все эти ощущения передавались ребенку, и он родился, не имея базовой уверенности в безопасности мира. Потому он все время подсознательно ждет нападения, видит во всем потенциальную опасность и старается защититься от нее, как может и как умеет. Такой ребенок способен ответить агрессией на неожиданное прикосновение, даже самое ласковое и исходящее от родного ему человека.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1956</Words>
  <Application>Microsoft Office PowerPoint</Application>
  <PresentationFormat>Экран (4:3)</PresentationFormat>
  <Paragraphs>144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Georgia</vt:lpstr>
      <vt:lpstr>Wingdings</vt:lpstr>
      <vt:lpstr>Оформление по умолчанию</vt:lpstr>
      <vt:lpstr>Агрессивный ребенок</vt:lpstr>
      <vt:lpstr>Безразличие или враждебность со стороны родителей</vt:lpstr>
      <vt:lpstr>Разрушение эмоциональных связей в семье</vt:lpstr>
      <vt:lpstr>Неуважение к личности ребенка</vt:lpstr>
      <vt:lpstr>Чрезмерный контроль или  отсутствие его</vt:lpstr>
      <vt:lpstr>Жестокий характер матери или отца</vt:lpstr>
      <vt:lpstr>Запрет на физическую активность</vt:lpstr>
      <vt:lpstr>Отказ в праве на личную свободу</vt:lpstr>
      <vt:lpstr>Личные причины</vt:lpstr>
      <vt:lpstr>Неуверенность в собственной безопасности</vt:lpstr>
      <vt:lpstr>Личный отрицательный опыт</vt:lpstr>
      <vt:lpstr>Эмоциональная нестабильность</vt:lpstr>
      <vt:lpstr>Недовольство собой</vt:lpstr>
      <vt:lpstr>Повышенная раздражительность</vt:lpstr>
      <vt:lpstr>Чувство вины</vt:lpstr>
      <vt:lpstr>Ситуативные причины</vt:lpstr>
      <vt:lpstr>Влияние продуктов питания</vt:lpstr>
      <vt:lpstr>Влияние шума, вибрации, тесноты, температуры воздуха</vt:lpstr>
      <vt:lpstr>Тип темперамента и особенности характера</vt:lpstr>
      <vt:lpstr>Социально-биологические причины</vt:lpstr>
      <vt:lpstr>Физическая агрессия</vt:lpstr>
      <vt:lpstr>Косвенная агрессия</vt:lpstr>
      <vt:lpstr>Вербальная агрессия</vt:lpstr>
      <vt:lpstr>Склонность к раздражению</vt:lpstr>
      <vt:lpstr>Негативизм</vt:lpstr>
      <vt:lpstr>Типы человеческой агрессии</vt:lpstr>
      <vt:lpstr>Презентация PowerPoint</vt:lpstr>
      <vt:lpstr>Псевдоагрессия</vt:lpstr>
      <vt:lpstr>Оборонительная агрессия</vt:lpstr>
      <vt:lpstr>Симптомы неблагополучия</vt:lpstr>
      <vt:lpstr>Поведенческие</vt:lpstr>
      <vt:lpstr>Физические </vt:lpstr>
      <vt:lpstr>Рекомендации по общению с агрессивным ребенком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Агрессивный ребенок</dc:title>
  <dc:creator>Майоровы</dc:creator>
  <cp:lastModifiedBy>Центр Психологический</cp:lastModifiedBy>
  <cp:revision>5</cp:revision>
  <dcterms:created xsi:type="dcterms:W3CDTF">2009-06-21T04:49:18Z</dcterms:created>
  <dcterms:modified xsi:type="dcterms:W3CDTF">2022-11-14T11:32:53Z</dcterms:modified>
</cp:coreProperties>
</file>