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7" r:id="rId3"/>
    <p:sldId id="266" r:id="rId4"/>
    <p:sldId id="268" r:id="rId5"/>
    <p:sldId id="269" r:id="rId6"/>
    <p:sldId id="270" r:id="rId7"/>
    <p:sldId id="271" r:id="rId8"/>
    <p:sldId id="272" r:id="rId9"/>
    <p:sldId id="273" r:id="rId10"/>
    <p:sldId id="274" r:id="rId11"/>
    <p:sldId id="278" r:id="rId12"/>
    <p:sldId id="261" r:id="rId13"/>
    <p:sldId id="264" r:id="rId14"/>
    <p:sldId id="256" r:id="rId15"/>
    <p:sldId id="258" r:id="rId16"/>
    <p:sldId id="259" r:id="rId17"/>
    <p:sldId id="260" r:id="rId18"/>
    <p:sldId id="263" r:id="rId19"/>
    <p:sldId id="262" r:id="rId20"/>
    <p:sldId id="276"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8127" autoAdjust="0"/>
  </p:normalViewPr>
  <p:slideViewPr>
    <p:cSldViewPr snapToGrid="0">
      <p:cViewPr varScale="1">
        <p:scale>
          <a:sx n="77" d="100"/>
          <a:sy n="77" d="100"/>
        </p:scale>
        <p:origin x="22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30A8A-2D41-404A-8D45-C74F384FA0A9}" type="datetimeFigureOut">
              <a:rPr lang="ru-RU" smtClean="0"/>
              <a:t>26.10.2022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D2719-A70D-4CA3-A368-D55B6D68EA35}" type="slidenum">
              <a:rPr lang="ru-RU" smtClean="0"/>
              <a:t>‹#›</a:t>
            </a:fld>
            <a:endParaRPr lang="ru-RU"/>
          </a:p>
        </p:txBody>
      </p:sp>
    </p:spTree>
    <p:extLst>
      <p:ext uri="{BB962C8B-B14F-4D97-AF65-F5344CB8AC3E}">
        <p14:creationId xmlns:p14="http://schemas.microsoft.com/office/powerpoint/2010/main" val="321013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0D2719-A70D-4CA3-A368-D55B6D68EA35}" type="slidenum">
              <a:rPr lang="ru-RU" smtClean="0"/>
              <a:t>2</a:t>
            </a:fld>
            <a:endParaRPr lang="ru-RU"/>
          </a:p>
        </p:txBody>
      </p:sp>
    </p:spTree>
    <p:extLst>
      <p:ext uri="{BB962C8B-B14F-4D97-AF65-F5344CB8AC3E}">
        <p14:creationId xmlns:p14="http://schemas.microsoft.com/office/powerpoint/2010/main" val="77432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0D2719-A70D-4CA3-A368-D55B6D68EA35}" type="slidenum">
              <a:rPr lang="ru-RU" smtClean="0"/>
              <a:t>6</a:t>
            </a:fld>
            <a:endParaRPr lang="ru-RU"/>
          </a:p>
        </p:txBody>
      </p:sp>
    </p:spTree>
    <p:extLst>
      <p:ext uri="{BB962C8B-B14F-4D97-AF65-F5344CB8AC3E}">
        <p14:creationId xmlns:p14="http://schemas.microsoft.com/office/powerpoint/2010/main" val="400741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64394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809622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03424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217106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47169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CDAFE0-6650-4020-A984-7647E2B5A038}"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412330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CDAFE0-6650-4020-A984-7647E2B5A038}" type="datetimeFigureOut">
              <a:rPr lang="ru-RU" smtClean="0"/>
              <a:t>26.10.2022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416643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CDAFE0-6650-4020-A984-7647E2B5A038}" type="datetimeFigureOut">
              <a:rPr lang="ru-RU" smtClean="0"/>
              <a:t>26.10.2022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32889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CDAFE0-6650-4020-A984-7647E2B5A038}" type="datetimeFigureOut">
              <a:rPr lang="ru-RU" smtClean="0"/>
              <a:t>26.10.2022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59710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CDAFE0-6650-4020-A984-7647E2B5A038}"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7403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CDAFE0-6650-4020-A984-7647E2B5A038}" type="datetimeFigureOut">
              <a:rPr lang="ru-RU" smtClean="0"/>
              <a:t>26.10.2022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432CC4-74BC-4892-928E-F7E7543334C9}" type="slidenum">
              <a:rPr lang="ru-RU" smtClean="0"/>
              <a:t>‹#›</a:t>
            </a:fld>
            <a:endParaRPr lang="ru-RU"/>
          </a:p>
        </p:txBody>
      </p:sp>
    </p:spTree>
    <p:extLst>
      <p:ext uri="{BB962C8B-B14F-4D97-AF65-F5344CB8AC3E}">
        <p14:creationId xmlns:p14="http://schemas.microsoft.com/office/powerpoint/2010/main" val="303891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DAFE0-6650-4020-A984-7647E2B5A038}" type="datetimeFigureOut">
              <a:rPr lang="ru-RU" smtClean="0"/>
              <a:t>26.10.2022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32CC4-74BC-4892-928E-F7E7543334C9}" type="slidenum">
              <a:rPr lang="ru-RU" smtClean="0"/>
              <a:t>‹#›</a:t>
            </a:fld>
            <a:endParaRPr lang="ru-RU"/>
          </a:p>
        </p:txBody>
      </p:sp>
    </p:spTree>
    <p:extLst>
      <p:ext uri="{BB962C8B-B14F-4D97-AF65-F5344CB8AC3E}">
        <p14:creationId xmlns:p14="http://schemas.microsoft.com/office/powerpoint/2010/main" val="263300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4.jpe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59.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png"/><Relationship Id="rId12" Type="http://schemas.openxmlformats.org/officeDocument/2006/relationships/image" Target="../media/image73.jpe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72.png"/><Relationship Id="rId5" Type="http://schemas.openxmlformats.org/officeDocument/2006/relationships/image" Target="../media/image66.jpg"/><Relationship Id="rId10" Type="http://schemas.openxmlformats.org/officeDocument/2006/relationships/image" Target="../media/image71.png"/><Relationship Id="rId4" Type="http://schemas.openxmlformats.org/officeDocument/2006/relationships/image" Target="../media/image65.jpeg"/><Relationship Id="rId9"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7.xml"/><Relationship Id="rId6" Type="http://schemas.openxmlformats.org/officeDocument/2006/relationships/hyperlink" Target="https://www.krasotaimedicina.ru/diseases/children/adolescent-aggression" TargetMode="External"/><Relationship Id="rId5" Type="http://schemas.openxmlformats.org/officeDocument/2006/relationships/hyperlink" Target="http://soteria.ru/s3938/" TargetMode="External"/><Relationship Id="rId4" Type="http://schemas.openxmlformats.org/officeDocument/2006/relationships/hyperlink" Target="http://www.psycentre26.ru/docs/iPSID/books/AleshinaU_IndiSemPsyhKon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2.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23" y="78034"/>
            <a:ext cx="3954795" cy="2914548"/>
          </a:xfrm>
          <a:prstGeom prst="rect">
            <a:avLst/>
          </a:prstGeom>
        </p:spPr>
      </p:pic>
      <p:sp>
        <p:nvSpPr>
          <p:cNvPr id="7" name="Прямоугольник 6"/>
          <p:cNvSpPr/>
          <p:nvPr/>
        </p:nvSpPr>
        <p:spPr>
          <a:xfrm rot="20588031">
            <a:off x="1043218" y="2207667"/>
            <a:ext cx="6983803" cy="1277850"/>
          </a:xfrm>
          <a:prstGeom prst="rect">
            <a:avLst/>
          </a:prstGeom>
        </p:spPr>
        <p:txBody>
          <a:bodyPr wrap="square">
            <a:spAutoFit/>
          </a:bodyPr>
          <a:lstStyle/>
          <a:p>
            <a:pPr algn="ctr">
              <a:lnSpc>
                <a:spcPct val="107000"/>
              </a:lnSpc>
              <a:spcAft>
                <a:spcPts val="80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ПРОФИЛАКТИКА ЖЕСТОКОСТИ И АГРЕССИВНОСТИ В ПОДРОСТКОВОЙ СРЕДЕ И СПОСОБЫ ЕЁ ПРЕОДОЛЕНИЯ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73" y="4202545"/>
            <a:ext cx="3805382" cy="253424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194" y="228490"/>
            <a:ext cx="3649515" cy="2618102"/>
          </a:xfrm>
          <a:prstGeom prst="rect">
            <a:avLst/>
          </a:prstGeom>
        </p:spPr>
      </p:pic>
      <p:sp>
        <p:nvSpPr>
          <p:cNvPr id="10" name="Прямоугольник 9"/>
          <p:cNvSpPr/>
          <p:nvPr/>
        </p:nvSpPr>
        <p:spPr>
          <a:xfrm>
            <a:off x="6838951" y="5011743"/>
            <a:ext cx="5186794" cy="1169551"/>
          </a:xfrm>
          <a:prstGeom prst="rect">
            <a:avLst/>
          </a:prstGeom>
        </p:spPr>
        <p:txBody>
          <a:bodyPr wrap="square">
            <a:spAutoFit/>
          </a:bodyPr>
          <a:lstStyle/>
          <a:p>
            <a:pPr marL="274320" lvl="0" indent="-274320" algn="just">
              <a:spcBef>
                <a:spcPts val="600"/>
              </a:spcBef>
              <a:buClr>
                <a:schemeClr val="tx2"/>
              </a:buClr>
              <a:buSzPct val="73000"/>
              <a:defRPr/>
            </a:pPr>
            <a:r>
              <a:rPr lang="ru-RU" sz="2000" b="1" dirty="0">
                <a:solidFill>
                  <a:schemeClr val="tx2">
                    <a:lumMod val="50000"/>
                  </a:schemeClr>
                </a:solidFill>
                <a:latin typeface="Times New Roman" pitchFamily="18" charset="0"/>
                <a:cs typeface="Times New Roman" pitchFamily="18" charset="0"/>
              </a:rPr>
              <a:t>педагог-психолог Шейнина О.А.,</a:t>
            </a:r>
          </a:p>
          <a:p>
            <a:pPr marL="274320" lvl="0" indent="-274320" algn="just">
              <a:spcBef>
                <a:spcPts val="600"/>
              </a:spcBef>
              <a:buClr>
                <a:schemeClr val="tx2"/>
              </a:buClr>
              <a:buSzPct val="73000"/>
              <a:defRPr/>
            </a:pPr>
            <a:r>
              <a:rPr lang="ru-RU" sz="2000" b="1" dirty="0">
                <a:solidFill>
                  <a:schemeClr val="tx2">
                    <a:lumMod val="50000"/>
                  </a:schemeClr>
                </a:solidFill>
                <a:latin typeface="Times New Roman" pitchFamily="18" charset="0"/>
                <a:cs typeface="Times New Roman" pitchFamily="18" charset="0"/>
              </a:rPr>
              <a:t>МБУ «Центр психолого-педагогической,</a:t>
            </a:r>
          </a:p>
          <a:p>
            <a:pPr marL="274320" lvl="0" indent="-274320" algn="just">
              <a:spcBef>
                <a:spcPts val="600"/>
              </a:spcBef>
              <a:buClr>
                <a:schemeClr val="tx2"/>
              </a:buClr>
              <a:buSzPct val="73000"/>
              <a:defRPr/>
            </a:pPr>
            <a:r>
              <a:rPr lang="ru-RU" sz="2000" b="1" dirty="0">
                <a:solidFill>
                  <a:schemeClr val="tx2">
                    <a:lumMod val="50000"/>
                  </a:schemeClr>
                </a:solidFill>
                <a:latin typeface="Times New Roman" pitchFamily="18" charset="0"/>
                <a:cs typeface="Times New Roman" pitchFamily="18" charset="0"/>
              </a:rPr>
              <a:t> медицинской и социальной помощи»</a:t>
            </a:r>
          </a:p>
        </p:txBody>
      </p:sp>
    </p:spTree>
    <p:extLst>
      <p:ext uri="{BB962C8B-B14F-4D97-AF65-F5344CB8AC3E}">
        <p14:creationId xmlns:p14="http://schemas.microsoft.com/office/powerpoint/2010/main" val="217455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580" y="0"/>
            <a:ext cx="9893638" cy="6863417"/>
          </a:xfrm>
          <a:prstGeom prst="rect">
            <a:avLst/>
          </a:prstGeom>
        </p:spPr>
        <p:txBody>
          <a:bodyPr wrap="square">
            <a:spAutoFit/>
          </a:bodyPr>
          <a:lstStyle/>
          <a:p>
            <a:pPr algn="just"/>
            <a:r>
              <a:rPr lang="ru-RU" sz="2000" b="1" dirty="0"/>
              <a:t>Диагностика </a:t>
            </a:r>
          </a:p>
          <a:p>
            <a:pPr algn="just"/>
            <a:r>
              <a:rPr lang="ru-RU" sz="2000" dirty="0" smtClean="0"/>
              <a:t>	Диагностика </a:t>
            </a:r>
            <a:r>
              <a:rPr lang="ru-RU" sz="2000" dirty="0"/>
              <a:t>агрессивного поведения детей актуальна при чрезмерной частоте, выраженности проявлений. Решение обратиться к </a:t>
            </a:r>
            <a:r>
              <a:rPr lang="ru-RU" sz="2000" dirty="0" smtClean="0"/>
              <a:t>психологу, врачу-психиатру формируется </a:t>
            </a:r>
            <a:r>
              <a:rPr lang="ru-RU" sz="2000" dirty="0"/>
              <a:t>у родителей самостоятельно или после рекомендации педагогов. Основой диагностического процесса является клиническая беседа. </a:t>
            </a:r>
            <a:r>
              <a:rPr lang="ru-RU" sz="2000" dirty="0" smtClean="0"/>
              <a:t>Психолог или врач </a:t>
            </a:r>
            <a:r>
              <a:rPr lang="ru-RU" sz="2000" dirty="0"/>
              <a:t>выслушивает жалобы, выясняет анамнез, дополнительно изучает характеристики из детского сада, школы. </a:t>
            </a:r>
            <a:r>
              <a:rPr lang="ru-RU" sz="2000" dirty="0" smtClean="0"/>
              <a:t>Объективное </a:t>
            </a:r>
            <a:r>
              <a:rPr lang="ru-RU" sz="2000" dirty="0"/>
              <a:t>исследование включает применение специальных психодиагностических методов:</a:t>
            </a:r>
          </a:p>
          <a:p>
            <a:pPr algn="just">
              <a:buFont typeface="Arial" panose="020B0604020202020204" pitchFamily="34" charset="0"/>
              <a:buChar char="•"/>
            </a:pPr>
            <a:r>
              <a:rPr lang="ru-RU" sz="2000" b="1" dirty="0"/>
              <a:t>Анкеты, наблюдение.</a:t>
            </a:r>
            <a:r>
              <a:rPr lang="ru-RU" sz="2000" dirty="0"/>
              <a:t> Родителям, педагогам предлагается ответить на ряд вопросов/утверждений об особенностях поведения ребенка. Наблюдение проводится по схеме, включающей ряд критериев. Результаты позволяют установить форму агрессии, ее выраженность, причины.</a:t>
            </a:r>
          </a:p>
          <a:p>
            <a:pPr algn="just">
              <a:buFont typeface="Arial" panose="020B0604020202020204" pitchFamily="34" charset="0"/>
              <a:buChar char="•"/>
            </a:pPr>
            <a:r>
              <a:rPr lang="ru-RU" sz="2000" b="1" dirty="0"/>
              <a:t>Личностные опросники.</a:t>
            </a:r>
            <a:r>
              <a:rPr lang="ru-RU" sz="2000" dirty="0"/>
              <a:t> Применяются для обследования подростков. Выявляют наличие агрессивности в общей структуре личности, способы ее компенсации. Распространенные методики – опросник </a:t>
            </a:r>
            <a:r>
              <a:rPr lang="ru-RU" sz="2000" dirty="0" err="1"/>
              <a:t>Леонгарда-Шмишека</a:t>
            </a:r>
            <a:r>
              <a:rPr lang="ru-RU" sz="2000" dirty="0"/>
              <a:t>, </a:t>
            </a:r>
            <a:r>
              <a:rPr lang="ru-RU" sz="2000" dirty="0" err="1"/>
              <a:t>патохарактерологический</a:t>
            </a:r>
            <a:r>
              <a:rPr lang="ru-RU" sz="2000" dirty="0"/>
              <a:t> диагностический опросник (</a:t>
            </a:r>
            <a:r>
              <a:rPr lang="ru-RU" sz="2000" dirty="0" err="1"/>
              <a:t>Личко</a:t>
            </a:r>
            <a:r>
              <a:rPr lang="ru-RU" sz="2000" dirty="0"/>
              <a:t>).</a:t>
            </a:r>
          </a:p>
          <a:p>
            <a:pPr algn="just">
              <a:buFont typeface="Arial" panose="020B0604020202020204" pitchFamily="34" charset="0"/>
              <a:buChar char="•"/>
            </a:pPr>
            <a:r>
              <a:rPr lang="ru-RU" sz="2000" b="1" dirty="0"/>
              <a:t>Рисуночные тесты.</a:t>
            </a:r>
            <a:r>
              <a:rPr lang="ru-RU" sz="2000" dirty="0"/>
              <a:t> По особенностям рисунков определяется выраженность симптомов, причины, неосознаваемые эмоции. Используются тесты Несуществующее животное, Кактус, Человек.</a:t>
            </a:r>
          </a:p>
          <a:p>
            <a:pPr algn="just">
              <a:buFont typeface="Arial" panose="020B0604020202020204" pitchFamily="34" charset="0"/>
              <a:buChar char="•"/>
            </a:pPr>
            <a:r>
              <a:rPr lang="ru-RU" sz="2000" b="1" dirty="0"/>
              <a:t>Интерпретационные тесты.</a:t>
            </a:r>
            <a:r>
              <a:rPr lang="ru-RU" sz="2000" dirty="0"/>
              <a:t> Относятся к проективным методам, выявляют неосознаваемые, скрываемые переживания ребенка. Обследование проводится с помощью Теста </a:t>
            </a:r>
            <a:r>
              <a:rPr lang="ru-RU" sz="2000" dirty="0" err="1"/>
              <a:t>фрустрационных</a:t>
            </a:r>
            <a:r>
              <a:rPr lang="ru-RU" sz="2000" dirty="0"/>
              <a:t> реакций Розенцвейга, </a:t>
            </a:r>
            <a:r>
              <a:rPr lang="ru-RU" sz="2000" dirty="0" err="1"/>
              <a:t>Hand</a:t>
            </a:r>
            <a:r>
              <a:rPr lang="ru-RU" sz="2000" dirty="0"/>
              <a:t>-теста (теста руки).</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218" y="1071419"/>
            <a:ext cx="2110238" cy="20412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218" y="3685308"/>
            <a:ext cx="2110238" cy="2724727"/>
          </a:xfrm>
          <a:prstGeom prst="rect">
            <a:avLst/>
          </a:prstGeom>
        </p:spPr>
      </p:pic>
    </p:spTree>
    <p:extLst>
      <p:ext uri="{BB962C8B-B14F-4D97-AF65-F5344CB8AC3E}">
        <p14:creationId xmlns:p14="http://schemas.microsoft.com/office/powerpoint/2010/main" val="1320853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5492" y="196333"/>
            <a:ext cx="5544467" cy="461665"/>
          </a:xfrm>
          <a:prstGeom prst="rect">
            <a:avLst/>
          </a:prstGeom>
        </p:spPr>
        <p:txBody>
          <a:bodyPr wrap="none">
            <a:spAutoFit/>
          </a:bodyPr>
          <a:lstStyle/>
          <a:p>
            <a:r>
              <a:rPr lang="ru-RU" sz="2400" b="1" dirty="0">
                <a:solidFill>
                  <a:srgbClr val="C00000"/>
                </a:solidFill>
              </a:rPr>
              <a:t>Лечение агрессивного поведения детей</a:t>
            </a:r>
            <a:endParaRPr lang="ru-RU" sz="2400" dirty="0">
              <a:solidFill>
                <a:srgbClr val="C0000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57998"/>
            <a:ext cx="2558475" cy="2179556"/>
          </a:xfrm>
          <a:prstGeom prst="rect">
            <a:avLst/>
          </a:prstGeom>
        </p:spPr>
      </p:pic>
      <p:sp>
        <p:nvSpPr>
          <p:cNvPr id="4" name="Прямоугольник 3"/>
          <p:cNvSpPr/>
          <p:nvPr/>
        </p:nvSpPr>
        <p:spPr>
          <a:xfrm>
            <a:off x="1330036" y="681348"/>
            <a:ext cx="6853382" cy="2585323"/>
          </a:xfrm>
          <a:prstGeom prst="rect">
            <a:avLst/>
          </a:prstGeom>
        </p:spPr>
        <p:txBody>
          <a:bodyPr wrap="square">
            <a:spAutoFit/>
          </a:bodyPr>
          <a:lstStyle/>
          <a:p>
            <a:pPr algn="just"/>
            <a:r>
              <a:rPr lang="ru-RU" dirty="0"/>
              <a:t>При выраженной агрессии требуется коррекция методами </a:t>
            </a:r>
            <a:r>
              <a:rPr lang="ru-RU" dirty="0" smtClean="0"/>
              <a:t>психотерапии. </a:t>
            </a:r>
            <a:r>
              <a:rPr lang="ru-RU" dirty="0"/>
              <a:t>Применение медикаментов обосновано, когда гнев, импульсивность, озлобленность являются симптомами </a:t>
            </a:r>
            <a:r>
              <a:rPr lang="ru-RU" dirty="0" smtClean="0"/>
              <a:t>психического расстройства (психопатии</a:t>
            </a:r>
            <a:r>
              <a:rPr lang="ru-RU" dirty="0"/>
              <a:t>, острого психоза). Вылечить агрессивность навсегда невозможно, она будет возникать у ребенка в определенных жизненных ситуациях. Задача психологов, </a:t>
            </a:r>
            <a:r>
              <a:rPr lang="ru-RU" dirty="0" smtClean="0"/>
              <a:t>психотерапевтов – </a:t>
            </a:r>
            <a:r>
              <a:rPr lang="ru-RU" dirty="0"/>
              <a:t>помочь разрешить личностные проблемы, обучить адекватным способам выражения чувств, разрешения конфликтных ситуаций. </a:t>
            </a:r>
          </a:p>
        </p:txBody>
      </p:sp>
      <p:sp>
        <p:nvSpPr>
          <p:cNvPr id="5" name="Прямоугольник 4"/>
          <p:cNvSpPr/>
          <p:nvPr/>
        </p:nvSpPr>
        <p:spPr>
          <a:xfrm>
            <a:off x="300800" y="3299219"/>
            <a:ext cx="6877921" cy="707886"/>
          </a:xfrm>
          <a:prstGeom prst="rect">
            <a:avLst/>
          </a:prstGeom>
        </p:spPr>
        <p:txBody>
          <a:bodyPr wrap="square">
            <a:spAutoFit/>
          </a:bodyPr>
          <a:lstStyle/>
          <a:p>
            <a:pPr algn="just"/>
            <a:r>
              <a:rPr lang="ru-RU" sz="2000" b="1" i="1" dirty="0"/>
              <a:t>К распространенным методам коррекции относятся:</a:t>
            </a:r>
          </a:p>
          <a:p>
            <a:pPr algn="just"/>
            <a:endParaRPr lang="ru-RU" sz="2000" b="1" dirty="0"/>
          </a:p>
        </p:txBody>
      </p:sp>
      <p:sp>
        <p:nvSpPr>
          <p:cNvPr id="6" name="Прямоугольник 5"/>
          <p:cNvSpPr/>
          <p:nvPr/>
        </p:nvSpPr>
        <p:spPr>
          <a:xfrm>
            <a:off x="191619" y="3164681"/>
            <a:ext cx="11573164" cy="3693319"/>
          </a:xfrm>
          <a:prstGeom prst="rect">
            <a:avLst/>
          </a:prstGeom>
        </p:spPr>
        <p:txBody>
          <a:bodyPr wrap="square">
            <a:spAutoFit/>
          </a:bodyPr>
          <a:lstStyle/>
          <a:p>
            <a:pPr algn="just"/>
            <a:endParaRPr lang="ru-RU" dirty="0" smtClean="0"/>
          </a:p>
          <a:p>
            <a:pPr algn="just"/>
            <a:endParaRPr lang="ru-RU" dirty="0"/>
          </a:p>
          <a:p>
            <a:pPr algn="just">
              <a:buFont typeface="Arial" panose="020B0604020202020204" pitchFamily="34" charset="0"/>
              <a:buChar char="•"/>
            </a:pPr>
            <a:r>
              <a:rPr lang="ru-RU" dirty="0" smtClean="0"/>
              <a:t> </a:t>
            </a:r>
            <a:r>
              <a:rPr lang="ru-RU" b="1" dirty="0" smtClean="0"/>
              <a:t>Игровые упражнения. </a:t>
            </a:r>
            <a:r>
              <a:rPr lang="ru-RU" dirty="0" smtClean="0"/>
              <a:t>Представлены </a:t>
            </a:r>
            <a:r>
              <a:rPr lang="ru-RU" dirty="0"/>
              <a:t>экспресс-методами безопасного выражения агрессии. Ребенку предлагается выплеснуть гнев, раздражение, злость без вреда для окружающих. Используются игры с мячом, сыпучими материалами, водой, «листками гнева</a:t>
            </a:r>
            <a:r>
              <a:rPr lang="ru-RU" dirty="0" smtClean="0"/>
              <a:t>».</a:t>
            </a:r>
          </a:p>
          <a:p>
            <a:pPr algn="just">
              <a:buFont typeface="Arial" panose="020B0604020202020204" pitchFamily="34" charset="0"/>
              <a:buChar char="•"/>
            </a:pPr>
            <a:endParaRPr lang="ru-RU" dirty="0"/>
          </a:p>
          <a:p>
            <a:pPr algn="just">
              <a:buFont typeface="Arial" panose="020B0604020202020204" pitchFamily="34" charset="0"/>
              <a:buChar char="•"/>
            </a:pPr>
            <a:r>
              <a:rPr lang="ru-RU" b="1" dirty="0" smtClean="0"/>
              <a:t> Тренинги </a:t>
            </a:r>
            <a:r>
              <a:rPr lang="ru-RU" b="1" dirty="0"/>
              <a:t>коммуникации.</a:t>
            </a:r>
            <a:r>
              <a:rPr lang="ru-RU" dirty="0"/>
              <a:t> Групповая работа позволяет ребенку выработать эффективные стратегии общения, способы выражения эмоций, отстаивания своей позиции без ущерба для других. Дети получают обратную связь (реакцию участников), анализируют успехи, ошибки с психотерапевтом</a:t>
            </a:r>
            <a:r>
              <a:rPr lang="ru-RU" dirty="0" smtClean="0"/>
              <a:t>.</a:t>
            </a:r>
          </a:p>
          <a:p>
            <a:pPr algn="just">
              <a:buFont typeface="Arial" panose="020B0604020202020204" pitchFamily="34" charset="0"/>
              <a:buChar char="•"/>
            </a:pPr>
            <a:endParaRPr lang="ru-RU" dirty="0"/>
          </a:p>
          <a:p>
            <a:pPr algn="just">
              <a:buFont typeface="Arial" panose="020B0604020202020204" pitchFamily="34" charset="0"/>
              <a:buChar char="•"/>
            </a:pPr>
            <a:r>
              <a:rPr lang="ru-RU" b="1" dirty="0" smtClean="0"/>
              <a:t> Релаксационные </a:t>
            </a:r>
            <a:r>
              <a:rPr lang="ru-RU" b="1" dirty="0"/>
              <a:t>занятия.</a:t>
            </a:r>
            <a:r>
              <a:rPr lang="ru-RU" dirty="0"/>
              <a:t> Направлены на уменьшение тревожности, эмоциональной напряженности – факторов, увеличивающих риск вспышек агрессивности. Дети обучаются восстанавливать глубокое дыхание, достигать мышечного расслабления, переключать внимание.</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223" y="521673"/>
            <a:ext cx="3564132" cy="2643008"/>
          </a:xfrm>
          <a:prstGeom prst="rect">
            <a:avLst/>
          </a:prstGeom>
        </p:spPr>
      </p:pic>
    </p:spTree>
    <p:extLst>
      <p:ext uri="{BB962C8B-B14F-4D97-AF65-F5344CB8AC3E}">
        <p14:creationId xmlns:p14="http://schemas.microsoft.com/office/powerpoint/2010/main" val="4056846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873" y="6334811"/>
            <a:ext cx="11406907" cy="615553"/>
          </a:xfrm>
          <a:prstGeom prst="rect">
            <a:avLst/>
          </a:prstGeom>
        </p:spPr>
        <p:txBody>
          <a:bodyPr wrap="square">
            <a:spAutoFit/>
          </a:bodyPr>
          <a:lstStyle/>
          <a:p>
            <a:r>
              <a:rPr lang="ru-RU" sz="1600" b="1" i="0" dirty="0" smtClean="0">
                <a:solidFill>
                  <a:srgbClr val="000000"/>
                </a:solidFill>
                <a:effectLst/>
                <a:latin typeface="Arial" panose="020B0604020202020204" pitchFamily="34" charset="0"/>
                <a:cs typeface="Arial" panose="020B0604020202020204" pitchFamily="34" charset="0"/>
              </a:rPr>
              <a:t>Профилактика </a:t>
            </a:r>
            <a:r>
              <a:rPr lang="ru-RU" sz="1600" b="0" i="0" dirty="0" smtClean="0">
                <a:solidFill>
                  <a:srgbClr val="000000"/>
                </a:solidFill>
                <a:effectLst/>
                <a:latin typeface="Arial" panose="020B0604020202020204" pitchFamily="34" charset="0"/>
                <a:cs typeface="Arial" panose="020B0604020202020204" pitchFamily="34" charset="0"/>
              </a:rPr>
              <a:t>- система государственных и общественных социальных, гигиенических и медицинских мероприятий.</a:t>
            </a:r>
            <a:r>
              <a:rPr lang="ru-RU" sz="160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
            </a:r>
            <a:br>
              <a:rPr lang="ru-RU"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3" name="Прямоугольник 2"/>
          <p:cNvSpPr/>
          <p:nvPr/>
        </p:nvSpPr>
        <p:spPr>
          <a:xfrm>
            <a:off x="1884219" y="88302"/>
            <a:ext cx="8231124" cy="3508653"/>
          </a:xfrm>
          <a:prstGeom prst="rect">
            <a:avLst/>
          </a:prstGeom>
        </p:spPr>
        <p:txBody>
          <a:bodyPr wrap="square">
            <a:spAutoFit/>
          </a:bodyPr>
          <a:lstStyle/>
          <a:p>
            <a:r>
              <a:rPr lang="ru-RU" sz="2400" b="1" dirty="0">
                <a:solidFill>
                  <a:srgbClr val="C00000"/>
                </a:solidFill>
                <a:latin typeface="Arial" panose="020B0604020202020204" pitchFamily="34" charset="0"/>
                <a:cs typeface="Arial" panose="020B0604020202020204" pitchFamily="34" charset="0"/>
              </a:rPr>
              <a:t>Прогноз и профилактика </a:t>
            </a:r>
          </a:p>
          <a:p>
            <a:pPr algn="just"/>
            <a:r>
              <a:rPr lang="ru-RU" dirty="0" smtClean="0">
                <a:latin typeface="Arial" panose="020B0604020202020204" pitchFamily="34" charset="0"/>
                <a:cs typeface="Arial" panose="020B0604020202020204" pitchFamily="34" charset="0"/>
              </a:rPr>
              <a:t>	Агрессивное </a:t>
            </a:r>
            <a:r>
              <a:rPr lang="ru-RU" dirty="0">
                <a:latin typeface="Arial" panose="020B0604020202020204" pitchFamily="34" charset="0"/>
                <a:cs typeface="Arial" panose="020B0604020202020204" pitchFamily="34" charset="0"/>
              </a:rPr>
              <a:t>поведение детей успешно корректируется при совместных усилиях родителей, педагогов, психологов. </a:t>
            </a:r>
            <a:endParaRPr lang="ru-RU" dirty="0" smtClean="0">
              <a:latin typeface="Arial" panose="020B0604020202020204" pitchFamily="34" charset="0"/>
              <a:cs typeface="Arial" panose="020B0604020202020204" pitchFamily="34" charset="0"/>
            </a:endParaRPr>
          </a:p>
          <a:p>
            <a:pPr algn="just"/>
            <a:r>
              <a:rPr lang="ru-RU" dirty="0" smtClean="0">
                <a:latin typeface="Arial" panose="020B0604020202020204" pitchFamily="34" charset="0"/>
                <a:cs typeface="Arial" panose="020B0604020202020204" pitchFamily="34" charset="0"/>
              </a:rPr>
              <a:t>	Прогноз </a:t>
            </a:r>
            <a:r>
              <a:rPr lang="ru-RU" dirty="0">
                <a:latin typeface="Arial" panose="020B0604020202020204" pitchFamily="34" charset="0"/>
                <a:cs typeface="Arial" panose="020B0604020202020204" pitchFamily="34" charset="0"/>
              </a:rPr>
              <a:t>в большинстве случаев благоприятный. </a:t>
            </a:r>
            <a:endParaRPr lang="ru-RU" dirty="0" smtClean="0">
              <a:latin typeface="Arial" panose="020B0604020202020204" pitchFamily="34" charset="0"/>
              <a:cs typeface="Arial" panose="020B0604020202020204" pitchFamily="34" charset="0"/>
            </a:endParaRPr>
          </a:p>
          <a:p>
            <a:pPr algn="just"/>
            <a:r>
              <a:rPr lang="ru-RU" dirty="0" smtClean="0">
                <a:latin typeface="Arial" panose="020B0604020202020204" pitchFamily="34" charset="0"/>
                <a:cs typeface="Arial" panose="020B0604020202020204" pitchFamily="34" charset="0"/>
              </a:rPr>
              <a:t>	Чтобы </a:t>
            </a:r>
            <a:r>
              <a:rPr lang="ru-RU" dirty="0">
                <a:latin typeface="Arial" panose="020B0604020202020204" pitchFamily="34" charset="0"/>
                <a:cs typeface="Arial" panose="020B0604020202020204" pitchFamily="34" charset="0"/>
              </a:rPr>
              <a:t>предупредить закрепление агрессии как предпочтительного способа взаимодействия, необходимо придерживаться гармоничного стиля воспитания, демонстрировать способы улаживания конфликтов мирным путем, относиться к ребенку с уважением, позволять проявления гнева в безопасной форме. Не стоит акцентировать внимание на незначительных агрессивных поступках. Обсуждая проявления агрессивности, важно говорить о </a:t>
            </a:r>
            <a:r>
              <a:rPr lang="ru-RU" dirty="0" smtClean="0">
                <a:latin typeface="Arial" panose="020B0604020202020204" pitchFamily="34" charset="0"/>
                <a:cs typeface="Arial" panose="020B0604020202020204" pitchFamily="34" charset="0"/>
              </a:rPr>
              <a:t>действиях, </a:t>
            </a:r>
            <a:r>
              <a:rPr lang="ru-RU" dirty="0">
                <a:latin typeface="Arial" panose="020B0604020202020204" pitchFamily="34" charset="0"/>
                <a:cs typeface="Arial" panose="020B0604020202020204" pitchFamily="34" charset="0"/>
              </a:rPr>
              <a:t>но не о личностных качествах («ты поступил жестоко», а не «ты жестокий»).</a:t>
            </a:r>
          </a:p>
        </p:txBody>
      </p:sp>
      <p:pic>
        <p:nvPicPr>
          <p:cNvPr id="4" name="Рисунок 3" descr="Копилка психолога техники работы с суицидальными тенденциями"/>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5343" y="224641"/>
            <a:ext cx="1716439" cy="1590510"/>
          </a:xfrm>
          <a:prstGeom prst="rect">
            <a:avLst/>
          </a:prstGeom>
          <a:noFill/>
          <a:ln>
            <a:noFill/>
          </a:ln>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163" y="3644378"/>
            <a:ext cx="6070329" cy="25032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5" y="637309"/>
            <a:ext cx="1757957" cy="173643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793" y="3707529"/>
            <a:ext cx="2263735" cy="1479178"/>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6366" y="3288866"/>
            <a:ext cx="2438400" cy="2438400"/>
          </a:xfrm>
          <a:prstGeom prst="rect">
            <a:avLst/>
          </a:prstGeom>
        </p:spPr>
      </p:pic>
    </p:spTree>
    <p:extLst>
      <p:ext uri="{BB962C8B-B14F-4D97-AF65-F5344CB8AC3E}">
        <p14:creationId xmlns:p14="http://schemas.microsoft.com/office/powerpoint/2010/main" val="399405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7892" y="495756"/>
            <a:ext cx="10111781" cy="2308324"/>
          </a:xfrm>
          <a:prstGeom prst="rect">
            <a:avLst/>
          </a:prstGeom>
        </p:spPr>
        <p:txBody>
          <a:bodyPr wrap="square">
            <a:spAutoFit/>
          </a:bodyPr>
          <a:lstStyle/>
          <a:p>
            <a:pPr algn="just"/>
            <a:r>
              <a:rPr lang="ru-RU" b="0" i="0" dirty="0" smtClean="0">
                <a:solidFill>
                  <a:srgbClr val="000000"/>
                </a:solidFill>
                <a:effectLst/>
                <a:latin typeface="Arial" panose="020B0604020202020204" pitchFamily="34" charset="0"/>
              </a:rPr>
              <a:t>При организации профилактики необходимо учитывать два </a:t>
            </a:r>
            <a:r>
              <a:rPr lang="ru-RU" b="1" i="1" dirty="0" smtClean="0">
                <a:solidFill>
                  <a:srgbClr val="000000"/>
                </a:solidFill>
                <a:effectLst/>
                <a:latin typeface="Arial Полужирный Курсив" panose="020B0704020202090204" pitchFamily="34" charset="0"/>
              </a:rPr>
              <a:t>основных</a:t>
            </a:r>
            <a:br>
              <a:rPr lang="ru-RU" b="1" i="1" dirty="0" smtClean="0">
                <a:solidFill>
                  <a:srgbClr val="000000"/>
                </a:solidFill>
                <a:effectLst/>
                <a:latin typeface="Arial Полужирный Курсив" panose="020B0704020202090204" pitchFamily="34" charset="0"/>
              </a:rPr>
            </a:br>
            <a:r>
              <a:rPr lang="ru-RU" b="1" i="1" dirty="0" smtClean="0">
                <a:solidFill>
                  <a:srgbClr val="000000"/>
                </a:solidFill>
                <a:effectLst/>
                <a:latin typeface="Arial Полужирный Курсив" panose="020B0704020202090204" pitchFamily="34" charset="0"/>
              </a:rPr>
              <a:t>содержательных направления</a:t>
            </a:r>
            <a:r>
              <a:rPr lang="ru-RU" b="1" i="0" dirty="0" smtClean="0">
                <a:solidFill>
                  <a:srgbClr val="000000"/>
                </a:solidFill>
                <a:effectLst/>
                <a:latin typeface="Arial Полужирный" panose="020B0704020202020204" pitchFamily="34" charset="0"/>
              </a:rPr>
              <a:t>: </a:t>
            </a:r>
          </a:p>
          <a:p>
            <a:pPr algn="just"/>
            <a:endParaRPr lang="ru-RU" b="1" dirty="0">
              <a:solidFill>
                <a:srgbClr val="000000"/>
              </a:solidFill>
              <a:latin typeface="Arial Полужирный" panose="020B0704020202020204" pitchFamily="34" charset="0"/>
            </a:endParaRPr>
          </a:p>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работа с потенциальными агрессорами (педагоги, родители, школьники);</a:t>
            </a:r>
          </a:p>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работа с потенциальными жертвами (те же группы).</a:t>
            </a:r>
          </a:p>
          <a:p>
            <a:pPr algn="just"/>
            <a:r>
              <a:rPr lang="ru-RU" b="0" i="0" dirty="0" smtClean="0">
                <a:solidFill>
                  <a:srgbClr val="000000"/>
                </a:solidFill>
                <a:effectLst/>
                <a:latin typeface="Arial" panose="020B0604020202020204" pitchFamily="34" charset="0"/>
              </a:rPr>
              <a:t/>
            </a:r>
            <a:br>
              <a:rPr lang="ru-RU" b="0" i="0" dirty="0" smtClean="0">
                <a:solidFill>
                  <a:srgbClr val="000000"/>
                </a:solidFill>
                <a:effectLst/>
                <a:latin typeface="Arial" panose="020B0604020202020204" pitchFamily="34" charset="0"/>
              </a:rPr>
            </a:br>
            <a:r>
              <a:rPr lang="ru-RU" b="0" i="0" dirty="0" smtClean="0">
                <a:solidFill>
                  <a:srgbClr val="000000"/>
                </a:solidFill>
                <a:effectLst/>
                <a:latin typeface="Arial" panose="020B0604020202020204" pitchFamily="34" charset="0"/>
              </a:rPr>
              <a:t>	</a:t>
            </a:r>
            <a:r>
              <a:rPr lang="ru-RU" dirty="0" smtClean="0"/>
              <a:t/>
            </a:r>
            <a:br>
              <a:rPr lang="ru-RU" dirty="0" smtClean="0"/>
            </a:br>
            <a:endParaRPr lang="ru-RU" dirty="0"/>
          </a:p>
        </p:txBody>
      </p:sp>
      <p:sp>
        <p:nvSpPr>
          <p:cNvPr id="3" name="Прямоугольник 2"/>
          <p:cNvSpPr/>
          <p:nvPr/>
        </p:nvSpPr>
        <p:spPr>
          <a:xfrm>
            <a:off x="443346" y="4003479"/>
            <a:ext cx="11480800" cy="646331"/>
          </a:xfrm>
          <a:prstGeom prst="rect">
            <a:avLst/>
          </a:prstGeom>
        </p:spPr>
        <p:txBody>
          <a:bodyPr wrap="square">
            <a:spAutoFit/>
          </a:bodyPr>
          <a:lstStyle/>
          <a:p>
            <a:pPr algn="just"/>
            <a:r>
              <a:rPr lang="ru-RU" dirty="0">
                <a:solidFill>
                  <a:srgbClr val="000000"/>
                </a:solidFill>
                <a:latin typeface="Arial" panose="020B0604020202020204" pitchFamily="34" charset="0"/>
              </a:rPr>
              <a:t>Система педагогических действий рассчитана на деятельность различных категорий педагогических работников: классные руководители, педагоги-психологи, социальные педагоги, педагоги - организаторы.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3510" y="4727703"/>
            <a:ext cx="2643829" cy="1949256"/>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416" y="4727703"/>
            <a:ext cx="3551087" cy="1919612"/>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281" y="4899991"/>
            <a:ext cx="3459406" cy="1747324"/>
          </a:xfrm>
          <a:prstGeom prst="rect">
            <a:avLst/>
          </a:prstGeom>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122" y="990032"/>
            <a:ext cx="2800024" cy="2319698"/>
          </a:xfrm>
          <a:prstGeom prst="rect">
            <a:avLst/>
          </a:prstGeom>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346" y="1987877"/>
            <a:ext cx="3065167" cy="1937709"/>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7428" y="2034551"/>
            <a:ext cx="2586318" cy="1801906"/>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8292" y="2036235"/>
            <a:ext cx="2411995" cy="1620370"/>
          </a:xfrm>
          <a:prstGeom prst="rect">
            <a:avLst/>
          </a:prstGeom>
        </p:spPr>
      </p:pic>
    </p:spTree>
    <p:extLst>
      <p:ext uri="{BB962C8B-B14F-4D97-AF65-F5344CB8AC3E}">
        <p14:creationId xmlns:p14="http://schemas.microsoft.com/office/powerpoint/2010/main" val="165144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9814" y="375340"/>
            <a:ext cx="9532333" cy="6122189"/>
          </a:xfrm>
          <a:prstGeom prst="rect">
            <a:avLst/>
          </a:prstGeom>
        </p:spPr>
        <p:txBody>
          <a:bodyPr wrap="square">
            <a:spAutoFit/>
          </a:bodyPr>
          <a:lstStyle/>
          <a:p>
            <a:pPr algn="just">
              <a:lnSpc>
                <a:spcPct val="107000"/>
              </a:lnSpc>
              <a:spcAft>
                <a:spcPts val="800"/>
              </a:spcAft>
            </a:pPr>
            <a:r>
              <a:rPr lang="ru-RU" b="1" i="0" dirty="0" smtClean="0">
                <a:solidFill>
                  <a:srgbClr val="000000"/>
                </a:solidFill>
                <a:effectLst/>
                <a:latin typeface="Arial Полужирный" panose="020B0704020202020204" pitchFamily="34" charset="0"/>
                <a:ea typeface="Calibri" panose="020F0502020204030204" pitchFamily="34" charset="0"/>
                <a:cs typeface="Times New Roman" panose="02020603050405020304" pitchFamily="18" charset="0"/>
              </a:rPr>
              <a:t>Первичная профилактика</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Изучение типа семьи и воспитания.</a:t>
            </a:r>
            <a:r>
              <a:rPr lang="ru-RU"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lang="ru-RU"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 Изучение и коррекция нарушения детско-родительских отношений.</a:t>
            </a:r>
            <a:r>
              <a:rPr lang="ru-RU"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lang="ru-RU"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 Формирование здорового жизненного стиля и функциональных стратегий поведения. </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4. Осознание личностных ресурсов: самооценка, отношения к себе, своим   возможностям и недостаткам; собственной системе ценностей; умение общаться с окружающими; осознание потребностей в получении и оказании поддержки.</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5. Развитие личностных ресурсов: </a:t>
            </a:r>
            <a:r>
              <a:rPr lang="ru-RU" b="0" i="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самопринятие</a:t>
            </a: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позитивное отношение к себе, критическая самооценка, позитивное отношение к возможностям, адекватная оценка проблемных ситуаций, целеустремленность, контроль поведения, анализ собственного состояния и ситуации; принятие решений; навыки </a:t>
            </a:r>
            <a:r>
              <a:rPr lang="ru-RU" b="0" i="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эмпатии</a:t>
            </a: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выражение собственных чувств; умения принимать и оказывать психологическую и социальную поддержку.</a:t>
            </a:r>
            <a:endParaRPr lang="ru-RU"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 Развитие высокоэффективных стратегий и навыков поведения: принятие решений и преодоление жизненных проблем; использование и оказание психологической и социальной поддержки; оценка социальной ситуации и принятие ответственности за собственное поведение в ней; отстаивание своих границ и защиты своего персонального пространства; защиты своего «Я», </a:t>
            </a:r>
            <a:r>
              <a:rPr lang="ru-RU" b="0" i="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самоподдержка</a:t>
            </a: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и </a:t>
            </a:r>
            <a:r>
              <a:rPr lang="ru-RU" b="0" i="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взаимоподдержка</a:t>
            </a:r>
            <a:r>
              <a:rPr lang="ru-RU" b="0" i="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бесконфликтное и эффективное общение.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147" y="2584174"/>
            <a:ext cx="2136648" cy="372717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173" y="266009"/>
            <a:ext cx="1390310" cy="1746732"/>
          </a:xfrm>
          <a:prstGeom prst="rect">
            <a:avLst/>
          </a:prstGeom>
        </p:spPr>
      </p:pic>
    </p:spTree>
    <p:extLst>
      <p:ext uri="{BB962C8B-B14F-4D97-AF65-F5344CB8AC3E}">
        <p14:creationId xmlns:p14="http://schemas.microsoft.com/office/powerpoint/2010/main" val="2245316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6926" y="196702"/>
            <a:ext cx="9676023" cy="3831818"/>
          </a:xfrm>
          <a:prstGeom prst="rect">
            <a:avLst/>
          </a:prstGeom>
        </p:spPr>
        <p:txBody>
          <a:bodyPr wrap="square">
            <a:spAutoFit/>
          </a:bodyPr>
          <a:lstStyle/>
          <a:p>
            <a:pPr algn="just">
              <a:lnSpc>
                <a:spcPct val="150000"/>
              </a:lnSpc>
            </a:pPr>
            <a:r>
              <a:rPr lang="ru-RU" b="1" i="0" dirty="0" smtClean="0">
                <a:solidFill>
                  <a:srgbClr val="000000"/>
                </a:solidFill>
                <a:effectLst/>
                <a:latin typeface="Arial Полужирный" panose="020B0704020202020204" pitchFamily="34" charset="0"/>
              </a:rPr>
              <a:t>Вторичная профилактика:</a:t>
            </a:r>
          </a:p>
          <a:p>
            <a:pPr algn="just">
              <a:lnSpc>
                <a:spcPct val="150000"/>
              </a:lnSpc>
            </a:pPr>
            <a:endParaRPr lang="ru-RU" b="1" dirty="0">
              <a:solidFill>
                <a:srgbClr val="000000"/>
              </a:solidFill>
              <a:latin typeface="Arial Полужирный" panose="020B0704020202020204" pitchFamily="34" charset="0"/>
            </a:endParaRPr>
          </a:p>
          <a:p>
            <a:pPr marL="285750" indent="-285750" algn="just">
              <a:lnSpc>
                <a:spcPct val="150000"/>
              </a:lnSpc>
              <a:buFont typeface="Arial" panose="020B0604020202020204" pitchFamily="34" charset="0"/>
              <a:buChar char="•"/>
            </a:pPr>
            <a:r>
              <a:rPr lang="ru-RU" dirty="0" smtClean="0">
                <a:solidFill>
                  <a:srgbClr val="000000"/>
                </a:solidFill>
                <a:latin typeface="Arial" panose="020B0604020202020204" pitchFamily="34" charset="0"/>
              </a:rPr>
              <a:t>раннее </a:t>
            </a:r>
            <a:r>
              <a:rPr lang="ru-RU" dirty="0">
                <a:solidFill>
                  <a:srgbClr val="000000"/>
                </a:solidFill>
                <a:latin typeface="Arial" panose="020B0604020202020204" pitchFamily="34" charset="0"/>
              </a:rPr>
              <a:t>вмешательство в коррекцию клинико-биологических нарушений у ребенка;</a:t>
            </a:r>
          </a:p>
          <a:p>
            <a:pPr marL="285750" indent="-285750" algn="just">
              <a:lnSpc>
                <a:spcPct val="150000"/>
              </a:lnSpc>
              <a:buFont typeface="Arial" panose="020B0604020202020204" pitchFamily="34" charset="0"/>
              <a:buChar char="•"/>
            </a:pPr>
            <a:r>
              <a:rPr lang="ru-RU" dirty="0">
                <a:solidFill>
                  <a:srgbClr val="000000"/>
                </a:solidFill>
                <a:latin typeface="Arial" panose="020B0604020202020204" pitchFamily="34" charset="0"/>
              </a:rPr>
              <a:t>исследование </a:t>
            </a:r>
            <a:r>
              <a:rPr lang="ru-RU" dirty="0" err="1">
                <a:solidFill>
                  <a:srgbClr val="000000"/>
                </a:solidFill>
                <a:latin typeface="Arial" panose="020B0604020202020204" pitchFamily="34" charset="0"/>
              </a:rPr>
              <a:t>генограммы</a:t>
            </a:r>
            <a:r>
              <a:rPr lang="ru-RU" dirty="0">
                <a:solidFill>
                  <a:srgbClr val="000000"/>
                </a:solidFill>
                <a:latin typeface="Arial" panose="020B0604020202020204" pitchFamily="34" charset="0"/>
              </a:rPr>
              <a:t> семьи;</a:t>
            </a:r>
          </a:p>
          <a:p>
            <a:pPr marL="285750" indent="-285750" algn="just">
              <a:lnSpc>
                <a:spcPct val="150000"/>
              </a:lnSpc>
              <a:buFont typeface="Arial" panose="020B0604020202020204" pitchFamily="34" charset="0"/>
              <a:buChar char="•"/>
            </a:pPr>
            <a:r>
              <a:rPr lang="ru-RU" dirty="0">
                <a:solidFill>
                  <a:srgbClr val="000000"/>
                </a:solidFill>
                <a:latin typeface="Arial" panose="020B0604020202020204" pitchFamily="34" charset="0"/>
              </a:rPr>
              <a:t>коррекция семейных отношений, физических и эмоциональных связей, определение </a:t>
            </a:r>
            <a:r>
              <a:rPr lang="ru-RU" dirty="0" smtClean="0">
                <a:solidFill>
                  <a:srgbClr val="000000"/>
                </a:solidFill>
                <a:latin typeface="Arial" panose="020B0604020202020204" pitchFamily="34" charset="0"/>
              </a:rPr>
              <a:t>детско-родительских </a:t>
            </a:r>
            <a:r>
              <a:rPr lang="ru-RU" dirty="0">
                <a:solidFill>
                  <a:srgbClr val="000000"/>
                </a:solidFill>
                <a:latin typeface="Arial" panose="020B0604020202020204" pitchFamily="34" charset="0"/>
              </a:rPr>
              <a:t>границ;</a:t>
            </a:r>
          </a:p>
          <a:p>
            <a:pPr marL="285750" indent="-285750" algn="just">
              <a:lnSpc>
                <a:spcPct val="150000"/>
              </a:lnSpc>
              <a:buFont typeface="Arial" panose="020B0604020202020204" pitchFamily="34" charset="0"/>
              <a:buChar char="•"/>
            </a:pPr>
            <a:r>
              <a:rPr lang="ru-RU" dirty="0">
                <a:solidFill>
                  <a:srgbClr val="000000"/>
                </a:solidFill>
                <a:latin typeface="Times New Roman" panose="02020603050405020304" pitchFamily="18" charset="0"/>
              </a:rPr>
              <a:t> </a:t>
            </a:r>
            <a:r>
              <a:rPr lang="ru-RU" dirty="0">
                <a:solidFill>
                  <a:srgbClr val="000000"/>
                </a:solidFill>
                <a:latin typeface="Arial" panose="020B0604020202020204" pitchFamily="34" charset="0"/>
              </a:rPr>
              <a:t>наличие четких семейных ролей.</a:t>
            </a:r>
          </a:p>
          <a:p>
            <a:pPr algn="just"/>
            <a:r>
              <a:rPr lang="ru-RU" b="1" i="0" dirty="0" smtClean="0">
                <a:solidFill>
                  <a:srgbClr val="000000"/>
                </a:solidFill>
                <a:effectLst/>
                <a:latin typeface="Arial Полужирный" panose="020B0704020202020204" pitchFamily="34" charset="0"/>
              </a:rPr>
              <a:t/>
            </a:r>
            <a:br>
              <a:rPr lang="ru-RU" b="1" i="0" dirty="0" smtClean="0">
                <a:solidFill>
                  <a:srgbClr val="000000"/>
                </a:solidFill>
                <a:effectLst/>
                <a:latin typeface="Arial Полужирный" panose="020B0704020202020204" pitchFamily="34" charset="0"/>
              </a:rPr>
            </a:br>
            <a:r>
              <a:rPr lang="ru-RU" dirty="0" smtClean="0"/>
              <a:t> </a:t>
            </a:r>
            <a:br>
              <a:rPr lang="ru-RU" dirty="0" smtClean="0"/>
            </a:br>
            <a:endParaRPr lang="ru-RU"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39" y="492006"/>
            <a:ext cx="1749287" cy="2290023"/>
          </a:xfrm>
          <a:prstGeom prst="rect">
            <a:avLst/>
          </a:prstGeom>
        </p:spPr>
      </p:pic>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4937" y="2571996"/>
            <a:ext cx="4839932" cy="2614769"/>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108" y="3714312"/>
            <a:ext cx="4383157" cy="2944906"/>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649" y="3247772"/>
            <a:ext cx="3679550" cy="2765401"/>
          </a:xfrm>
          <a:prstGeom prst="rect">
            <a:avLst/>
          </a:prstGeom>
        </p:spPr>
      </p:pic>
    </p:spTree>
    <p:extLst>
      <p:ext uri="{BB962C8B-B14F-4D97-AF65-F5344CB8AC3E}">
        <p14:creationId xmlns:p14="http://schemas.microsoft.com/office/powerpoint/2010/main" val="904692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8958" y="538586"/>
            <a:ext cx="10013231" cy="3970318"/>
          </a:xfrm>
          <a:prstGeom prst="rect">
            <a:avLst/>
          </a:prstGeom>
        </p:spPr>
        <p:txBody>
          <a:bodyPr wrap="square">
            <a:spAutoFit/>
          </a:bodyPr>
          <a:lstStyle/>
          <a:p>
            <a:pPr algn="just">
              <a:lnSpc>
                <a:spcPct val="150000"/>
              </a:lnSpc>
            </a:pPr>
            <a:r>
              <a:rPr lang="ru-RU" b="1" i="0" dirty="0" smtClean="0">
                <a:solidFill>
                  <a:srgbClr val="000000"/>
                </a:solidFill>
                <a:effectLst/>
                <a:latin typeface="Arial Полужирный" panose="020B0704020202020204" pitchFamily="34" charset="0"/>
              </a:rPr>
              <a:t>	Третичная профилактика </a:t>
            </a:r>
            <a:r>
              <a:rPr lang="ru-RU" b="0" i="0" dirty="0" smtClean="0">
                <a:solidFill>
                  <a:srgbClr val="000000"/>
                </a:solidFill>
                <a:effectLst/>
                <a:latin typeface="Arial" panose="020B0604020202020204" pitchFamily="34" charset="0"/>
              </a:rPr>
              <a:t>проводится в отношении подростков, совершивших правонарушение, и её целью является коррекция поведения подростка и его развитие, а не само преступление. </a:t>
            </a:r>
          </a:p>
          <a:p>
            <a:pPr algn="just">
              <a:lnSpc>
                <a:spcPct val="150000"/>
              </a:lnSpc>
            </a:pPr>
            <a:r>
              <a:rPr lang="ru-RU" b="0" i="0" dirty="0" smtClean="0">
                <a:solidFill>
                  <a:srgbClr val="000000"/>
                </a:solidFill>
                <a:effectLst/>
                <a:latin typeface="Arial" panose="020B0604020202020204" pitchFamily="34" charset="0"/>
              </a:rPr>
              <a:t>	Предполагается создание ювенильных судов, оценивающих </a:t>
            </a:r>
            <a:r>
              <a:rPr lang="ru-RU" b="0" i="0" dirty="0" err="1" smtClean="0">
                <a:solidFill>
                  <a:srgbClr val="000000"/>
                </a:solidFill>
                <a:effectLst/>
                <a:latin typeface="Arial" panose="020B0604020202020204" pitchFamily="34" charset="0"/>
              </a:rPr>
              <a:t>антропосоциоцентрический</a:t>
            </a:r>
            <a:r>
              <a:rPr lang="ru-RU" b="0" i="0" dirty="0" smtClean="0">
                <a:solidFill>
                  <a:srgbClr val="000000"/>
                </a:solidFill>
                <a:effectLst/>
                <a:latin typeface="Arial" panose="020B0604020202020204" pitchFamily="34" charset="0"/>
              </a:rPr>
              <a:t> подход к личности подростка с учетом его социальной уязвимости в обществе, отрицательным социальным опытом и низкими социальными перспективами.</a:t>
            </a:r>
            <a:r>
              <a:rPr lang="ru-RU" dirty="0" smtClean="0"/>
              <a:t> </a:t>
            </a:r>
          </a:p>
          <a:p>
            <a:pPr algn="just">
              <a:lnSpc>
                <a:spcPct val="150000"/>
              </a:lnSpc>
            </a:pPr>
            <a:endParaRPr lang="ru-RU" dirty="0" smtClean="0"/>
          </a:p>
          <a:p>
            <a:pPr algn="just"/>
            <a:r>
              <a:rPr lang="ru-RU" dirty="0" smtClean="0"/>
              <a:t/>
            </a:r>
            <a:br>
              <a:rPr lang="ru-RU" dirty="0" smtClean="0"/>
            </a:b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5266" y="3886973"/>
            <a:ext cx="3812534" cy="2553584"/>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169" y="3199567"/>
            <a:ext cx="5386239" cy="324099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46" y="505004"/>
            <a:ext cx="1394012" cy="2516492"/>
          </a:xfrm>
          <a:prstGeom prst="rect">
            <a:avLst/>
          </a:prstGeom>
        </p:spPr>
      </p:pic>
    </p:spTree>
    <p:extLst>
      <p:ext uri="{BB962C8B-B14F-4D97-AF65-F5344CB8AC3E}">
        <p14:creationId xmlns:p14="http://schemas.microsoft.com/office/powerpoint/2010/main" val="287516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4066" y="702004"/>
            <a:ext cx="6619485" cy="707886"/>
          </a:xfrm>
          <a:prstGeom prst="rect">
            <a:avLst/>
          </a:prstGeom>
        </p:spPr>
        <p:txBody>
          <a:bodyPr wrap="square">
            <a:spAutoFit/>
          </a:bodyPr>
          <a:lstStyle/>
          <a:p>
            <a:r>
              <a:rPr lang="ru-RU" sz="2000" b="1" i="1" dirty="0" smtClean="0">
                <a:solidFill>
                  <a:srgbClr val="000000"/>
                </a:solidFill>
                <a:effectLst/>
                <a:latin typeface="Arial Полужирный Курсив" panose="020B0704020202090204" pitchFamily="34" charset="0"/>
              </a:rPr>
              <a:t>Система психолого-педагогических действий:</a:t>
            </a:r>
            <a:r>
              <a:rPr lang="ru-RU" sz="2000" dirty="0" smtClean="0"/>
              <a:t> </a:t>
            </a:r>
            <a:br>
              <a:rPr lang="ru-RU" sz="2000" dirty="0" smtClean="0"/>
            </a:br>
            <a:endParaRPr lang="ru-RU" sz="2000" dirty="0"/>
          </a:p>
        </p:txBody>
      </p:sp>
      <p:sp>
        <p:nvSpPr>
          <p:cNvPr id="3" name="Прямоугольник 2"/>
          <p:cNvSpPr/>
          <p:nvPr/>
        </p:nvSpPr>
        <p:spPr>
          <a:xfrm>
            <a:off x="385011" y="2059124"/>
            <a:ext cx="10678853" cy="2585323"/>
          </a:xfrm>
          <a:prstGeom prst="rect">
            <a:avLst/>
          </a:prstGeom>
        </p:spPr>
        <p:txBody>
          <a:bodyPr wrap="square">
            <a:spAutoFit/>
          </a:bodyPr>
          <a:lstStyle/>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диагностика психоэмоциональной среды и мотивационно-образовательная</a:t>
            </a:r>
            <a:r>
              <a:rPr lang="en-US" b="0" i="0" dirty="0" smtClean="0">
                <a:solidFill>
                  <a:srgbClr val="000000"/>
                </a:solidFill>
                <a:effectLst/>
                <a:latin typeface="Arial" panose="020B0604020202020204" pitchFamily="34" charset="0"/>
              </a:rPr>
              <a:t> </a:t>
            </a:r>
            <a:r>
              <a:rPr lang="ru-RU" b="0" i="0" dirty="0" smtClean="0">
                <a:solidFill>
                  <a:srgbClr val="000000"/>
                </a:solidFill>
                <a:effectLst/>
                <a:latin typeface="Arial" panose="020B0604020202020204" pitchFamily="34" charset="0"/>
              </a:rPr>
              <a:t>работа с администрацией;</a:t>
            </a:r>
          </a:p>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консультативно-образовательная работа с педагогическими кадрами и</a:t>
            </a:r>
            <a:r>
              <a:rPr lang="en-US" b="0" i="0" dirty="0" smtClean="0">
                <a:solidFill>
                  <a:srgbClr val="000000"/>
                </a:solidFill>
                <a:effectLst/>
                <a:latin typeface="Arial" panose="020B0604020202020204" pitchFamily="34" charset="0"/>
              </a:rPr>
              <a:t> </a:t>
            </a:r>
            <a:r>
              <a:rPr lang="ru-RU" b="0" i="0" dirty="0" smtClean="0">
                <a:solidFill>
                  <a:srgbClr val="000000"/>
                </a:solidFill>
                <a:effectLst/>
                <a:latin typeface="Arial" panose="020B0604020202020204" pitchFamily="34" charset="0"/>
              </a:rPr>
              <a:t>родителями;</a:t>
            </a:r>
          </a:p>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консультативно-коррекционная работа с детьми, подвергшимися жестокому</a:t>
            </a:r>
            <a:r>
              <a:rPr lang="en-US" b="0" i="0" dirty="0" smtClean="0">
                <a:solidFill>
                  <a:srgbClr val="000000"/>
                </a:solidFill>
                <a:effectLst/>
                <a:latin typeface="Arial" panose="020B0604020202020204" pitchFamily="34" charset="0"/>
              </a:rPr>
              <a:t> </a:t>
            </a:r>
            <a:r>
              <a:rPr lang="ru-RU" b="0" i="0" dirty="0" smtClean="0">
                <a:solidFill>
                  <a:srgbClr val="000000"/>
                </a:solidFill>
                <a:effectLst/>
                <a:latin typeface="Arial" panose="020B0604020202020204" pitchFamily="34" charset="0"/>
              </a:rPr>
              <a:t>обращению;</a:t>
            </a:r>
          </a:p>
          <a:p>
            <a:pPr marL="285750" indent="-285750" algn="just">
              <a:buFont typeface="Arial" panose="020B0604020202020204" pitchFamily="34" charset="0"/>
              <a:buChar char="•"/>
            </a:pPr>
            <a:r>
              <a:rPr lang="ru-RU" b="0" i="0" dirty="0" smtClean="0">
                <a:solidFill>
                  <a:srgbClr val="000000"/>
                </a:solidFill>
                <a:effectLst/>
                <a:latin typeface="Symbol" panose="05050102010706020507" pitchFamily="18" charset="2"/>
              </a:rPr>
              <a:t> </a:t>
            </a:r>
            <a:r>
              <a:rPr lang="ru-RU" b="0" i="0" dirty="0" smtClean="0">
                <a:solidFill>
                  <a:srgbClr val="000000"/>
                </a:solidFill>
                <a:effectLst/>
                <a:latin typeface="Arial" panose="020B0604020202020204" pitchFamily="34" charset="0"/>
              </a:rPr>
              <a:t>информационно-образовательная работа с детьми;</a:t>
            </a:r>
          </a:p>
          <a:p>
            <a:pPr marL="285750" indent="-285750" algn="just">
              <a:buFont typeface="Arial" panose="020B0604020202020204" pitchFamily="34" charset="0"/>
              <a:buChar char="•"/>
            </a:pPr>
            <a:r>
              <a:rPr lang="ru-RU" b="0" i="0" dirty="0" smtClean="0">
                <a:solidFill>
                  <a:srgbClr val="000000"/>
                </a:solidFill>
                <a:effectLst/>
                <a:latin typeface="Arial" panose="020B0604020202020204" pitchFamily="34" charset="0"/>
              </a:rPr>
              <a:t>формирование психоэмоциональной среды учебного заведения, которая</a:t>
            </a:r>
            <a:r>
              <a:rPr lang="en-US" b="0" i="0" dirty="0" smtClean="0">
                <a:solidFill>
                  <a:srgbClr val="000000"/>
                </a:solidFill>
                <a:effectLst/>
                <a:latin typeface="Arial" panose="020B0604020202020204" pitchFamily="34" charset="0"/>
              </a:rPr>
              <a:t> </a:t>
            </a:r>
            <a:r>
              <a:rPr lang="ru-RU" b="0" i="0" dirty="0" smtClean="0">
                <a:solidFill>
                  <a:srgbClr val="000000"/>
                </a:solidFill>
                <a:effectLst/>
                <a:latin typeface="Arial" panose="020B0604020202020204" pitchFamily="34" charset="0"/>
              </a:rPr>
              <a:t>включает систему взаимоотношений между всеми субъектами образовательного процесса;</a:t>
            </a:r>
          </a:p>
          <a:p>
            <a:pPr algn="just"/>
            <a:r>
              <a:rPr lang="ru-RU" dirty="0" smtClean="0"/>
              <a:t> </a:t>
            </a:r>
            <a:br>
              <a:rPr lang="ru-RU" dirty="0" smtClean="0"/>
            </a:b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959" y="4249451"/>
            <a:ext cx="3016233" cy="2308324"/>
          </a:xfrm>
          <a:prstGeom prst="rect">
            <a:avLst/>
          </a:prstGeom>
        </p:spPr>
      </p:pic>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9278" y="4098985"/>
            <a:ext cx="2347822" cy="2609256"/>
          </a:xfrm>
          <a:prstGeom prst="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3271" y="3984616"/>
            <a:ext cx="2066764" cy="2573159"/>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11" y="436512"/>
            <a:ext cx="2207987" cy="1622612"/>
          </a:xfrm>
          <a:prstGeom prst="rect">
            <a:avLst/>
          </a:prstGeom>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8038" y="145796"/>
            <a:ext cx="2218766" cy="1694330"/>
          </a:xfrm>
          <a:prstGeom prst="rect">
            <a:avLst/>
          </a:prstGeom>
        </p:spPr>
      </p:pic>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011" y="4098984"/>
            <a:ext cx="2755754" cy="2371389"/>
          </a:xfrm>
          <a:prstGeom prst="rect">
            <a:avLst/>
          </a:prstGeom>
        </p:spPr>
      </p:pic>
    </p:spTree>
    <p:extLst>
      <p:ext uri="{BB962C8B-B14F-4D97-AF65-F5344CB8AC3E}">
        <p14:creationId xmlns:p14="http://schemas.microsoft.com/office/powerpoint/2010/main" val="3264254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0177" y="276727"/>
            <a:ext cx="5136474" cy="738664"/>
          </a:xfrm>
          <a:prstGeom prst="rect">
            <a:avLst/>
          </a:prstGeom>
        </p:spPr>
        <p:txBody>
          <a:bodyPr wrap="square">
            <a:spAutoFit/>
          </a:bodyPr>
          <a:lstStyle/>
          <a:p>
            <a:r>
              <a:rPr lang="ru-RU" sz="2400" b="1" i="0" dirty="0" err="1" smtClean="0">
                <a:solidFill>
                  <a:srgbClr val="000000"/>
                </a:solidFill>
                <a:effectLst/>
                <a:latin typeface="Arial" panose="020B0604020202020204" pitchFamily="34" charset="0"/>
              </a:rPr>
              <a:t>Диагностическ</a:t>
            </a:r>
            <a:r>
              <a:rPr lang="ru-RU" sz="2400" b="1" dirty="0" err="1" smtClean="0">
                <a:solidFill>
                  <a:srgbClr val="000000"/>
                </a:solidFill>
                <a:latin typeface="Arial" panose="020B0604020202020204" pitchFamily="34" charset="0"/>
              </a:rPr>
              <a:t>е</a:t>
            </a:r>
            <a:r>
              <a:rPr lang="ru-RU" sz="2400" b="1" i="0" dirty="0" smtClean="0">
                <a:solidFill>
                  <a:srgbClr val="000000"/>
                </a:solidFill>
                <a:effectLst/>
                <a:latin typeface="Arial" panose="020B0604020202020204" pitchFamily="34" charset="0"/>
              </a:rPr>
              <a:t> методики:</a:t>
            </a:r>
            <a:r>
              <a:rPr lang="ru-RU" b="1" dirty="0" smtClean="0"/>
              <a:t> </a:t>
            </a:r>
            <a:br>
              <a:rPr lang="ru-RU" b="1" dirty="0" smtClean="0"/>
            </a:br>
            <a:endParaRPr lang="ru-RU" b="1" dirty="0"/>
          </a:p>
        </p:txBody>
      </p:sp>
      <p:sp>
        <p:nvSpPr>
          <p:cNvPr id="3" name="Прямоугольник 2"/>
          <p:cNvSpPr/>
          <p:nvPr/>
        </p:nvSpPr>
        <p:spPr>
          <a:xfrm>
            <a:off x="132820" y="658362"/>
            <a:ext cx="9966523" cy="2308324"/>
          </a:xfrm>
          <a:prstGeom prst="rect">
            <a:avLst/>
          </a:prstGeom>
        </p:spPr>
        <p:txBody>
          <a:bodyPr wrap="square">
            <a:spAutoFit/>
          </a:bodyPr>
          <a:lstStyle/>
          <a:p>
            <a:pPr marL="285750" indent="-285750">
              <a:buFont typeface="Arial" panose="020B0604020202020204" pitchFamily="34" charset="0"/>
              <a:buChar char="•"/>
            </a:pPr>
            <a:endParaRPr lang="ru-RU" b="0" i="0" dirty="0" smtClean="0">
              <a:solidFill>
                <a:srgbClr val="000000"/>
              </a:solidFill>
              <a:effectLst/>
              <a:latin typeface="Arial" panose="020B0604020202020204" pitchFamily="34" charset="0"/>
            </a:endParaRPr>
          </a:p>
          <a:p>
            <a:pPr marL="742950" lvl="1" indent="-285750">
              <a:buFont typeface="Wingdings" panose="05000000000000000000" pitchFamily="2" charset="2"/>
              <a:buChar char="q"/>
            </a:pPr>
            <a:r>
              <a:rPr lang="ru-RU" b="0" i="0" dirty="0" smtClean="0">
                <a:solidFill>
                  <a:srgbClr val="000000"/>
                </a:solidFill>
                <a:effectLst/>
                <a:latin typeface="Arial" panose="020B0604020202020204" pitchFamily="34" charset="0"/>
              </a:rPr>
              <a:t>Опросник </a:t>
            </a:r>
            <a:r>
              <a:rPr lang="ru-RU" b="0" i="0" dirty="0" err="1" smtClean="0">
                <a:solidFill>
                  <a:srgbClr val="000000"/>
                </a:solidFill>
                <a:effectLst/>
                <a:latin typeface="Arial" panose="020B0604020202020204" pitchFamily="34" charset="0"/>
              </a:rPr>
              <a:t>Басса-Дарки</a:t>
            </a:r>
            <a:r>
              <a:rPr lang="ru-RU" b="0" i="0" dirty="0" smtClean="0">
                <a:solidFill>
                  <a:srgbClr val="000000"/>
                </a:solidFill>
                <a:effectLst/>
                <a:latin typeface="Arial" panose="020B0604020202020204" pitchFamily="34" charset="0"/>
              </a:rPr>
              <a:t> (агрессивность);</a:t>
            </a:r>
          </a:p>
          <a:p>
            <a:pPr marL="742950" lvl="1" indent="-285750">
              <a:buFont typeface="Wingdings" panose="05000000000000000000" pitchFamily="2" charset="2"/>
              <a:buChar char="q"/>
            </a:pPr>
            <a:r>
              <a:rPr lang="ru-RU" b="0" i="0" dirty="0" smtClean="0">
                <a:solidFill>
                  <a:srgbClr val="000000"/>
                </a:solidFill>
                <a:effectLst/>
                <a:latin typeface="Arial" panose="020B0604020202020204" pitchFamily="34" charset="0"/>
              </a:rPr>
              <a:t>Шкала реактивной и личностной тревожности </a:t>
            </a:r>
            <a:r>
              <a:rPr lang="ru-RU" b="0" i="0" dirty="0" err="1" smtClean="0">
                <a:solidFill>
                  <a:srgbClr val="000000"/>
                </a:solidFill>
                <a:effectLst/>
                <a:latin typeface="Arial" panose="020B0604020202020204" pitchFamily="34" charset="0"/>
              </a:rPr>
              <a:t>Спилбергера</a:t>
            </a:r>
            <a:r>
              <a:rPr lang="ru-RU" b="0" i="0" dirty="0" smtClean="0">
                <a:solidFill>
                  <a:srgbClr val="000000"/>
                </a:solidFill>
                <a:effectLst/>
                <a:latin typeface="Arial" panose="020B0604020202020204" pitchFamily="34" charset="0"/>
              </a:rPr>
              <a:t>-Ханина (тревожность);</a:t>
            </a:r>
          </a:p>
          <a:p>
            <a:pPr marL="742950" lvl="1" indent="-285750">
              <a:buFont typeface="Wingdings" panose="05000000000000000000" pitchFamily="2" charset="2"/>
              <a:buChar char="q"/>
            </a:pPr>
            <a:r>
              <a:rPr lang="ru-RU" b="0" i="0" dirty="0" err="1" smtClean="0">
                <a:solidFill>
                  <a:srgbClr val="000000"/>
                </a:solidFill>
                <a:effectLst/>
                <a:latin typeface="Arial" panose="020B0604020202020204" pitchFamily="34" charset="0"/>
              </a:rPr>
              <a:t>Фрейбургская</a:t>
            </a:r>
            <a:r>
              <a:rPr lang="ru-RU" b="0" i="0" dirty="0" smtClean="0">
                <a:solidFill>
                  <a:srgbClr val="000000"/>
                </a:solidFill>
                <a:effectLst/>
                <a:latin typeface="Arial" panose="020B0604020202020204" pitchFamily="34" charset="0"/>
              </a:rPr>
              <a:t> анкета на выявление склонности к агрессивному поведению;</a:t>
            </a:r>
          </a:p>
          <a:p>
            <a:pPr marL="742950" lvl="1" indent="-285750">
              <a:buFont typeface="Wingdings" panose="05000000000000000000" pitchFamily="2" charset="2"/>
              <a:buChar char="q"/>
            </a:pPr>
            <a:r>
              <a:rPr lang="ru-RU" b="0" i="0" dirty="0" smtClean="0">
                <a:solidFill>
                  <a:srgbClr val="000000"/>
                </a:solidFill>
                <a:effectLst/>
                <a:latin typeface="Arial" panose="020B0604020202020204" pitchFamily="34" charset="0"/>
              </a:rPr>
              <a:t>Тест «Склонности к риску»;</a:t>
            </a:r>
          </a:p>
          <a:p>
            <a:pPr marL="742950" lvl="1" indent="-285750">
              <a:buFont typeface="Wingdings" panose="05000000000000000000" pitchFamily="2" charset="2"/>
              <a:buChar char="q"/>
            </a:pPr>
            <a:r>
              <a:rPr lang="ru-RU" b="0" i="0" dirty="0" smtClean="0">
                <a:solidFill>
                  <a:srgbClr val="000000"/>
                </a:solidFill>
                <a:effectLst/>
                <a:latin typeface="Arial" panose="020B0604020202020204" pitchFamily="34" charset="0"/>
              </a:rPr>
              <a:t>«Шкала враждебности» Кука-</a:t>
            </a:r>
            <a:r>
              <a:rPr lang="ru-RU" b="0" i="0" dirty="0" err="1" smtClean="0">
                <a:solidFill>
                  <a:srgbClr val="000000"/>
                </a:solidFill>
                <a:effectLst/>
                <a:latin typeface="Arial" panose="020B0604020202020204" pitchFamily="34" charset="0"/>
              </a:rPr>
              <a:t>Медлей</a:t>
            </a:r>
            <a:r>
              <a:rPr lang="ru-RU" b="0" i="0" dirty="0" smtClean="0">
                <a:solidFill>
                  <a:srgbClr val="000000"/>
                </a:solidFill>
                <a:effectLst/>
                <a:latin typeface="Arial" panose="020B0604020202020204" pitchFamily="34" charset="0"/>
              </a:rPr>
              <a:t>;</a:t>
            </a:r>
          </a:p>
          <a:p>
            <a:pPr marL="742950" lvl="1" indent="-285750">
              <a:buFont typeface="Wingdings" panose="05000000000000000000" pitchFamily="2" charset="2"/>
              <a:buChar char="q"/>
            </a:pPr>
            <a:r>
              <a:rPr lang="ru-RU" b="0" i="0" dirty="0" smtClean="0">
                <a:solidFill>
                  <a:srgbClr val="000000"/>
                </a:solidFill>
                <a:effectLst/>
                <a:latin typeface="Arial" panose="020B0604020202020204" pitchFamily="34" charset="0"/>
              </a:rPr>
              <a:t>Методика экспресс-диагностики невроза (</a:t>
            </a:r>
            <a:r>
              <a:rPr lang="ru-RU" b="0" i="0" dirty="0" err="1" smtClean="0">
                <a:solidFill>
                  <a:srgbClr val="000000"/>
                </a:solidFill>
                <a:effectLst/>
                <a:latin typeface="Arial" panose="020B0604020202020204" pitchFamily="34" charset="0"/>
              </a:rPr>
              <a:t>К.Хек</a:t>
            </a:r>
            <a:r>
              <a:rPr lang="ru-RU" b="0" i="0" dirty="0" smtClean="0">
                <a:solidFill>
                  <a:srgbClr val="000000"/>
                </a:solidFill>
                <a:effectLst/>
                <a:latin typeface="Arial" panose="020B0604020202020204" pitchFamily="34" charset="0"/>
              </a:rPr>
              <a:t> и </a:t>
            </a:r>
            <a:r>
              <a:rPr lang="ru-RU" b="0" i="0" dirty="0" err="1" smtClean="0">
                <a:solidFill>
                  <a:srgbClr val="000000"/>
                </a:solidFill>
                <a:effectLst/>
                <a:latin typeface="Arial" panose="020B0604020202020204" pitchFamily="34" charset="0"/>
              </a:rPr>
              <a:t>Х.Хесс</a:t>
            </a:r>
            <a:r>
              <a:rPr lang="ru-RU" b="0" i="0" dirty="0" smtClean="0">
                <a:solidFill>
                  <a:srgbClr val="000000"/>
                </a:solidFill>
                <a:effectLst/>
                <a:latin typeface="Arial" panose="020B0604020202020204" pitchFamily="34" charset="0"/>
              </a:rPr>
              <a:t>)</a:t>
            </a:r>
            <a:r>
              <a:rPr lang="ru-RU" dirty="0" smtClean="0"/>
              <a:t> </a:t>
            </a:r>
            <a:br>
              <a:rPr lang="ru-RU" dirty="0" smtClean="0"/>
            </a:b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8171" y="2654965"/>
            <a:ext cx="5052194" cy="4004252"/>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00" y="3201966"/>
            <a:ext cx="5602184" cy="3218711"/>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9343" y="502650"/>
            <a:ext cx="1637650" cy="2152315"/>
          </a:xfrm>
          <a:prstGeom prst="rect">
            <a:avLst/>
          </a:prstGeom>
        </p:spPr>
      </p:pic>
    </p:spTree>
    <p:extLst>
      <p:ext uri="{BB962C8B-B14F-4D97-AF65-F5344CB8AC3E}">
        <p14:creationId xmlns:p14="http://schemas.microsoft.com/office/powerpoint/2010/main" val="3269773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0484" y="172112"/>
            <a:ext cx="9050686" cy="707886"/>
          </a:xfrm>
          <a:prstGeom prst="rect">
            <a:avLst/>
          </a:prstGeom>
        </p:spPr>
        <p:txBody>
          <a:bodyPr wrap="square">
            <a:spAutoFit/>
          </a:bodyPr>
          <a:lstStyle/>
          <a:p>
            <a:r>
              <a:rPr lang="ru-RU" sz="2000" b="1" i="0" dirty="0" smtClean="0">
                <a:solidFill>
                  <a:srgbClr val="000000"/>
                </a:solidFill>
                <a:effectLst/>
                <a:latin typeface="Arial" panose="020B0604020202020204" pitchFamily="34" charset="0"/>
              </a:rPr>
              <a:t>Мероприятия, направленные на сплочение школьного сообщества:</a:t>
            </a:r>
            <a:r>
              <a:rPr lang="ru-RU" sz="2000" b="1" dirty="0" smtClean="0"/>
              <a:t> </a:t>
            </a:r>
            <a:br>
              <a:rPr lang="ru-RU" sz="2000" b="1" dirty="0" smtClean="0"/>
            </a:br>
            <a:endParaRPr lang="ru-RU" sz="2000" b="1" dirty="0"/>
          </a:p>
        </p:txBody>
      </p:sp>
      <p:sp>
        <p:nvSpPr>
          <p:cNvPr id="3" name="Прямоугольник 2"/>
          <p:cNvSpPr/>
          <p:nvPr/>
        </p:nvSpPr>
        <p:spPr>
          <a:xfrm>
            <a:off x="219973" y="769726"/>
            <a:ext cx="11711709" cy="3139321"/>
          </a:xfrm>
          <a:prstGeom prst="rect">
            <a:avLst/>
          </a:prstGeom>
        </p:spPr>
        <p:txBody>
          <a:bodyPr wrap="square">
            <a:spAutoFit/>
          </a:bodyPr>
          <a:lstStyle/>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улучшение психологического климата в школе;</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повышение психолого-педагогической компетентности взрослых (родителей, педагогов);</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повышение уровня коммуникативной культуры обучающихся;</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 профилактика и коррекция отклонений в эмоциональной сфере подростков;</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снижение асоциального поведения школьников;</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развитие </a:t>
            </a:r>
            <a:r>
              <a:rPr lang="ru-RU" b="0" i="0" dirty="0" err="1" smtClean="0">
                <a:solidFill>
                  <a:srgbClr val="000000"/>
                </a:solidFill>
                <a:effectLst/>
                <a:latin typeface="Arial" panose="020B0604020202020204" pitchFamily="34" charset="0"/>
                <a:cs typeface="Arial" panose="020B0604020202020204" pitchFamily="34" charset="0"/>
              </a:rPr>
              <a:t>стрессоустойчивых</a:t>
            </a:r>
            <a:r>
              <a:rPr lang="ru-RU" b="0" i="0" dirty="0" smtClean="0">
                <a:solidFill>
                  <a:srgbClr val="000000"/>
                </a:solidFill>
                <a:effectLst/>
                <a:latin typeface="Arial" panose="020B0604020202020204" pitchFamily="34" charset="0"/>
                <a:cs typeface="Arial" panose="020B0604020202020204" pitchFamily="34" charset="0"/>
              </a:rPr>
              <a:t> качеств личности обучающихся;</a:t>
            </a:r>
          </a:p>
          <a:p>
            <a:pPr marL="285750" indent="-285750" algn="just">
              <a:buFont typeface="Wingdings" panose="05000000000000000000" pitchFamily="2" charset="2"/>
              <a:buChar char="§"/>
            </a:pPr>
            <a:r>
              <a:rPr lang="ru-RU" b="0" i="0" dirty="0" smtClean="0">
                <a:solidFill>
                  <a:srgbClr val="000000"/>
                </a:solidFill>
                <a:effectLst/>
                <a:latin typeface="Arial" panose="020B0604020202020204" pitchFamily="34" charset="0"/>
                <a:cs typeface="Arial" panose="020B0604020202020204" pitchFamily="34" charset="0"/>
              </a:rPr>
              <a:t>формирование здорового жизненного стиля, </a:t>
            </a:r>
            <a:r>
              <a:rPr lang="ru-RU" b="0" i="0" dirty="0" err="1" smtClean="0">
                <a:solidFill>
                  <a:srgbClr val="000000"/>
                </a:solidFill>
                <a:effectLst/>
                <a:latin typeface="Arial" panose="020B0604020202020204" pitchFamily="34" charset="0"/>
                <a:cs typeface="Arial" panose="020B0604020202020204" pitchFamily="34" charset="0"/>
              </a:rPr>
              <a:t>высокофункциональных</a:t>
            </a:r>
            <a:r>
              <a:rPr lang="ru-RU" b="0" i="0" dirty="0" smtClean="0">
                <a:solidFill>
                  <a:srgbClr val="000000"/>
                </a:solidFill>
                <a:effectLst/>
                <a:latin typeface="Arial" panose="020B0604020202020204" pitchFamily="34" charset="0"/>
                <a:cs typeface="Arial" panose="020B0604020202020204" pitchFamily="34" charset="0"/>
              </a:rPr>
              <a:t> стратегий</a:t>
            </a:r>
            <a:r>
              <a:rPr lang="en-US" b="0" i="0" dirty="0" smtClean="0">
                <a:solidFill>
                  <a:srgbClr val="000000"/>
                </a:solidFill>
                <a:effectLst/>
                <a:latin typeface="Arial" panose="020B0604020202020204" pitchFamily="34" charset="0"/>
                <a:cs typeface="Arial" panose="020B0604020202020204" pitchFamily="34" charset="0"/>
              </a:rPr>
              <a:t> </a:t>
            </a:r>
            <a:r>
              <a:rPr lang="ru-RU" b="0" i="0" dirty="0" smtClean="0">
                <a:solidFill>
                  <a:srgbClr val="000000"/>
                </a:solidFill>
                <a:effectLst/>
                <a:latin typeface="Arial" panose="020B0604020202020204" pitchFamily="34" charset="0"/>
                <a:cs typeface="Arial" panose="020B0604020202020204" pitchFamily="34" charset="0"/>
              </a:rPr>
              <a:t>и навыков поведения</a:t>
            </a:r>
            <a:r>
              <a:rPr lang="ru-RU"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ru-RU" dirty="0" smtClean="0">
                <a:latin typeface="Arial" panose="020B0604020202020204" pitchFamily="34" charset="0"/>
                <a:cs typeface="Arial" panose="020B0604020202020204" pitchFamily="34" charset="0"/>
              </a:rPr>
              <a:t>направленное </a:t>
            </a:r>
            <a:r>
              <a:rPr lang="ru-RU" dirty="0">
                <a:latin typeface="Arial" panose="020B0604020202020204" pitchFamily="34" charset="0"/>
                <a:cs typeface="Arial" panose="020B0604020202020204" pitchFamily="34" charset="0"/>
              </a:rPr>
              <a:t>осознание и развитие имеющихся личностных </a:t>
            </a:r>
            <a:r>
              <a:rPr lang="ru-RU" dirty="0" smtClean="0">
                <a:latin typeface="Arial" panose="020B0604020202020204" pitchFamily="34" charset="0"/>
                <a:cs typeface="Arial" panose="020B0604020202020204" pitchFamily="34" charset="0"/>
              </a:rPr>
              <a:t>ресурсов;</a:t>
            </a:r>
          </a:p>
          <a:p>
            <a:pPr marL="285750" indent="-285750" algn="just">
              <a:buFont typeface="Wingdings" panose="05000000000000000000" pitchFamily="2" charset="2"/>
              <a:buChar char="§"/>
            </a:pPr>
            <a:r>
              <a:rPr lang="ru-RU" dirty="0" smtClean="0">
                <a:latin typeface="Arial" panose="020B0604020202020204" pitchFamily="34" charset="0"/>
                <a:cs typeface="Arial" panose="020B0604020202020204" pitchFamily="34" charset="0"/>
              </a:rPr>
              <a:t>способствующих </a:t>
            </a:r>
            <a:r>
              <a:rPr lang="ru-RU" dirty="0">
                <a:latin typeface="Arial" panose="020B0604020202020204" pitchFamily="34" charset="0"/>
                <a:cs typeface="Arial" panose="020B0604020202020204" pitchFamily="34" charset="0"/>
              </a:rPr>
              <a:t>формированию здорового жизненного стиля и </a:t>
            </a:r>
            <a:r>
              <a:rPr lang="ru-RU" dirty="0" smtClean="0">
                <a:latin typeface="Arial" panose="020B0604020202020204" pitchFamily="34" charset="0"/>
                <a:cs typeface="Arial" panose="020B0604020202020204" pitchFamily="34" charset="0"/>
              </a:rPr>
              <a:t>высокоэффективного</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поведения.</a:t>
            </a:r>
          </a:p>
          <a:p>
            <a:pPr algn="just"/>
            <a:r>
              <a:rPr lang="ru-RU" dirty="0" smtClean="0">
                <a:latin typeface="Arial" panose="020B0604020202020204" pitchFamily="34" charset="0"/>
                <a:cs typeface="Arial" panose="020B0604020202020204" pitchFamily="34" charset="0"/>
              </a:rPr>
              <a:t/>
            </a:r>
            <a:br>
              <a:rPr lang="ru-RU"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16" name="Рисунок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123" y="3329609"/>
            <a:ext cx="3532143" cy="1965557"/>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31" y="654573"/>
            <a:ext cx="1838648" cy="1450646"/>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80" y="3739313"/>
            <a:ext cx="2362602" cy="2788866"/>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626" y="3631812"/>
            <a:ext cx="2386549" cy="2743200"/>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137" y="3417764"/>
            <a:ext cx="2340864" cy="1497886"/>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6006" y="5069542"/>
            <a:ext cx="1739153" cy="1788458"/>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849" y="5133746"/>
            <a:ext cx="1569086" cy="1660049"/>
          </a:xfrm>
          <a:prstGeom prst="rect">
            <a:avLst/>
          </a:prstGeom>
        </p:spPr>
      </p:pic>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887" y="5295167"/>
            <a:ext cx="906893" cy="1481904"/>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68162" y="3513420"/>
            <a:ext cx="1882588" cy="1479176"/>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08467" y="5713949"/>
            <a:ext cx="1825852" cy="1079846"/>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45944" y="4810539"/>
            <a:ext cx="1500772" cy="1742324"/>
          </a:xfrm>
          <a:prstGeom prst="rect">
            <a:avLst/>
          </a:prstGeom>
        </p:spPr>
      </p:pic>
    </p:spTree>
    <p:extLst>
      <p:ext uri="{BB962C8B-B14F-4D97-AF65-F5344CB8AC3E}">
        <p14:creationId xmlns:p14="http://schemas.microsoft.com/office/powerpoint/2010/main" val="3451334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273" y="81834"/>
            <a:ext cx="7408786" cy="6740307"/>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Общие сведения</a:t>
            </a:r>
          </a:p>
          <a:p>
            <a:pPr algn="just"/>
            <a:r>
              <a:rPr lang="ru-RU" sz="2400" dirty="0" smtClean="0">
                <a:latin typeface="Arial" panose="020B0604020202020204" pitchFamily="34" charset="0"/>
                <a:cs typeface="Arial" panose="020B0604020202020204" pitchFamily="34" charset="0"/>
              </a:rPr>
              <a:t>	Агрессивное </a:t>
            </a:r>
            <a:r>
              <a:rPr lang="ru-RU" sz="2400" dirty="0">
                <a:latin typeface="Arial" panose="020B0604020202020204" pitchFamily="34" charset="0"/>
                <a:cs typeface="Arial" panose="020B0604020202020204" pitchFamily="34" charset="0"/>
              </a:rPr>
              <a:t>поведение выявляется у детей всех возрастов. Первично служит способом выражения негативных эмоций – раздражения, гнева, злости. Наблюдая результат такого поведения, ребенок оценивает его полезность. Вторично он демонстрирует агрессию с определенной целью – заполучить игрушки, еду, привлечь внимание родителей, доказать силу, значимость, подчинить окружающих. Чем чаще достигается желаемое, тем прочнее закрепляется агрессивность в поведении, становясь качеством характера. Распространенность данного феномена определить затруднительно, поскольку каждый ребенок в течение жизни проявляет агрессию. У мальчиков она возникает раньше, носит открытый характер. У девочек проявляется косвенно. </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9040" y="2410691"/>
            <a:ext cx="2627029" cy="1859171"/>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3402" y="268941"/>
            <a:ext cx="3078307" cy="2141750"/>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7661" y="4800246"/>
            <a:ext cx="2276047" cy="1839670"/>
          </a:xfrm>
          <a:prstGeom prst="rect">
            <a:avLst/>
          </a:prstGeom>
        </p:spPr>
      </p:pic>
    </p:spTree>
    <p:extLst>
      <p:ext uri="{BB962C8B-B14F-4D97-AF65-F5344CB8AC3E}">
        <p14:creationId xmlns:p14="http://schemas.microsoft.com/office/powerpoint/2010/main" val="87299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59888" y="570161"/>
            <a:ext cx="3886962" cy="461665"/>
          </a:xfrm>
          <a:prstGeom prst="rect">
            <a:avLst/>
          </a:prstGeom>
        </p:spPr>
        <p:txBody>
          <a:bodyPr wrap="none">
            <a:spAutoFit/>
          </a:bodyPr>
          <a:lstStyle/>
          <a:p>
            <a:r>
              <a:rPr lang="ru-RU" sz="2400" b="1" dirty="0" err="1">
                <a:latin typeface="Times New Roman" panose="02020603050405020304" pitchFamily="18" charset="0"/>
                <a:ea typeface="Times New Roman" panose="02020603050405020304" pitchFamily="18" charset="0"/>
              </a:rPr>
              <a:t>Иформационные</a:t>
            </a:r>
            <a:r>
              <a:rPr lang="ru-RU" sz="2400" b="1" dirty="0">
                <a:latin typeface="Times New Roman" panose="02020603050405020304" pitchFamily="18" charset="0"/>
                <a:ea typeface="Times New Roman" panose="02020603050405020304" pitchFamily="18" charset="0"/>
              </a:rPr>
              <a:t> ресурсы:</a:t>
            </a:r>
            <a:endParaRPr lang="ru-RU" sz="2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57" y="-79513"/>
            <a:ext cx="4363277" cy="4790661"/>
          </a:xfrm>
          <a:prstGeom prst="rect">
            <a:avLst/>
          </a:prstGeom>
        </p:spPr>
      </p:pic>
      <p:sp>
        <p:nvSpPr>
          <p:cNvPr id="6" name="Прямоугольник 5"/>
          <p:cNvSpPr/>
          <p:nvPr/>
        </p:nvSpPr>
        <p:spPr>
          <a:xfrm>
            <a:off x="3162543" y="4468610"/>
            <a:ext cx="5163593" cy="707886"/>
          </a:xfrm>
          <a:prstGeom prst="rect">
            <a:avLst/>
          </a:prstGeom>
        </p:spPr>
        <p:txBody>
          <a:bodyPr wrap="none">
            <a:spAutoFit/>
          </a:bodyPr>
          <a:lstStyle/>
          <a:p>
            <a:r>
              <a:rPr lang="ru-RU" sz="4000" b="1" dirty="0">
                <a:solidFill>
                  <a:srgbClr val="C00000"/>
                </a:solidFill>
              </a:rPr>
              <a:t>Спасибо за внимание!</a:t>
            </a:r>
            <a:endParaRPr lang="ru-RU" sz="4000" dirty="0">
              <a:solidFill>
                <a:srgbClr val="C00000"/>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6508" y="4590123"/>
            <a:ext cx="3154422" cy="2029337"/>
          </a:xfrm>
          <a:prstGeom prst="rect">
            <a:avLst/>
          </a:prstGeom>
        </p:spPr>
      </p:pic>
      <p:sp>
        <p:nvSpPr>
          <p:cNvPr id="8" name="Прямоугольник 7"/>
          <p:cNvSpPr/>
          <p:nvPr/>
        </p:nvSpPr>
        <p:spPr>
          <a:xfrm>
            <a:off x="4926495" y="1254635"/>
            <a:ext cx="6096000" cy="1754326"/>
          </a:xfrm>
          <a:prstGeom prst="rect">
            <a:avLst/>
          </a:prstGeom>
        </p:spPr>
        <p:txBody>
          <a:bodyPr>
            <a:spAutoFit/>
          </a:bodyPr>
          <a:lstStyle/>
          <a:p>
            <a:pPr marL="342900" lvl="0" indent="-342900" eaLnBrk="0" fontAlgn="base" hangingPunct="0">
              <a:spcBef>
                <a:spcPct val="0"/>
              </a:spcBef>
              <a:spcAft>
                <a:spcPct val="0"/>
              </a:spcAft>
              <a:buFont typeface="+mj-lt"/>
              <a:buAutoNum type="arabicPeriod"/>
            </a:pPr>
            <a:r>
              <a:rPr lang="en-US" altLang="ru-RU" b="1" dirty="0">
                <a:latin typeface="Times New Roman" panose="02020603050405020304" pitchFamily="18" charset="0"/>
                <a:ea typeface="Calibri" panose="020F0502020204030204" pitchFamily="34" charset="0"/>
                <a:cs typeface="Times New Roman" panose="02020603050405020304" pitchFamily="18" charset="0"/>
              </a:rPr>
              <a:t>bez-</a:t>
            </a:r>
            <a:r>
              <a:rPr lang="en-US" altLang="ru-RU" b="1" dirty="0" err="1">
                <a:latin typeface="Times New Roman" panose="02020603050405020304" pitchFamily="18" charset="0"/>
                <a:ea typeface="Calibri" panose="020F0502020204030204" pitchFamily="34" charset="0"/>
                <a:cs typeface="Times New Roman" panose="02020603050405020304" pitchFamily="18" charset="0"/>
              </a:rPr>
              <a:t>tebya.ru</a:t>
            </a:r>
            <a:r>
              <a:rPr lang="en-US" altLang="ru-RU" dirty="0" err="1">
                <a:latin typeface="Times New Roman" panose="02020603050405020304" pitchFamily="18" charset="0"/>
                <a:ea typeface="Calibri" panose="020F0502020204030204" pitchFamily="34" charset="0"/>
                <a:cs typeface="Times New Roman" panose="02020603050405020304" pitchFamily="18" charset="0"/>
              </a:rPr>
              <a:t>›lyubov</a:t>
            </a:r>
            <a:r>
              <a:rPr lang="en-US" altLang="ru-RU" dirty="0">
                <a:latin typeface="Times New Roman" panose="02020603050405020304" pitchFamily="18" charset="0"/>
                <a:ea typeface="Calibri" panose="020F0502020204030204" pitchFamily="34" charset="0"/>
                <a:cs typeface="Times New Roman" panose="02020603050405020304" pitchFamily="18" charset="0"/>
              </a:rPr>
              <a:t>/</a:t>
            </a:r>
            <a:r>
              <a:rPr lang="en-US" altLang="ru-RU" dirty="0" err="1">
                <a:latin typeface="Times New Roman" panose="02020603050405020304" pitchFamily="18" charset="0"/>
                <a:ea typeface="Calibri" panose="020F0502020204030204" pitchFamily="34" charset="0"/>
                <a:cs typeface="Times New Roman" panose="02020603050405020304" pitchFamily="18" charset="0"/>
              </a:rPr>
              <a:t>etapy</a:t>
            </a:r>
            <a:r>
              <a:rPr lang="en-US" altLang="ru-RU" dirty="0">
                <a:latin typeface="Times New Roman" panose="02020603050405020304" pitchFamily="18" charset="0"/>
                <a:ea typeface="Calibri" panose="020F0502020204030204" pitchFamily="34" charset="0"/>
                <a:cs typeface="Times New Roman" panose="02020603050405020304" pitchFamily="18" charset="0"/>
              </a:rPr>
              <a:t>-</a:t>
            </a:r>
            <a:r>
              <a:rPr lang="en-US" altLang="ru-RU" dirty="0" err="1">
                <a:latin typeface="Times New Roman" panose="02020603050405020304" pitchFamily="18" charset="0"/>
                <a:ea typeface="Calibri" panose="020F0502020204030204" pitchFamily="34" charset="0"/>
                <a:cs typeface="Times New Roman" panose="02020603050405020304" pitchFamily="18" charset="0"/>
              </a:rPr>
              <a:t>psihologicheskogo</a:t>
            </a:r>
            <a:r>
              <a:rPr lang="en-US" altLang="ru-RU" dirty="0">
                <a:latin typeface="Times New Roman" panose="02020603050405020304" pitchFamily="18" charset="0"/>
                <a:ea typeface="Calibri" panose="020F0502020204030204" pitchFamily="34"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Font typeface="+mj-lt"/>
              <a:buAutoNum type="arabicPeriod"/>
            </a:pPr>
            <a:r>
              <a:rPr lang="en-US" altLang="ru-RU" b="1" dirty="0" err="1">
                <a:latin typeface="Times New Roman" panose="02020603050405020304" pitchFamily="18" charset="0"/>
                <a:ea typeface="Calibri" panose="020F0502020204030204" pitchFamily="34" charset="0"/>
                <a:cs typeface="Times New Roman" panose="02020603050405020304" pitchFamily="18" charset="0"/>
              </a:rPr>
              <a:t>myslide.ru</a:t>
            </a:r>
            <a:r>
              <a:rPr lang="en-US" altLang="ru-RU" dirty="0" err="1">
                <a:latin typeface="Times New Roman" panose="02020603050405020304" pitchFamily="18" charset="0"/>
                <a:ea typeface="Calibri" panose="020F0502020204030204" pitchFamily="34" charset="0"/>
                <a:cs typeface="Times New Roman" panose="02020603050405020304" pitchFamily="18" charset="0"/>
              </a:rPr>
              <a:t>›presentation</a:t>
            </a:r>
            <a:r>
              <a:rPr lang="en-US" altLang="ru-RU" dirty="0">
                <a:latin typeface="Times New Roman" panose="02020603050405020304" pitchFamily="18" charset="0"/>
                <a:ea typeface="Calibri" panose="020F0502020204030204" pitchFamily="34" charset="0"/>
                <a:cs typeface="Times New Roman" panose="02020603050405020304" pitchFamily="18" charset="0"/>
              </a:rPr>
              <a:t>/562086…</a:t>
            </a:r>
            <a:r>
              <a:rPr lang="en-US" altLang="ru-RU" dirty="0" err="1">
                <a:latin typeface="Times New Roman" panose="02020603050405020304" pitchFamily="18" charset="0"/>
                <a:ea typeface="Calibri" panose="020F0502020204030204" pitchFamily="34" charset="0"/>
                <a:cs typeface="Times New Roman" panose="02020603050405020304" pitchFamily="18" charset="0"/>
              </a:rPr>
              <a:t>konsultirovanie</a:t>
            </a:r>
            <a:endParaRPr lang="ru-RU" altLang="ru-RU" dirty="0">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Font typeface="+mj-lt"/>
              <a:buAutoNum type="arabicPeriod"/>
            </a:pPr>
            <a:r>
              <a:rPr lang="en-US" altLang="ru-RU" b="1" dirty="0">
                <a:latin typeface="Times New Roman" panose="02020603050405020304" pitchFamily="18" charset="0"/>
                <a:ea typeface="Calibri" panose="020F0502020204030204" pitchFamily="34" charset="0"/>
                <a:cs typeface="Times New Roman" panose="02020603050405020304" pitchFamily="18" charset="0"/>
              </a:rPr>
              <a:t>ppt-online.org</a:t>
            </a:r>
            <a:r>
              <a:rPr lang="en-US" altLang="ru-RU" dirty="0">
                <a:latin typeface="Times New Roman" panose="02020603050405020304" pitchFamily="18" charset="0"/>
                <a:ea typeface="Calibri" panose="020F0502020204030204" pitchFamily="34" charset="0"/>
                <a:cs typeface="Times New Roman" panose="02020603050405020304" pitchFamily="18" charset="0"/>
              </a:rPr>
              <a:t>›57837</a:t>
            </a:r>
            <a:endParaRPr lang="ru-RU" altLang="ru-RU" dirty="0">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Font typeface="+mj-lt"/>
              <a:buAutoNum type="arabicPeriod"/>
            </a:pPr>
            <a:r>
              <a:rPr lang="en-US" altLang="ru-RU"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psycentre26.ru</a:t>
            </a:r>
            <a:r>
              <a:rPr lang="en-US" alt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›docs/</a:t>
            </a:r>
            <a:r>
              <a:rPr lang="en-US" alt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iPSID</a:t>
            </a:r>
            <a:r>
              <a:rPr lang="en-US" alt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/books/</a:t>
            </a:r>
            <a:r>
              <a:rPr lang="en-US" altLang="ru-RU" dirty="0" err="1">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AleshinaU</a:t>
            </a:r>
            <a:r>
              <a:rPr lang="en-US" altLang="ru-RU" dirty="0">
                <a:solidFill>
                  <a:schemeClr val="tx2"/>
                </a:solidFill>
                <a:latin typeface="Times New Roman" panose="02020603050405020304" pitchFamily="18" charset="0"/>
                <a:ea typeface="Calibri" panose="020F0502020204030204" pitchFamily="34" charset="0"/>
                <a:cs typeface="Times New Roman" panose="02020603050405020304" pitchFamily="18" charset="0"/>
                <a:hlinkClick r:id="rId4"/>
              </a:rPr>
              <a:t>_…</a:t>
            </a:r>
            <a:endParaRPr lang="ru-RU" altLang="ru-RU" dirty="0">
              <a:solidFill>
                <a:schemeClr val="tx2"/>
              </a:solidFill>
              <a:latin typeface="Times New Roman" panose="02020603050405020304" pitchFamily="18" charset="0"/>
              <a:cs typeface="Times New Roman" panose="02020603050405020304" pitchFamily="18" charset="0"/>
            </a:endParaRPr>
          </a:p>
          <a:p>
            <a:pPr marL="342900" lvl="0" indent="-342900" eaLnBrk="0" fontAlgn="base" hangingPunct="0">
              <a:spcBef>
                <a:spcPct val="0"/>
              </a:spcBef>
              <a:spcAft>
                <a:spcPct val="0"/>
              </a:spcAft>
              <a:buFont typeface="+mj-lt"/>
              <a:buAutoNum type="arabicPeriod"/>
            </a:pPr>
            <a:r>
              <a:rPr lang="en-US" altLang="ru-RU" b="1"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soteria.ru</a:t>
            </a:r>
            <a:r>
              <a:rPr lang="en-US"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a:t>
            </a:r>
            <a:r>
              <a:rPr lang="ru-RU"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Золотые</a:t>
            </a:r>
            <a:r>
              <a:rPr lang="en-US"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ru-RU"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зёрна</a:t>
            </a:r>
            <a:r>
              <a:rPr lang="en-US"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ru-RU" altLang="ru-RU" u="sng"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hlinkClick r:id="rId5"/>
              </a:rPr>
              <a:t>мудрости</a:t>
            </a:r>
            <a:endParaRPr lang="ru-RU" altLang="ru-RU" dirty="0">
              <a:solidFill>
                <a:schemeClr val="tx2"/>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altLang="ru-RU" dirty="0" smtClean="0">
                <a:latin typeface="Arial" panose="020B0604020202020204" pitchFamily="34" charset="0"/>
              </a:rPr>
              <a:t>6.</a:t>
            </a:r>
            <a:endParaRPr lang="ru-RU" altLang="ru-RU" dirty="0">
              <a:latin typeface="Arial" panose="020B0604020202020204" pitchFamily="34" charset="0"/>
            </a:endParaRPr>
          </a:p>
        </p:txBody>
      </p:sp>
      <p:sp>
        <p:nvSpPr>
          <p:cNvPr id="9" name="Прямоугольник 8"/>
          <p:cNvSpPr/>
          <p:nvPr/>
        </p:nvSpPr>
        <p:spPr>
          <a:xfrm>
            <a:off x="5238793" y="2661682"/>
            <a:ext cx="5114926" cy="369332"/>
          </a:xfrm>
          <a:prstGeom prst="rect">
            <a:avLst/>
          </a:prstGeom>
        </p:spPr>
        <p:txBody>
          <a:bodyPr wrap="none">
            <a:spAutoFit/>
          </a:bodyPr>
          <a:lstStyle/>
          <a:p>
            <a:r>
              <a:rPr lang="arn-CL" u="sng" dirty="0">
                <a:hlinkClick r:id="rId6"/>
              </a:rPr>
              <a:t>KrasotaiMedicina.ru›diseases/children/adolescent-…</a:t>
            </a:r>
            <a:endParaRPr lang="arn-CL" u="sng" dirty="0"/>
          </a:p>
        </p:txBody>
      </p:sp>
    </p:spTree>
    <p:extLst>
      <p:ext uri="{BB962C8B-B14F-4D97-AF65-F5344CB8AC3E}">
        <p14:creationId xmlns:p14="http://schemas.microsoft.com/office/powerpoint/2010/main" val="23873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144" y="236957"/>
            <a:ext cx="8035637" cy="6001643"/>
          </a:xfrm>
          <a:prstGeom prst="rect">
            <a:avLst/>
          </a:prstGeom>
        </p:spPr>
        <p:txBody>
          <a:bodyPr wrap="square">
            <a:spAutoFit/>
          </a:bodyPr>
          <a:lstStyle/>
          <a:p>
            <a:pPr algn="just"/>
            <a:r>
              <a:rPr lang="ru-RU" sz="2400" b="1" dirty="0">
                <a:latin typeface="Arial" panose="020B0604020202020204" pitchFamily="34" charset="0"/>
                <a:cs typeface="Arial" panose="020B0604020202020204" pitchFamily="34" charset="0"/>
              </a:rPr>
              <a:t>Агрессивное поведение детей</a:t>
            </a:r>
            <a:r>
              <a:rPr lang="ru-RU" sz="2400" dirty="0">
                <a:latin typeface="Arial" panose="020B0604020202020204" pitchFamily="34" charset="0"/>
                <a:cs typeface="Arial" panose="020B0604020202020204" pitchFamily="34" charset="0"/>
              </a:rPr>
              <a:t> – вербальная и физическая активность, направленная на причинение вреда собственному здоровью, людям, животным, внешним объектам. </a:t>
            </a:r>
            <a:endParaRPr lang="ru-RU" sz="2400" dirty="0" smtClean="0">
              <a:latin typeface="Arial" panose="020B0604020202020204" pitchFamily="34" charset="0"/>
              <a:cs typeface="Arial" panose="020B0604020202020204" pitchFamily="34" charset="0"/>
            </a:endParaRPr>
          </a:p>
          <a:p>
            <a:pPr algn="just"/>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Основано </a:t>
            </a:r>
            <a:r>
              <a:rPr lang="ru-RU" sz="2400" dirty="0">
                <a:latin typeface="Arial" panose="020B0604020202020204" pitchFamily="34" charset="0"/>
                <a:cs typeface="Arial" panose="020B0604020202020204" pitchFamily="34" charset="0"/>
              </a:rPr>
              <a:t>на негативных эмоциях, желании навредить. 	</a:t>
            </a:r>
            <a:r>
              <a:rPr lang="ru-RU" sz="2400" dirty="0" smtClean="0">
                <a:latin typeface="Arial" panose="020B0604020202020204" pitchFamily="34" charset="0"/>
                <a:cs typeface="Arial" panose="020B0604020202020204" pitchFamily="34" charset="0"/>
              </a:rPr>
              <a:t>Проявляется непослушанием, </a:t>
            </a:r>
            <a:r>
              <a:rPr lang="ru-RU" sz="2400" dirty="0">
                <a:latin typeface="Arial" panose="020B0604020202020204" pitchFamily="34" charset="0"/>
                <a:cs typeface="Arial" panose="020B0604020202020204" pitchFamily="34" charset="0"/>
              </a:rPr>
              <a:t>раздражительностью, жестокостью, оскорблениями, клеветой, угрозами, отказами от общения, актами насилия (укусами, ударами). </a:t>
            </a:r>
            <a:r>
              <a:rPr lang="ru-RU" sz="2400" dirty="0" smtClean="0">
                <a:latin typeface="Arial" panose="020B0604020202020204" pitchFamily="34" charset="0"/>
                <a:cs typeface="Arial" panose="020B0604020202020204" pitchFamily="34" charset="0"/>
              </a:rPr>
              <a:t>Диагностируется педагогом, педагогом-психологом, врачом-психиатром</a:t>
            </a:r>
            <a:r>
              <a:rPr lang="ru-RU" sz="2400" dirty="0">
                <a:latin typeface="Arial" panose="020B0604020202020204" pitchFamily="34" charset="0"/>
                <a:cs typeface="Arial" panose="020B0604020202020204" pitchFamily="34" charset="0"/>
              </a:rPr>
              <a:t>. </a:t>
            </a:r>
            <a:endParaRPr lang="ru-RU" sz="2400" dirty="0" smtClean="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	Исследование </a:t>
            </a:r>
            <a:r>
              <a:rPr lang="ru-RU" sz="2400" dirty="0">
                <a:latin typeface="Arial" panose="020B0604020202020204" pitchFamily="34" charset="0"/>
                <a:cs typeface="Arial" panose="020B0604020202020204" pitchFamily="34" charset="0"/>
              </a:rPr>
              <a:t>проводится методом </a:t>
            </a:r>
            <a:r>
              <a:rPr lang="ru-RU" sz="2400" dirty="0" smtClean="0">
                <a:latin typeface="Arial" panose="020B0604020202020204" pitchFamily="34" charset="0"/>
                <a:cs typeface="Arial" panose="020B0604020202020204" pitchFamily="34" charset="0"/>
              </a:rPr>
              <a:t>наблюдения, беседы, </a:t>
            </a:r>
            <a:r>
              <a:rPr lang="ru-RU" sz="2400" dirty="0">
                <a:latin typeface="Arial" panose="020B0604020202020204" pitchFamily="34" charset="0"/>
                <a:cs typeface="Arial" panose="020B0604020202020204" pitchFamily="34" charset="0"/>
              </a:rPr>
              <a:t>используются анкеты, опросники, проективные тесты. </a:t>
            </a:r>
            <a:endParaRPr lang="ru-RU" sz="2400" dirty="0" smtClean="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	Лечение </a:t>
            </a:r>
            <a:r>
              <a:rPr lang="ru-RU" sz="2400" dirty="0">
                <a:latin typeface="Arial" panose="020B0604020202020204" pitchFamily="34" charset="0"/>
                <a:cs typeface="Arial" panose="020B0604020202020204" pitchFamily="34" charset="0"/>
              </a:rPr>
              <a:t>включает групповую, индивидуальную психотерапию – обучение способам контроля эмоций, безопасному выражению злости.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4909" y="-1"/>
            <a:ext cx="2817091" cy="277498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1491" y="2774983"/>
            <a:ext cx="2844800" cy="2221889"/>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436" y="4820572"/>
            <a:ext cx="3628683" cy="1999673"/>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2269" y="1535955"/>
            <a:ext cx="1812451" cy="1461244"/>
          </a:xfrm>
          <a:prstGeom prst="rect">
            <a:avLst/>
          </a:prstGeom>
        </p:spPr>
      </p:pic>
    </p:spTree>
    <p:extLst>
      <p:ext uri="{BB962C8B-B14F-4D97-AF65-F5344CB8AC3E}">
        <p14:creationId xmlns:p14="http://schemas.microsoft.com/office/powerpoint/2010/main" val="1393701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283" y="3785090"/>
            <a:ext cx="7247655" cy="1754326"/>
          </a:xfrm>
          <a:prstGeom prst="rect">
            <a:avLst/>
          </a:prstGeom>
        </p:spPr>
        <p:txBody>
          <a:bodyPr wrap="square">
            <a:spAutoFit/>
          </a:bodyPr>
          <a:lstStyle/>
          <a:p>
            <a:pPr algn="just">
              <a:buFont typeface="Arial" panose="020B0604020202020204" pitchFamily="34" charset="0"/>
              <a:buChar char="•"/>
            </a:pPr>
            <a:r>
              <a:rPr lang="ru-RU" b="1" dirty="0" smtClean="0"/>
              <a:t>Ситуационные факторы.</a:t>
            </a:r>
            <a:r>
              <a:rPr lang="ru-RU" dirty="0" smtClean="0"/>
              <a:t> Эмоциональная лабильность детского возраста проявляется вспышками раздражения, гневливости при случайном воздействии внешних неблагоприятных событий. Спровоцировать ребенка может плохая школьная оценка, необходимость выполнять домашние задания, физический дискомфорт, вызванный голодом, утомительной поездкой. </a:t>
            </a:r>
            <a:endParaRPr lang="ru-RU" dirty="0"/>
          </a:p>
        </p:txBody>
      </p:sp>
      <p:sp>
        <p:nvSpPr>
          <p:cNvPr id="3" name="Прямоугольник 2"/>
          <p:cNvSpPr/>
          <p:nvPr/>
        </p:nvSpPr>
        <p:spPr>
          <a:xfrm>
            <a:off x="124215" y="24373"/>
            <a:ext cx="11925096" cy="1477328"/>
          </a:xfrm>
          <a:prstGeom prst="rect">
            <a:avLst/>
          </a:prstGeom>
        </p:spPr>
        <p:txBody>
          <a:bodyPr wrap="square">
            <a:spAutoFit/>
          </a:bodyPr>
          <a:lstStyle/>
          <a:p>
            <a:pPr algn="just"/>
            <a:r>
              <a:rPr lang="ru-RU" dirty="0" smtClean="0"/>
              <a:t>	           </a:t>
            </a:r>
            <a:r>
              <a:rPr lang="ru-RU" dirty="0" smtClean="0">
                <a:latin typeface="Arial" panose="020B0604020202020204" pitchFamily="34" charset="0"/>
                <a:cs typeface="Arial" panose="020B0604020202020204" pitchFamily="34" charset="0"/>
              </a:rPr>
              <a:t>Причины </a:t>
            </a:r>
            <a:r>
              <a:rPr lang="ru-RU" dirty="0">
                <a:latin typeface="Arial" panose="020B0604020202020204" pitchFamily="34" charset="0"/>
                <a:cs typeface="Arial" panose="020B0604020202020204" pitchFamily="34" charset="0"/>
              </a:rPr>
              <a:t>агрессии разнообразны – накопившееся эмоциональное напряжение, неумение выражать словами обиду, недостаток внимания взрослых, желание получить чужую игрушку, показать силу сверстникам. Часто дети причиняют вред окружающим или себе, потому что чувствуют беспомощность, грусть, обиду, но не могут разобраться в собственном состоянии, не владеют коммуникативными навыками для разрешения проблемы. </a:t>
            </a:r>
          </a:p>
        </p:txBody>
      </p:sp>
      <p:sp>
        <p:nvSpPr>
          <p:cNvPr id="4" name="Прямоугольник 3"/>
          <p:cNvSpPr/>
          <p:nvPr/>
        </p:nvSpPr>
        <p:spPr>
          <a:xfrm>
            <a:off x="75180" y="-540"/>
            <a:ext cx="1425390" cy="461665"/>
          </a:xfrm>
          <a:prstGeom prst="rect">
            <a:avLst/>
          </a:prstGeom>
        </p:spPr>
        <p:txBody>
          <a:bodyPr wrap="none">
            <a:spAutoFit/>
          </a:bodyPr>
          <a:lstStyle/>
          <a:p>
            <a:pPr algn="just"/>
            <a:r>
              <a:rPr lang="ru-RU" sz="2400" b="1" dirty="0">
                <a:solidFill>
                  <a:srgbClr val="C00000"/>
                </a:solidFill>
              </a:rPr>
              <a:t>Причины</a:t>
            </a:r>
          </a:p>
        </p:txBody>
      </p:sp>
      <p:sp>
        <p:nvSpPr>
          <p:cNvPr id="5" name="Прямоугольник 4"/>
          <p:cNvSpPr/>
          <p:nvPr/>
        </p:nvSpPr>
        <p:spPr>
          <a:xfrm>
            <a:off x="2487432" y="1362053"/>
            <a:ext cx="6164188" cy="400110"/>
          </a:xfrm>
          <a:prstGeom prst="rect">
            <a:avLst/>
          </a:prstGeom>
        </p:spPr>
        <p:txBody>
          <a:bodyPr wrap="none">
            <a:spAutoFit/>
          </a:bodyPr>
          <a:lstStyle/>
          <a:p>
            <a:pPr algn="just"/>
            <a:r>
              <a:rPr lang="ru-RU" sz="2000" b="1" dirty="0">
                <a:solidFill>
                  <a:srgbClr val="C00000"/>
                </a:solidFill>
              </a:rPr>
              <a:t>Выделяют следующие группы причин агрессивности:</a:t>
            </a:r>
          </a:p>
        </p:txBody>
      </p:sp>
      <p:sp>
        <p:nvSpPr>
          <p:cNvPr id="6" name="Прямоугольник 5"/>
          <p:cNvSpPr/>
          <p:nvPr/>
        </p:nvSpPr>
        <p:spPr>
          <a:xfrm>
            <a:off x="89543" y="1757695"/>
            <a:ext cx="4011402" cy="2092881"/>
          </a:xfrm>
          <a:prstGeom prst="rect">
            <a:avLst/>
          </a:prstGeom>
        </p:spPr>
        <p:txBody>
          <a:bodyPr wrap="square">
            <a:spAutoFit/>
          </a:bodyPr>
          <a:lstStyle/>
          <a:p>
            <a:pPr algn="just">
              <a:buFont typeface="Arial" panose="020B0604020202020204" pitchFamily="34" charset="0"/>
              <a:buChar char="•"/>
            </a:pPr>
            <a:r>
              <a:rPr lang="ru-RU" b="1" dirty="0"/>
              <a:t>Семейные отношения.</a:t>
            </a:r>
            <a:r>
              <a:rPr lang="ru-RU" dirty="0"/>
              <a:t> </a:t>
            </a:r>
            <a:r>
              <a:rPr lang="ru-RU" sz="1600" dirty="0"/>
              <a:t>Формированию агрессии способствует демонстрация жестокости, насилия, неуважения, частые конфликты в семье, безразличие родителей. Ребенок копирует поведение матери, отца – спорит, провоцирует драки, открыто проявляет гнев, непослушание с целью привлечения внимания. </a:t>
            </a:r>
          </a:p>
        </p:txBody>
      </p:sp>
      <p:sp>
        <p:nvSpPr>
          <p:cNvPr id="7" name="Прямоугольник 6"/>
          <p:cNvSpPr/>
          <p:nvPr/>
        </p:nvSpPr>
        <p:spPr>
          <a:xfrm>
            <a:off x="6401736" y="1757695"/>
            <a:ext cx="4499770" cy="1754326"/>
          </a:xfrm>
          <a:prstGeom prst="rect">
            <a:avLst/>
          </a:prstGeom>
        </p:spPr>
        <p:txBody>
          <a:bodyPr wrap="square">
            <a:spAutoFit/>
          </a:bodyPr>
          <a:lstStyle/>
          <a:p>
            <a:pPr algn="just">
              <a:buFont typeface="Arial" panose="020B0604020202020204" pitchFamily="34" charset="0"/>
              <a:buChar char="•"/>
            </a:pPr>
            <a:r>
              <a:rPr lang="ru-RU" b="1" dirty="0"/>
              <a:t>Личностные особенности.</a:t>
            </a:r>
            <a:r>
              <a:rPr lang="ru-RU" dirty="0"/>
              <a:t> Неустойчивость эмоционального состояния проявляется озлобленностью, раздражением. Через агрессию выражается страх, усталость, плохое самочувствие, компенсируется чувство вины, заниженная самооценка. </a:t>
            </a:r>
          </a:p>
        </p:txBody>
      </p:sp>
      <p:sp>
        <p:nvSpPr>
          <p:cNvPr id="8" name="Прямоугольник 7"/>
          <p:cNvSpPr/>
          <p:nvPr/>
        </p:nvSpPr>
        <p:spPr>
          <a:xfrm>
            <a:off x="124215" y="3943163"/>
            <a:ext cx="2989688" cy="2585323"/>
          </a:xfrm>
          <a:prstGeom prst="rect">
            <a:avLst/>
          </a:prstGeom>
        </p:spPr>
        <p:txBody>
          <a:bodyPr wrap="square">
            <a:spAutoFit/>
          </a:bodyPr>
          <a:lstStyle/>
          <a:p>
            <a:pPr algn="just">
              <a:buFont typeface="Arial" panose="020B0604020202020204" pitchFamily="34" charset="0"/>
              <a:buChar char="•"/>
            </a:pPr>
            <a:r>
              <a:rPr lang="ru-RU" b="1" dirty="0" smtClean="0"/>
              <a:t>Социально-биологические </a:t>
            </a:r>
            <a:r>
              <a:rPr lang="ru-RU" b="1" dirty="0"/>
              <a:t>факторы.</a:t>
            </a:r>
            <a:r>
              <a:rPr lang="ru-RU" dirty="0"/>
              <a:t> Выраженность агрессивности определяется полом ребенка, ролевыми ожиданиями, социальным положением. Мальчикам нередко внушается мысль, что мужчина должен уметь драться, «давать сдачи».</a:t>
            </a:r>
          </a:p>
        </p:txBody>
      </p:sp>
      <p:sp>
        <p:nvSpPr>
          <p:cNvPr id="9" name="Прямоугольник 8"/>
          <p:cNvSpPr/>
          <p:nvPr/>
        </p:nvSpPr>
        <p:spPr>
          <a:xfrm>
            <a:off x="5224928" y="5651158"/>
            <a:ext cx="6853383" cy="1200329"/>
          </a:xfrm>
          <a:prstGeom prst="rect">
            <a:avLst/>
          </a:prstGeom>
        </p:spPr>
        <p:txBody>
          <a:bodyPr wrap="square">
            <a:spAutoFit/>
          </a:bodyPr>
          <a:lstStyle/>
          <a:p>
            <a:pPr algn="just">
              <a:buFont typeface="Arial" panose="020B0604020202020204" pitchFamily="34" charset="0"/>
              <a:buChar char="•"/>
            </a:pPr>
            <a:r>
              <a:rPr lang="ru-RU" b="1" dirty="0"/>
              <a:t>Особенности нервной системы.</a:t>
            </a:r>
            <a:r>
              <a:rPr lang="ru-RU" dirty="0"/>
              <a:t> К агрессии склонны дети с неуравновешенным слабым типом ЦНС. Они хуже переносят нагрузки, менее устойчивы к воздействию физического и психологического дискомфорта. </a:t>
            </a: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850" y="1828149"/>
            <a:ext cx="1803913" cy="1838686"/>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419" y="1647671"/>
            <a:ext cx="1215216" cy="1746095"/>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7945" y="5539416"/>
            <a:ext cx="1702940" cy="1165491"/>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0228" y="3732820"/>
            <a:ext cx="1226014" cy="1688341"/>
          </a:xfrm>
          <a:prstGeom prst="rect">
            <a:avLst/>
          </a:prstGeom>
        </p:spPr>
      </p:pic>
    </p:spTree>
    <p:extLst>
      <p:ext uri="{BB962C8B-B14F-4D97-AF65-F5344CB8AC3E}">
        <p14:creationId xmlns:p14="http://schemas.microsoft.com/office/powerpoint/2010/main" val="4094709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1089" y="27314"/>
            <a:ext cx="11282219" cy="4524315"/>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Патогенез </a:t>
            </a:r>
          </a:p>
          <a:p>
            <a:pPr algn="just"/>
            <a:r>
              <a:rPr lang="ru-RU" sz="2400" dirty="0" smtClean="0">
                <a:latin typeface="Arial" panose="020B0604020202020204" pitchFamily="34" charset="0"/>
                <a:cs typeface="Arial" panose="020B0604020202020204" pitchFamily="34" charset="0"/>
              </a:rPr>
              <a:t>	Физиологической </a:t>
            </a:r>
            <a:r>
              <a:rPr lang="ru-RU" sz="2400" dirty="0">
                <a:latin typeface="Arial" panose="020B0604020202020204" pitchFamily="34" charset="0"/>
                <a:cs typeface="Arial" panose="020B0604020202020204" pitchFamily="34" charset="0"/>
              </a:rPr>
              <a:t>основой агрессивности детей является дисбаланс процессов возбуждения-торможения ЦНС, функциональная незрелость отдельных структур головного мозга, отвечающих за контроль эмоций, поведения. При воздействии раздражителя преобладает возбуждение, «запаздывает» процесс торможения. Психологическая база детской агрессивности – низкая способность к </a:t>
            </a:r>
            <a:r>
              <a:rPr lang="ru-RU" sz="2400" dirty="0" err="1">
                <a:latin typeface="Arial" panose="020B0604020202020204" pitchFamily="34" charset="0"/>
                <a:cs typeface="Arial" panose="020B0604020202020204" pitchFamily="34" charset="0"/>
              </a:rPr>
              <a:t>саморегуляции</a:t>
            </a:r>
            <a:r>
              <a:rPr lang="ru-RU" sz="2400" dirty="0">
                <a:latin typeface="Arial" panose="020B0604020202020204" pitchFamily="34" charset="0"/>
                <a:cs typeface="Arial" panose="020B0604020202020204" pitchFamily="34" charset="0"/>
              </a:rPr>
              <a:t>, отсутствие развитых навыков общения, зависимость от взрослых, неустойчивая самооценка. </a:t>
            </a:r>
            <a:endParaRPr lang="ru-RU" sz="2400" dirty="0" smtClean="0">
              <a:latin typeface="Arial" panose="020B0604020202020204" pitchFamily="34" charset="0"/>
              <a:cs typeface="Arial" panose="020B0604020202020204" pitchFamily="34" charset="0"/>
            </a:endParaRPr>
          </a:p>
          <a:p>
            <a:pPr algn="just"/>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Детская </a:t>
            </a:r>
            <a:r>
              <a:rPr lang="ru-RU" sz="2400" dirty="0">
                <a:latin typeface="Arial" panose="020B0604020202020204" pitchFamily="34" charset="0"/>
                <a:cs typeface="Arial" panose="020B0604020202020204" pitchFamily="34" charset="0"/>
              </a:rPr>
              <a:t>агрессия – способ снятия напряжения при эмоциональных, умственных нагрузках, плохом самочувствии. </a:t>
            </a:r>
            <a:endParaRPr lang="ru-RU" sz="2400" dirty="0" smtClean="0">
              <a:latin typeface="Arial" panose="020B0604020202020204" pitchFamily="34" charset="0"/>
              <a:cs typeface="Arial" panose="020B0604020202020204" pitchFamily="34" charset="0"/>
            </a:endParaRPr>
          </a:p>
          <a:p>
            <a:pPr algn="just"/>
            <a:r>
              <a:rPr lang="ru-RU"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Целенаправленное </a:t>
            </a:r>
            <a:r>
              <a:rPr lang="ru-RU" sz="2400" dirty="0">
                <a:latin typeface="Arial" panose="020B0604020202020204" pitchFamily="34" charset="0"/>
                <a:cs typeface="Arial" panose="020B0604020202020204" pitchFamily="34" charset="0"/>
              </a:rPr>
              <a:t>агрессивное поведение ориентировано на получение желаемого, защиту собственных интересов.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055" y="4551629"/>
            <a:ext cx="3490363" cy="217018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449" y="4451927"/>
            <a:ext cx="2601609" cy="2269886"/>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622" y="5162356"/>
            <a:ext cx="1738687" cy="1559457"/>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5058" y="4796280"/>
            <a:ext cx="3014178" cy="1853902"/>
          </a:xfrm>
          <a:prstGeom prst="rect">
            <a:avLst/>
          </a:prstGeom>
        </p:spPr>
      </p:pic>
    </p:spTree>
    <p:extLst>
      <p:ext uri="{BB962C8B-B14F-4D97-AF65-F5344CB8AC3E}">
        <p14:creationId xmlns:p14="http://schemas.microsoft.com/office/powerpoint/2010/main" val="381680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285" y="313037"/>
            <a:ext cx="9144250" cy="6124754"/>
          </a:xfrm>
          <a:prstGeom prst="rect">
            <a:avLst/>
          </a:prstGeom>
        </p:spPr>
        <p:txBody>
          <a:bodyPr wrap="square">
            <a:spAutoFit/>
          </a:bodyPr>
          <a:lstStyle/>
          <a:p>
            <a:pPr algn="just"/>
            <a:r>
              <a:rPr lang="ru-RU" sz="2000" b="1" dirty="0">
                <a:latin typeface="Arial" panose="020B0604020202020204" pitchFamily="34" charset="0"/>
                <a:cs typeface="Arial" panose="020B0604020202020204" pitchFamily="34" charset="0"/>
              </a:rPr>
              <a:t>Классификация </a:t>
            </a:r>
            <a:endParaRPr lang="ru-RU" sz="2000" b="1" dirty="0" smtClean="0">
              <a:latin typeface="Arial" panose="020B0604020202020204" pitchFamily="34" charset="0"/>
              <a:cs typeface="Arial" panose="020B0604020202020204" pitchFamily="34" charset="0"/>
            </a:endParaRPr>
          </a:p>
          <a:p>
            <a:pPr algn="just"/>
            <a:endParaRPr lang="ru-RU" sz="800" b="1" dirty="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	Разработано </a:t>
            </a:r>
            <a:r>
              <a:rPr lang="ru-RU" sz="2000" dirty="0">
                <a:latin typeface="Arial" panose="020B0604020202020204" pitchFamily="34" charset="0"/>
                <a:cs typeface="Arial" panose="020B0604020202020204" pitchFamily="34" charset="0"/>
              </a:rPr>
              <a:t>множество классификаций агрессивного поведения</a:t>
            </a:r>
            <a:r>
              <a:rPr lang="ru-RU" sz="2000" dirty="0" smtClean="0">
                <a:latin typeface="Arial" panose="020B0604020202020204" pitchFamily="34" charset="0"/>
                <a:cs typeface="Arial" panose="020B0604020202020204" pitchFamily="34" charset="0"/>
              </a:rPr>
              <a:t>.</a:t>
            </a:r>
          </a:p>
          <a:p>
            <a:pPr algn="just"/>
            <a:endParaRPr lang="ru-RU" sz="8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 	По </a:t>
            </a:r>
            <a:r>
              <a:rPr lang="ru-RU" sz="2000" dirty="0">
                <a:latin typeface="Arial" panose="020B0604020202020204" pitchFamily="34" charset="0"/>
                <a:cs typeface="Arial" panose="020B0604020202020204" pitchFamily="34" charset="0"/>
              </a:rPr>
              <a:t>направленности действий различают </a:t>
            </a:r>
            <a:r>
              <a:rPr lang="ru-RU" sz="2000" dirty="0" err="1">
                <a:latin typeface="Arial" panose="020B0604020202020204" pitchFamily="34" charset="0"/>
                <a:cs typeface="Arial" panose="020B0604020202020204" pitchFamily="34" charset="0"/>
              </a:rPr>
              <a:t>гетероагрессию</a:t>
            </a:r>
            <a:r>
              <a:rPr lang="ru-RU" sz="2000" dirty="0">
                <a:latin typeface="Arial" panose="020B0604020202020204" pitchFamily="34" charset="0"/>
                <a:cs typeface="Arial" panose="020B0604020202020204" pitchFamily="34" charset="0"/>
              </a:rPr>
              <a:t> – причинение ущерба окружающим, и </a:t>
            </a:r>
            <a:r>
              <a:rPr lang="ru-RU" sz="2000" dirty="0" err="1" smtClean="0">
                <a:latin typeface="Arial" panose="020B0604020202020204" pitchFamily="34" charset="0"/>
                <a:cs typeface="Arial" panose="020B0604020202020204" pitchFamily="34" charset="0"/>
              </a:rPr>
              <a:t>аутоагрессию</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нанесение вреда себе</a:t>
            </a:r>
            <a:r>
              <a:rPr lang="ru-RU" sz="2000" dirty="0" smtClean="0">
                <a:latin typeface="Arial" panose="020B0604020202020204" pitchFamily="34" charset="0"/>
                <a:cs typeface="Arial" panose="020B0604020202020204" pitchFamily="34" charset="0"/>
              </a:rPr>
              <a:t>.</a:t>
            </a:r>
          </a:p>
          <a:p>
            <a:pPr algn="just"/>
            <a:endParaRPr lang="ru-RU" sz="8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По </a:t>
            </a:r>
            <a:r>
              <a:rPr lang="ru-RU" sz="2000" dirty="0">
                <a:latin typeface="Arial" panose="020B0604020202020204" pitchFamily="34" charset="0"/>
                <a:cs typeface="Arial" panose="020B0604020202020204" pitchFamily="34" charset="0"/>
              </a:rPr>
              <a:t>этиологическому признаку выделяют реактивную агрессию, возникающую как реакция на внешние факторы, и спонтанную, мотивируемую внутренними импульсами. </a:t>
            </a:r>
            <a:endParaRPr lang="ru-RU" sz="2000" dirty="0" smtClean="0">
              <a:latin typeface="Arial" panose="020B0604020202020204" pitchFamily="34" charset="0"/>
              <a:cs typeface="Arial" panose="020B0604020202020204" pitchFamily="34" charset="0"/>
            </a:endParaRPr>
          </a:p>
          <a:p>
            <a:pPr algn="just"/>
            <a:endParaRPr lang="ru-RU" sz="8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	Практическое </a:t>
            </a:r>
            <a:r>
              <a:rPr lang="ru-RU" sz="2000" dirty="0">
                <a:latin typeface="Arial" panose="020B0604020202020204" pitchFamily="34" charset="0"/>
                <a:cs typeface="Arial" panose="020B0604020202020204" pitchFamily="34" charset="0"/>
              </a:rPr>
              <a:t>значение имеет классификация по форме проявления:</a:t>
            </a:r>
          </a:p>
          <a:p>
            <a:pPr lvl="1" algn="just">
              <a:buFont typeface="Arial" panose="020B0604020202020204" pitchFamily="34" charset="0"/>
              <a:buChar char="•"/>
            </a:pPr>
            <a:r>
              <a:rPr lang="ru-RU" sz="2000" b="1" dirty="0">
                <a:latin typeface="Arial" panose="020B0604020202020204" pitchFamily="34" charset="0"/>
                <a:cs typeface="Arial" panose="020B0604020202020204" pitchFamily="34" charset="0"/>
              </a:rPr>
              <a:t>Экспрессивная агрессия.</a:t>
            </a:r>
            <a:r>
              <a:rPr lang="ru-RU" sz="2000" dirty="0">
                <a:latin typeface="Arial" panose="020B0604020202020204" pitchFamily="34" charset="0"/>
                <a:cs typeface="Arial" panose="020B0604020202020204" pitchFamily="34" charset="0"/>
              </a:rPr>
              <a:t> Методы демонстрации – интонация, мимика, жесты, позы. </a:t>
            </a:r>
            <a:r>
              <a:rPr lang="ru-RU" sz="2000" dirty="0" err="1">
                <a:latin typeface="Arial" panose="020B0604020202020204" pitchFamily="34" charset="0"/>
                <a:cs typeface="Arial" panose="020B0604020202020204" pitchFamily="34" charset="0"/>
              </a:rPr>
              <a:t>Диагностически</a:t>
            </a:r>
            <a:r>
              <a:rPr lang="ru-RU" sz="2000" dirty="0">
                <a:latin typeface="Arial" panose="020B0604020202020204" pitchFamily="34" charset="0"/>
                <a:cs typeface="Arial" panose="020B0604020202020204" pitchFamily="34" charset="0"/>
              </a:rPr>
              <a:t> сложный вариант. Агрессивные акты не осознаются либо отрицаются ребенком.</a:t>
            </a:r>
          </a:p>
          <a:p>
            <a:pPr lvl="1" algn="just">
              <a:buFont typeface="Arial" panose="020B0604020202020204" pitchFamily="34" charset="0"/>
              <a:buChar char="•"/>
            </a:pPr>
            <a:r>
              <a:rPr lang="ru-RU" sz="2000" b="1" dirty="0">
                <a:latin typeface="Arial" panose="020B0604020202020204" pitchFamily="34" charset="0"/>
                <a:cs typeface="Arial" panose="020B0604020202020204" pitchFamily="34" charset="0"/>
              </a:rPr>
              <a:t>Вербальная агрессия.</a:t>
            </a:r>
            <a:r>
              <a:rPr lang="ru-RU" sz="2000" dirty="0">
                <a:latin typeface="Arial" panose="020B0604020202020204" pitchFamily="34" charset="0"/>
                <a:cs typeface="Arial" panose="020B0604020202020204" pitchFamily="34" charset="0"/>
              </a:rPr>
              <a:t> Реализуется посредством слов – оскорблений, угроз, ругани. Наиболее распространенный вариант среди девочек-школьниц. </a:t>
            </a:r>
          </a:p>
          <a:p>
            <a:pPr lvl="1" algn="just">
              <a:buFont typeface="Arial" panose="020B0604020202020204" pitchFamily="34" charset="0"/>
              <a:buChar char="•"/>
            </a:pPr>
            <a:r>
              <a:rPr lang="ru-RU" sz="2000" b="1" dirty="0">
                <a:latin typeface="Arial" panose="020B0604020202020204" pitchFamily="34" charset="0"/>
                <a:cs typeface="Arial" panose="020B0604020202020204" pitchFamily="34" charset="0"/>
              </a:rPr>
              <a:t>Физическая агрессия.</a:t>
            </a:r>
            <a:r>
              <a:rPr lang="ru-RU" sz="2000" dirty="0">
                <a:latin typeface="Arial" panose="020B0604020202020204" pitchFamily="34" charset="0"/>
                <a:cs typeface="Arial" panose="020B0604020202020204" pitchFamily="34" charset="0"/>
              </a:rPr>
              <a:t> Ущерб наносится с применением физической силы. Данная форма распространена среди детей раннего возраста, школьников (мальчиков).</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273" y="2316424"/>
            <a:ext cx="2493818" cy="243473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7273" y="4417362"/>
            <a:ext cx="2613891" cy="232294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95345" y="117693"/>
            <a:ext cx="1985819" cy="2043616"/>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697" y="1306233"/>
            <a:ext cx="1369696" cy="1071179"/>
          </a:xfrm>
          <a:prstGeom prst="rect">
            <a:avLst/>
          </a:prstGeom>
        </p:spPr>
      </p:pic>
    </p:spTree>
    <p:extLst>
      <p:ext uri="{BB962C8B-B14F-4D97-AF65-F5344CB8AC3E}">
        <p14:creationId xmlns:p14="http://schemas.microsoft.com/office/powerpoint/2010/main" val="381317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797" y="0"/>
            <a:ext cx="8214658" cy="6740307"/>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Симптомы </a:t>
            </a:r>
          </a:p>
          <a:p>
            <a:pPr algn="just"/>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Базовые </a:t>
            </a:r>
            <a:r>
              <a:rPr lang="ru-RU" sz="2400" dirty="0">
                <a:latin typeface="Arial" panose="020B0604020202020204" pitchFamily="34" charset="0"/>
                <a:cs typeface="Arial" panose="020B0604020202020204" pitchFamily="34" charset="0"/>
              </a:rPr>
              <a:t>проявления агрессии наблюдаются у младенцев до года. У малышей 1-3 лет конфликты возникают из-за присвоения игрушек, других личных вещей. Дети кусаются, толкаются, дерутся, кидаются предметами, плюются, кричат. Попытки родителей пресечь реакции ребенка наказаниями усугубляют ситуацию. </a:t>
            </a:r>
            <a:endParaRPr lang="en-US" sz="2400" dirty="0" smtClean="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У </a:t>
            </a:r>
            <a:r>
              <a:rPr lang="ru-RU" sz="2400" dirty="0">
                <a:latin typeface="Arial" panose="020B0604020202020204" pitchFamily="34" charset="0"/>
                <a:cs typeface="Arial" panose="020B0604020202020204" pitchFamily="34" charset="0"/>
              </a:rPr>
              <a:t>дошкольников физическое выражение агрессии наблюдается реже, поскольку активно развивается речь, осваивается ее коммуникативная функция. </a:t>
            </a:r>
            <a:r>
              <a:rPr lang="ru-RU" sz="2400" dirty="0" smtClean="0">
                <a:latin typeface="Arial" panose="020B0604020202020204" pitchFamily="34" charset="0"/>
                <a:cs typeface="Arial" panose="020B0604020202020204" pitchFamily="34" charset="0"/>
              </a:rPr>
              <a:t>Нарастает </a:t>
            </a:r>
            <a:r>
              <a:rPr lang="ru-RU" sz="2400" dirty="0">
                <a:latin typeface="Arial" panose="020B0604020202020204" pitchFamily="34" charset="0"/>
                <a:cs typeface="Arial" panose="020B0604020202020204" pitchFamily="34" charset="0"/>
              </a:rPr>
              <a:t>потребность в общении, но продуктивному взаимодействию препятствует </a:t>
            </a:r>
            <a:r>
              <a:rPr lang="ru-RU" sz="2400" dirty="0" err="1">
                <a:latin typeface="Arial" panose="020B0604020202020204" pitchFamily="34" charset="0"/>
                <a:cs typeface="Arial" panose="020B0604020202020204" pitchFamily="34" charset="0"/>
              </a:rPr>
              <a:t>эгоцентричность</a:t>
            </a:r>
            <a:r>
              <a:rPr lang="ru-RU" sz="2400" dirty="0">
                <a:latin typeface="Arial" panose="020B0604020202020204" pitchFamily="34" charset="0"/>
                <a:cs typeface="Arial" panose="020B0604020202020204" pitchFamily="34" charset="0"/>
              </a:rPr>
              <a:t>, неумение принимать чужую точку зрения, объективно оценивать ситуацию взаимодействия. Возникают недопонимания, обиды, порождающие вербальную агрессию – ругань, оскорбления, угрозы.</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9970" y="4492946"/>
            <a:ext cx="2986467" cy="224036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086" y="0"/>
            <a:ext cx="2128357" cy="20320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8265" y="2514694"/>
            <a:ext cx="1745672" cy="202621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0955" y="3011555"/>
            <a:ext cx="1954305" cy="1264023"/>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5195" y="1809164"/>
            <a:ext cx="1319946" cy="982754"/>
          </a:xfrm>
          <a:prstGeom prst="rect">
            <a:avLst/>
          </a:prstGeom>
        </p:spPr>
      </p:pic>
    </p:spTree>
    <p:extLst>
      <p:ext uri="{BB962C8B-B14F-4D97-AF65-F5344CB8AC3E}">
        <p14:creationId xmlns:p14="http://schemas.microsoft.com/office/powerpoint/2010/main" val="3300095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947" y="89984"/>
            <a:ext cx="9743290" cy="6740307"/>
          </a:xfrm>
          <a:prstGeom prst="rect">
            <a:avLst/>
          </a:prstGeom>
        </p:spPr>
        <p:txBody>
          <a:bodyPr wrap="square">
            <a:spAutoFit/>
          </a:bodyPr>
          <a:lstStyle/>
          <a:p>
            <a:pPr algn="just"/>
            <a:r>
              <a:rPr lang="en-US" sz="2400" dirty="0" smtClean="0"/>
              <a:t>	</a:t>
            </a:r>
            <a:r>
              <a:rPr lang="ru-RU" sz="2400" dirty="0" smtClean="0">
                <a:latin typeface="Arial" panose="020B0604020202020204" pitchFamily="34" charset="0"/>
                <a:cs typeface="Arial" panose="020B0604020202020204" pitchFamily="34" charset="0"/>
              </a:rPr>
              <a:t>Младшие </a:t>
            </a:r>
            <a:r>
              <a:rPr lang="ru-RU" sz="2400" dirty="0">
                <a:latin typeface="Arial" panose="020B0604020202020204" pitchFamily="34" charset="0"/>
                <a:cs typeface="Arial" panose="020B0604020202020204" pitchFamily="34" charset="0"/>
              </a:rPr>
              <a:t>школьники имеют базовый уровень самоконтроля, способны подавлять агрессию как способ выражения обиды, неудовольствия, страха. </a:t>
            </a:r>
            <a:r>
              <a:rPr lang="ru-RU" sz="2400" dirty="0" smtClean="0">
                <a:latin typeface="Arial" panose="020B0604020202020204" pitchFamily="34" charset="0"/>
                <a:cs typeface="Arial" panose="020B0604020202020204" pitchFamily="34" charset="0"/>
              </a:rPr>
              <a:t>Вместе </a:t>
            </a:r>
            <a:r>
              <a:rPr lang="ru-RU" sz="2400" dirty="0">
                <a:latin typeface="Arial" panose="020B0604020202020204" pitchFamily="34" charset="0"/>
                <a:cs typeface="Arial" panose="020B0604020202020204" pitchFamily="34" charset="0"/>
              </a:rPr>
              <a:t>с тем, они активно используют ее для защиты интересов, отстаивания точки зрения. Начинают определяться гендерные особенности агрессивности. Мальчики действуют открыто, применяют физическую силу – дерутся, ставят подножки, «щелкают» по лбу. Девочки выбирают косвенные и вербальные способы – насмешки, присвоение прозвищ, сплетни, игнорирование, молчание. У представителей обоих полов определяются признаки заниженной самооценки, депрессии. </a:t>
            </a:r>
          </a:p>
          <a:p>
            <a:pPr algn="just"/>
            <a:r>
              <a:rPr lang="en-US" sz="2400" dirty="0" smtClean="0">
                <a:latin typeface="Arial" panose="020B0604020202020204" pitchFamily="34" charset="0"/>
                <a:cs typeface="Arial" panose="020B0604020202020204" pitchFamily="34" charset="0"/>
              </a:rPr>
              <a:t>	</a:t>
            </a:r>
            <a:r>
              <a:rPr lang="ru-RU" sz="2400" dirty="0" smtClean="0">
                <a:latin typeface="Arial" panose="020B0604020202020204" pitchFamily="34" charset="0"/>
                <a:cs typeface="Arial" panose="020B0604020202020204" pitchFamily="34" charset="0"/>
              </a:rPr>
              <a:t>В </a:t>
            </a:r>
            <a:r>
              <a:rPr lang="ru-RU" sz="2400" dirty="0">
                <a:latin typeface="Arial" panose="020B0604020202020204" pitchFamily="34" charset="0"/>
                <a:cs typeface="Arial" panose="020B0604020202020204" pitchFamily="34" charset="0"/>
              </a:rPr>
              <a:t>подростковом возрасте агрессивность возникает как результат гормональной перестройки и сопутствующей этому периоду эмоциональной лабильности, усложнения социальных контактов. Возникает потребность доказывать свою значимость, силу, востребованность. Агрессия либо подавляется, заменяется продуктивными видами деятельности, либо принимает крайние формы – юноши и девушки дерутся, наносят соперникам увечья, совершают попытки </a:t>
            </a:r>
            <a:r>
              <a:rPr lang="ru-RU" sz="2400" dirty="0" smtClean="0">
                <a:latin typeface="Arial" panose="020B0604020202020204" pitchFamily="34" charset="0"/>
                <a:cs typeface="Arial" panose="020B0604020202020204" pitchFamily="34" charset="0"/>
              </a:rPr>
              <a:t>суицида. </a:t>
            </a:r>
            <a:endParaRPr lang="ru-RU" sz="2400" dirty="0">
              <a:latin typeface="Arial" panose="020B0604020202020204" pitchFamily="34" charset="0"/>
              <a:cs typeface="Arial" panose="020B0604020202020204" pitchFamily="34" charset="0"/>
            </a:endParaRPr>
          </a:p>
        </p:txBody>
      </p:sp>
      <p:pic>
        <p:nvPicPr>
          <p:cNvPr id="17" name="Рисунок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8948" y="4899546"/>
            <a:ext cx="1667434" cy="174811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805" y="295440"/>
            <a:ext cx="1913964" cy="1627991"/>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8237" y="2139715"/>
            <a:ext cx="2019532" cy="2477866"/>
          </a:xfrm>
          <a:prstGeom prst="rect">
            <a:avLst/>
          </a:prstGeom>
        </p:spPr>
      </p:pic>
    </p:spTree>
    <p:extLst>
      <p:ext uri="{BB962C8B-B14F-4D97-AF65-F5344CB8AC3E}">
        <p14:creationId xmlns:p14="http://schemas.microsoft.com/office/powerpoint/2010/main" val="250441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61" y="18473"/>
            <a:ext cx="7845759" cy="4524315"/>
          </a:xfrm>
          <a:prstGeom prst="rect">
            <a:avLst/>
          </a:prstGeom>
        </p:spPr>
        <p:txBody>
          <a:bodyPr wrap="square">
            <a:spAutoFit/>
          </a:bodyPr>
          <a:lstStyle/>
          <a:p>
            <a:r>
              <a:rPr lang="ru-RU" sz="2400" b="1" dirty="0">
                <a:latin typeface="Arial" panose="020B0604020202020204" pitchFamily="34" charset="0"/>
                <a:cs typeface="Arial" panose="020B0604020202020204" pitchFamily="34" charset="0"/>
              </a:rPr>
              <a:t>Осложнения </a:t>
            </a:r>
          </a:p>
          <a:p>
            <a:pPr algn="just"/>
            <a:r>
              <a:rPr lang="ru-RU" sz="2400" dirty="0" smtClean="0">
                <a:latin typeface="Arial" panose="020B0604020202020204" pitchFamily="34" charset="0"/>
                <a:cs typeface="Arial" panose="020B0604020202020204" pitchFamily="34" charset="0"/>
              </a:rPr>
              <a:t>	Частая </a:t>
            </a:r>
            <a:r>
              <a:rPr lang="ru-RU" sz="2400" dirty="0">
                <a:latin typeface="Arial" panose="020B0604020202020204" pitchFamily="34" charset="0"/>
                <a:cs typeface="Arial" panose="020B0604020202020204" pitchFamily="34" charset="0"/>
              </a:rPr>
              <a:t>агрессивность, подкрепляемая воспитанием, неблагополучной семейной обстановкой закрепляется в качествах личности ребенка. К подростковому возрасту формируются характерологические черты на основе гнева, озлобленности, обиды. Развиваются </a:t>
            </a:r>
            <a:r>
              <a:rPr lang="ru-RU" sz="2400" dirty="0" smtClean="0">
                <a:latin typeface="Arial" panose="020B0604020202020204" pitchFamily="34" charset="0"/>
                <a:cs typeface="Arial" panose="020B0604020202020204" pitchFamily="34" charset="0"/>
              </a:rPr>
              <a:t>акцентуации, психопатии – </a:t>
            </a:r>
            <a:r>
              <a:rPr lang="ru-RU" sz="2400" dirty="0">
                <a:latin typeface="Arial" panose="020B0604020202020204" pitchFamily="34" charset="0"/>
                <a:cs typeface="Arial" panose="020B0604020202020204" pitchFamily="34" charset="0"/>
              </a:rPr>
              <a:t>личностные расстройства с преобладанием агрессии. Возрастает риск социальной </a:t>
            </a:r>
            <a:r>
              <a:rPr lang="ru-RU" sz="2400" dirty="0" err="1">
                <a:latin typeface="Arial" panose="020B0604020202020204" pitchFamily="34" charset="0"/>
                <a:cs typeface="Arial" panose="020B0604020202020204" pitchFamily="34" charset="0"/>
              </a:rPr>
              <a:t>дезадаптации</a:t>
            </a:r>
            <a:r>
              <a:rPr lang="ru-RU" sz="2400" dirty="0">
                <a:latin typeface="Arial" panose="020B0604020202020204" pitchFamily="34" charset="0"/>
                <a:cs typeface="Arial" panose="020B0604020202020204" pitchFamily="34" charset="0"/>
              </a:rPr>
              <a:t>, </a:t>
            </a:r>
            <a:r>
              <a:rPr lang="ru-RU" sz="2400" dirty="0" err="1" smtClean="0">
                <a:latin typeface="Arial" panose="020B0604020202020204" pitchFamily="34" charset="0"/>
                <a:cs typeface="Arial" panose="020B0604020202020204" pitchFamily="34" charset="0"/>
              </a:rPr>
              <a:t>девиантного</a:t>
            </a:r>
            <a:r>
              <a:rPr lang="ru-RU" sz="2400" dirty="0" smtClean="0">
                <a:latin typeface="Arial" panose="020B0604020202020204" pitchFamily="34" charset="0"/>
                <a:cs typeface="Arial" panose="020B0604020202020204" pitchFamily="34" charset="0"/>
              </a:rPr>
              <a:t> поведения, </a:t>
            </a:r>
            <a:r>
              <a:rPr lang="ru-RU" sz="2400" dirty="0">
                <a:latin typeface="Arial" panose="020B0604020202020204" pitchFamily="34" charset="0"/>
                <a:cs typeface="Arial" panose="020B0604020202020204" pitchFamily="34" charset="0"/>
              </a:rPr>
              <a:t>правонарушений. </a:t>
            </a:r>
            <a:endParaRPr lang="ru-RU" sz="2400" dirty="0" smtClean="0">
              <a:latin typeface="Arial" panose="020B0604020202020204" pitchFamily="34" charset="0"/>
              <a:cs typeface="Arial" panose="020B0604020202020204" pitchFamily="34" charset="0"/>
            </a:endParaRPr>
          </a:p>
          <a:p>
            <a:pPr algn="just"/>
            <a:r>
              <a:rPr lang="ru-RU" sz="2400" dirty="0" smtClean="0"/>
              <a:t>	</a:t>
            </a:r>
            <a:r>
              <a:rPr lang="ru-RU" sz="2400" dirty="0"/>
              <a:t>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9916" y="4003389"/>
            <a:ext cx="3935237" cy="2489773"/>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5854" y="277094"/>
            <a:ext cx="3935236" cy="28448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684" y="4735773"/>
            <a:ext cx="2143070" cy="1952305"/>
          </a:xfrm>
          <a:prstGeom prst="rect">
            <a:avLst/>
          </a:prstGeom>
        </p:spPr>
      </p:pic>
      <p:sp>
        <p:nvSpPr>
          <p:cNvPr id="9" name="Прямоугольник 8"/>
          <p:cNvSpPr/>
          <p:nvPr/>
        </p:nvSpPr>
        <p:spPr>
          <a:xfrm>
            <a:off x="332508" y="4071886"/>
            <a:ext cx="7389091" cy="830997"/>
          </a:xfrm>
          <a:prstGeom prst="rect">
            <a:avLst/>
          </a:prstGeom>
        </p:spPr>
        <p:txBody>
          <a:bodyPr wrap="square">
            <a:spAutoFit/>
          </a:bodyPr>
          <a:lstStyle/>
          <a:p>
            <a:pPr algn="just"/>
            <a:r>
              <a:rPr lang="ru-RU" sz="2400" dirty="0" smtClean="0"/>
              <a:t>	</a:t>
            </a:r>
            <a:r>
              <a:rPr lang="ru-RU" sz="2400" dirty="0" smtClean="0">
                <a:latin typeface="Arial" panose="020B0604020202020204" pitchFamily="34" charset="0"/>
                <a:cs typeface="Arial" panose="020B0604020202020204" pitchFamily="34" charset="0"/>
              </a:rPr>
              <a:t>При </a:t>
            </a:r>
            <a:r>
              <a:rPr lang="ru-RU" sz="2400" dirty="0" err="1">
                <a:latin typeface="Arial" panose="020B0604020202020204" pitchFamily="34" charset="0"/>
                <a:cs typeface="Arial" panose="020B0604020202020204" pitchFamily="34" charset="0"/>
              </a:rPr>
              <a:t>аутоагрессии</a:t>
            </a:r>
            <a:r>
              <a:rPr lang="ru-RU" sz="2400" dirty="0">
                <a:latin typeface="Arial" panose="020B0604020202020204" pitchFamily="34" charset="0"/>
                <a:cs typeface="Arial" panose="020B0604020202020204" pitchFamily="34" charset="0"/>
              </a:rPr>
              <a:t> дети наносят вред себе, предпринимают попытки самоубийства.</a:t>
            </a: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309" y="2890981"/>
            <a:ext cx="3519055" cy="1394691"/>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1363" y="4854187"/>
            <a:ext cx="3263586" cy="2003813"/>
          </a:xfrm>
          <a:prstGeom prst="rect">
            <a:avLst/>
          </a:prstGeom>
        </p:spPr>
      </p:pic>
    </p:spTree>
    <p:extLst>
      <p:ext uri="{BB962C8B-B14F-4D97-AF65-F5344CB8AC3E}">
        <p14:creationId xmlns:p14="http://schemas.microsoft.com/office/powerpoint/2010/main" val="3850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705</Words>
  <Application>Microsoft Office PowerPoint</Application>
  <PresentationFormat>Широкоэкранный</PresentationFormat>
  <Paragraphs>123</Paragraphs>
  <Slides>20</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Arial Полужирный</vt:lpstr>
      <vt:lpstr>Arial Полужирный Курсив</vt:lpstr>
      <vt:lpstr>Calibri</vt:lpstr>
      <vt:lpstr>Calibri Light</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Cola</dc:creator>
  <cp:lastModifiedBy>Ольга Шейнина</cp:lastModifiedBy>
  <cp:revision>52</cp:revision>
  <dcterms:created xsi:type="dcterms:W3CDTF">2022-02-04T14:50:23Z</dcterms:created>
  <dcterms:modified xsi:type="dcterms:W3CDTF">2022-10-26T11:32:32Z</dcterms:modified>
</cp:coreProperties>
</file>