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309" r:id="rId3"/>
    <p:sldId id="310" r:id="rId4"/>
    <p:sldId id="258" r:id="rId5"/>
    <p:sldId id="261" r:id="rId6"/>
    <p:sldId id="262" r:id="rId7"/>
    <p:sldId id="286" r:id="rId8"/>
    <p:sldId id="287" r:id="rId9"/>
    <p:sldId id="306" r:id="rId10"/>
    <p:sldId id="308" r:id="rId11"/>
    <p:sldId id="307" r:id="rId12"/>
    <p:sldId id="288" r:id="rId13"/>
    <p:sldId id="263" r:id="rId14"/>
    <p:sldId id="313" r:id="rId15"/>
    <p:sldId id="311" r:id="rId16"/>
    <p:sldId id="312" r:id="rId17"/>
    <p:sldId id="300" r:id="rId18"/>
    <p:sldId id="302" r:id="rId19"/>
    <p:sldId id="303" r:id="rId20"/>
    <p:sldId id="264" r:id="rId21"/>
    <p:sldId id="289" r:id="rId22"/>
    <p:sldId id="290" r:id="rId23"/>
    <p:sldId id="292" r:id="rId24"/>
    <p:sldId id="294" r:id="rId25"/>
    <p:sldId id="295" r:id="rId26"/>
    <p:sldId id="296" r:id="rId27"/>
    <p:sldId id="265" r:id="rId28"/>
    <p:sldId id="266" r:id="rId29"/>
    <p:sldId id="285" r:id="rId30"/>
    <p:sldId id="305" r:id="rId31"/>
    <p:sldId id="304" r:id="rId32"/>
    <p:sldId id="284"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0033CC"/>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varScale="1">
        <p:scale>
          <a:sx n="102" d="100"/>
          <a:sy n="102" d="100"/>
        </p:scale>
        <p:origin x="-180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7B559D-C688-4F8B-9399-8D5C6456D1C4}" type="datetimeFigureOut">
              <a:rPr lang="ru-RU" smtClean="0"/>
              <a:pPr/>
              <a:t>26.02.2023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B1FA09-D4E0-4B14-8F15-8179D41912B4}"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79B1FA09-D4E0-4B14-8F15-8179D41912B4}" type="slidenum">
              <a:rPr lang="ru-RU" smtClean="0"/>
              <a:pPr/>
              <a:t>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26.02.2023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26.02.2023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26.02.2023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26.02.2023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26.02.2023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26.02.2023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9211" y="0"/>
            <a:ext cx="9173211" cy="6858000"/>
          </a:xfrm>
          <a:prstGeom prst="rect">
            <a:avLst/>
          </a:prstGeom>
          <a:noFill/>
          <a:ln w="9525">
            <a:noFill/>
            <a:miter lim="800000"/>
            <a:headEnd/>
            <a:tailEnd/>
          </a:ln>
          <a:effectLst/>
        </p:spPr>
      </p:pic>
      <p:sp>
        <p:nvSpPr>
          <p:cNvPr id="5" name="TextBox 4"/>
          <p:cNvSpPr txBox="1"/>
          <p:nvPr/>
        </p:nvSpPr>
        <p:spPr>
          <a:xfrm>
            <a:off x="107504" y="116632"/>
            <a:ext cx="9036496" cy="923330"/>
          </a:xfrm>
          <a:prstGeom prst="rect">
            <a:avLst/>
          </a:prstGeom>
          <a:noFill/>
        </p:spPr>
        <p:txBody>
          <a:bodyPr wrap="square" rtlCol="0">
            <a:spAutoFit/>
          </a:bodyPr>
          <a:lstStyle/>
          <a:p>
            <a:r>
              <a:rPr lang="ru-RU" sz="5200" b="1" dirty="0" smtClean="0">
                <a:solidFill>
                  <a:srgbClr val="007635"/>
                </a:solidFill>
                <a:latin typeface="Times New Roman" pitchFamily="18" charset="0"/>
                <a:cs typeface="Times New Roman" pitchFamily="18" charset="0"/>
              </a:rPr>
              <a:t>ЗАВИСИМОЕ ПОВЕДЕНИЕ</a:t>
            </a:r>
            <a:endParaRPr lang="ru-RU" sz="5200" b="1" dirty="0">
              <a:solidFill>
                <a:srgbClr val="007635"/>
              </a:solidFill>
              <a:latin typeface="Times New Roman" pitchFamily="18" charset="0"/>
              <a:cs typeface="Times New Roman" pitchFamily="18" charset="0"/>
            </a:endParaRPr>
          </a:p>
        </p:txBody>
      </p:sp>
      <p:sp>
        <p:nvSpPr>
          <p:cNvPr id="6" name="TextBox 5"/>
          <p:cNvSpPr txBox="1"/>
          <p:nvPr/>
        </p:nvSpPr>
        <p:spPr>
          <a:xfrm>
            <a:off x="4644008" y="5085184"/>
            <a:ext cx="4355977" cy="1200329"/>
          </a:xfrm>
          <a:prstGeom prst="rect">
            <a:avLst/>
          </a:prstGeom>
          <a:noFill/>
        </p:spPr>
        <p:txBody>
          <a:bodyPr wrap="square" rtlCol="0">
            <a:spAutoFit/>
          </a:bodyPr>
          <a:lstStyle/>
          <a:p>
            <a:r>
              <a:rPr lang="ru-RU" b="1" dirty="0" err="1" smtClean="0">
                <a:latin typeface="Times New Roman" pitchFamily="18" charset="0"/>
                <a:cs typeface="Times New Roman" pitchFamily="18" charset="0"/>
              </a:rPr>
              <a:t>Саютина</a:t>
            </a:r>
            <a:r>
              <a:rPr lang="ru-RU" b="1" dirty="0" smtClean="0">
                <a:latin typeface="Times New Roman" pitchFamily="18" charset="0"/>
                <a:cs typeface="Times New Roman" pitchFamily="18" charset="0"/>
              </a:rPr>
              <a:t> Наталья Анатольевна </a:t>
            </a:r>
            <a:r>
              <a:rPr lang="ru-RU" dirty="0" smtClean="0">
                <a:latin typeface="Times New Roman" pitchFamily="18" charset="0"/>
                <a:cs typeface="Times New Roman" pitchFamily="18" charset="0"/>
              </a:rPr>
              <a:t>– педагог-психолог МБУ «Центр психолого-педагогической, медицинской и социальной помощи» г. Тамбова</a:t>
            </a:r>
            <a:endParaRPr lang="ru-RU" dirty="0">
              <a:latin typeface="Times New Roman" pitchFamily="18" charset="0"/>
              <a:cs typeface="Times New Roman" pitchFamily="18" charset="0"/>
            </a:endParaRPr>
          </a:p>
        </p:txBody>
      </p:sp>
      <p:pic>
        <p:nvPicPr>
          <p:cNvPr id="29700" name="Picture 4" descr="https://ktonazdorovogo.ru/wp-content/uploads/2021/09/45745776468.png"/>
          <p:cNvPicPr>
            <a:picLocks noChangeAspect="1" noChangeArrowheads="1"/>
          </p:cNvPicPr>
          <p:nvPr/>
        </p:nvPicPr>
        <p:blipFill>
          <a:blip r:embed="rId3" cstate="print"/>
          <a:srcRect/>
          <a:stretch>
            <a:fillRect/>
          </a:stretch>
        </p:blipFill>
        <p:spPr bwMode="auto">
          <a:xfrm>
            <a:off x="113272" y="1052736"/>
            <a:ext cx="4314711" cy="2880320"/>
          </a:xfrm>
          <a:prstGeom prst="rect">
            <a:avLst/>
          </a:prstGeom>
          <a:noFill/>
        </p:spPr>
      </p:pic>
      <p:pic>
        <p:nvPicPr>
          <p:cNvPr id="29698" name="Picture 2" descr="https://chita-brita.ru/wp-content/uploads/2022/03/narko-net.jpg"/>
          <p:cNvPicPr>
            <a:picLocks noChangeAspect="1" noChangeArrowheads="1"/>
          </p:cNvPicPr>
          <p:nvPr/>
        </p:nvPicPr>
        <p:blipFill>
          <a:blip r:embed="rId4" cstate="print"/>
          <a:srcRect/>
          <a:stretch>
            <a:fillRect/>
          </a:stretch>
        </p:blipFill>
        <p:spPr bwMode="auto">
          <a:xfrm>
            <a:off x="4572000" y="1052736"/>
            <a:ext cx="4465004" cy="3572003"/>
          </a:xfrm>
          <a:prstGeom prst="rect">
            <a:avLst/>
          </a:prstGeom>
          <a:noFill/>
        </p:spPr>
      </p:pic>
      <p:pic>
        <p:nvPicPr>
          <p:cNvPr id="29702" name="Picture 6" descr="https://cv4.litres.ru/pub/c/podcast/cover_max1500/67989847-aleksandra-kopeckaya-zavisimosti-pochemu-ot-chego-i-kak-izbavlyat-67989847.jpg"/>
          <p:cNvPicPr>
            <a:picLocks noChangeAspect="1" noChangeArrowheads="1"/>
          </p:cNvPicPr>
          <p:nvPr/>
        </p:nvPicPr>
        <p:blipFill>
          <a:blip r:embed="rId5" cstate="print"/>
          <a:srcRect/>
          <a:stretch>
            <a:fillRect/>
          </a:stretch>
        </p:blipFill>
        <p:spPr bwMode="auto">
          <a:xfrm>
            <a:off x="107504" y="4077072"/>
            <a:ext cx="4292636" cy="266429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3" name="TextBox 2"/>
          <p:cNvSpPr txBox="1"/>
          <p:nvPr/>
        </p:nvSpPr>
        <p:spPr>
          <a:xfrm>
            <a:off x="0" y="1"/>
            <a:ext cx="9144000" cy="461665"/>
          </a:xfrm>
          <a:prstGeom prst="rect">
            <a:avLst/>
          </a:prstGeom>
          <a:noFill/>
        </p:spPr>
        <p:txBody>
          <a:bodyPr wrap="square" rtlCol="0">
            <a:spAutoFit/>
          </a:bodyPr>
          <a:lstStyle/>
          <a:p>
            <a:pPr algn="ctr"/>
            <a:r>
              <a:rPr lang="ru-RU" sz="2400" b="1" dirty="0" smtClean="0">
                <a:latin typeface="Times New Roman" pitchFamily="18" charset="0"/>
                <a:cs typeface="Times New Roman" pitchFamily="18" charset="0"/>
              </a:rPr>
              <a:t>ЗАВИСИМОСТЬ ОТ СЕЛФИ (Ералаш «</a:t>
            </a:r>
            <a:r>
              <a:rPr lang="ru-RU" sz="2400" b="1" dirty="0" err="1" smtClean="0">
                <a:latin typeface="Times New Roman" pitchFamily="18" charset="0"/>
                <a:cs typeface="Times New Roman" pitchFamily="18" charset="0"/>
              </a:rPr>
              <a:t>Селфи</a:t>
            </a:r>
            <a:r>
              <a:rPr lang="ru-RU" sz="2400" b="1" dirty="0" smtClean="0">
                <a:latin typeface="Times New Roman" pitchFamily="18" charset="0"/>
                <a:cs typeface="Times New Roman" pitchFamily="18" charset="0"/>
              </a:rPr>
              <a:t>», выпуск №306)</a:t>
            </a:r>
          </a:p>
        </p:txBody>
      </p:sp>
      <p:pic>
        <p:nvPicPr>
          <p:cNvPr id="3076" name="Picture 4"/>
          <p:cNvPicPr>
            <a:picLocks noChangeAspect="1" noChangeArrowheads="1"/>
          </p:cNvPicPr>
          <p:nvPr/>
        </p:nvPicPr>
        <p:blipFill>
          <a:blip r:embed="rId3" cstate="print"/>
          <a:srcRect/>
          <a:stretch>
            <a:fillRect/>
          </a:stretch>
        </p:blipFill>
        <p:spPr bwMode="auto">
          <a:xfrm>
            <a:off x="107504" y="4149080"/>
            <a:ext cx="4992410" cy="2592288"/>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4211960" y="2348880"/>
            <a:ext cx="4932040" cy="2576266"/>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srcRect/>
          <a:stretch>
            <a:fillRect/>
          </a:stretch>
        </p:blipFill>
        <p:spPr bwMode="auto">
          <a:xfrm>
            <a:off x="107504" y="476672"/>
            <a:ext cx="5012019" cy="259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3" name="TextBox 2"/>
          <p:cNvSpPr txBox="1"/>
          <p:nvPr/>
        </p:nvSpPr>
        <p:spPr>
          <a:xfrm>
            <a:off x="0" y="1"/>
            <a:ext cx="9144000" cy="461665"/>
          </a:xfrm>
          <a:prstGeom prst="rect">
            <a:avLst/>
          </a:prstGeom>
          <a:noFill/>
        </p:spPr>
        <p:txBody>
          <a:bodyPr wrap="square" rtlCol="0">
            <a:spAutoFit/>
          </a:bodyPr>
          <a:lstStyle/>
          <a:p>
            <a:pPr algn="ctr"/>
            <a:r>
              <a:rPr lang="ru-RU" sz="2400" b="1" dirty="0" smtClean="0">
                <a:latin typeface="Times New Roman" pitchFamily="18" charset="0"/>
                <a:cs typeface="Times New Roman" pitchFamily="18" charset="0"/>
              </a:rPr>
              <a:t>Памятник новому поколению (Швеция)</a:t>
            </a:r>
          </a:p>
        </p:txBody>
      </p:sp>
      <p:pic>
        <p:nvPicPr>
          <p:cNvPr id="2050" name="Picture 2"/>
          <p:cNvPicPr>
            <a:picLocks noChangeAspect="1" noChangeArrowheads="1"/>
          </p:cNvPicPr>
          <p:nvPr/>
        </p:nvPicPr>
        <p:blipFill>
          <a:blip r:embed="rId3" cstate="print"/>
          <a:srcRect/>
          <a:stretch>
            <a:fillRect/>
          </a:stretch>
        </p:blipFill>
        <p:spPr bwMode="auto">
          <a:xfrm>
            <a:off x="179511" y="692696"/>
            <a:ext cx="8859719" cy="583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3" name="TextBox 2"/>
          <p:cNvSpPr txBox="1"/>
          <p:nvPr/>
        </p:nvSpPr>
        <p:spPr>
          <a:xfrm>
            <a:off x="0" y="0"/>
            <a:ext cx="5220072" cy="6555641"/>
          </a:xfrm>
          <a:prstGeom prst="rect">
            <a:avLst/>
          </a:prstGeom>
          <a:noFill/>
        </p:spPr>
        <p:txBody>
          <a:bodyPr wrap="square" rtlCol="0">
            <a:spAutoFit/>
          </a:bodyPr>
          <a:lstStyle/>
          <a:p>
            <a:r>
              <a:rPr lang="ru-RU" sz="2000" b="1" dirty="0" smtClean="0">
                <a:latin typeface="Times New Roman" pitchFamily="18" charset="0"/>
                <a:cs typeface="Times New Roman" pitchFamily="18" charset="0"/>
              </a:rPr>
              <a:t>Расстройства вследствие </a:t>
            </a:r>
            <a:r>
              <a:rPr lang="ru-RU" sz="2000" b="1" dirty="0" err="1" smtClean="0">
                <a:latin typeface="Times New Roman" pitchFamily="18" charset="0"/>
                <a:cs typeface="Times New Roman" pitchFamily="18" charset="0"/>
              </a:rPr>
              <a:t>аддиктивного</a:t>
            </a:r>
            <a:r>
              <a:rPr lang="ru-RU" sz="2000" b="1" dirty="0" smtClean="0">
                <a:latin typeface="Times New Roman" pitchFamily="18" charset="0"/>
                <a:cs typeface="Times New Roman" pitchFamily="18" charset="0"/>
              </a:rPr>
              <a:t> поведения (Блок L2-6C5)</a:t>
            </a:r>
          </a:p>
          <a:p>
            <a:r>
              <a:rPr lang="ru-RU" sz="2000" b="1" dirty="0" smtClean="0">
                <a:latin typeface="Times New Roman" pitchFamily="18" charset="0"/>
                <a:cs typeface="Times New Roman" pitchFamily="18" charset="0"/>
              </a:rPr>
              <a:t>6С50	Расстройство вследствие пристрастия к азартным играм</a:t>
            </a:r>
          </a:p>
          <a:p>
            <a:r>
              <a:rPr lang="ru-RU" sz="2000" dirty="0" smtClean="0">
                <a:latin typeface="Times New Roman" pitchFamily="18" charset="0"/>
                <a:cs typeface="Times New Roman" pitchFamily="18" charset="0"/>
              </a:rPr>
              <a:t>6C50.0	Расстройство вследствие пристрастия к азартным играм, преимущественно </a:t>
            </a:r>
            <a:r>
              <a:rPr lang="ru-RU" sz="2000" dirty="0" err="1" smtClean="0">
                <a:latin typeface="Times New Roman" pitchFamily="18" charset="0"/>
                <a:cs typeface="Times New Roman" pitchFamily="18" charset="0"/>
              </a:rPr>
              <a:t>офлайн</a:t>
            </a:r>
            <a:endParaRPr lang="ru-RU" sz="2000" dirty="0" smtClean="0">
              <a:latin typeface="Times New Roman" pitchFamily="18" charset="0"/>
              <a:cs typeface="Times New Roman" pitchFamily="18" charset="0"/>
            </a:endParaRPr>
          </a:p>
          <a:p>
            <a:r>
              <a:rPr lang="ru-RU" sz="2000" dirty="0" smtClean="0">
                <a:latin typeface="Times New Roman" pitchFamily="18" charset="0"/>
                <a:cs typeface="Times New Roman" pitchFamily="18" charset="0"/>
              </a:rPr>
              <a:t>6С50.1	Расстройство вследствие пристрастия к азартным играм, преимущественно </a:t>
            </a:r>
            <a:r>
              <a:rPr lang="ru-RU" sz="2000" dirty="0" err="1" smtClean="0">
                <a:latin typeface="Times New Roman" pitchFamily="18" charset="0"/>
                <a:cs typeface="Times New Roman" pitchFamily="18" charset="0"/>
              </a:rPr>
              <a:t>онлайн</a:t>
            </a:r>
            <a:endParaRPr lang="ru-RU" sz="2000" dirty="0" smtClean="0">
              <a:latin typeface="Times New Roman" pitchFamily="18" charset="0"/>
              <a:cs typeface="Times New Roman" pitchFamily="18" charset="0"/>
            </a:endParaRPr>
          </a:p>
          <a:p>
            <a:r>
              <a:rPr lang="ru-RU" sz="2000" dirty="0" smtClean="0">
                <a:latin typeface="Times New Roman" pitchFamily="18" charset="0"/>
                <a:cs typeface="Times New Roman" pitchFamily="18" charset="0"/>
              </a:rPr>
              <a:t>6C50.Z	Расстройство вследствие пристрастия к азартным играм, </a:t>
            </a:r>
            <a:r>
              <a:rPr lang="ru-RU" sz="2000" dirty="0" err="1" smtClean="0">
                <a:latin typeface="Times New Roman" pitchFamily="18" charset="0"/>
                <a:cs typeface="Times New Roman" pitchFamily="18" charset="0"/>
              </a:rPr>
              <a:t>неуточненное</a:t>
            </a:r>
            <a:endParaRPr lang="ru-RU" sz="2000" dirty="0" smtClean="0">
              <a:latin typeface="Times New Roman" pitchFamily="18" charset="0"/>
              <a:cs typeface="Times New Roman" pitchFamily="18" charset="0"/>
            </a:endParaRPr>
          </a:p>
          <a:p>
            <a:r>
              <a:rPr lang="ru-RU" sz="2000" dirty="0" smtClean="0">
                <a:latin typeface="Times New Roman" pitchFamily="18" charset="0"/>
                <a:cs typeface="Times New Roman" pitchFamily="18" charset="0"/>
              </a:rPr>
              <a:t> </a:t>
            </a:r>
          </a:p>
          <a:p>
            <a:r>
              <a:rPr lang="ru-RU" sz="2000" b="1" dirty="0" smtClean="0">
                <a:latin typeface="Times New Roman" pitchFamily="18" charset="0"/>
                <a:cs typeface="Times New Roman" pitchFamily="18" charset="0"/>
              </a:rPr>
              <a:t>6С51	Расстройство вследствие пристрастия к компьютерным играм</a:t>
            </a:r>
          </a:p>
          <a:p>
            <a:r>
              <a:rPr lang="ru-RU" sz="2000" dirty="0" smtClean="0">
                <a:latin typeface="Times New Roman" pitchFamily="18" charset="0"/>
                <a:cs typeface="Times New Roman" pitchFamily="18" charset="0"/>
              </a:rPr>
              <a:t>6С51.0	Расстройство вследствие пристрастия к компьютерным играм, преимущественно </a:t>
            </a:r>
            <a:r>
              <a:rPr lang="ru-RU" sz="2000" dirty="0" err="1" smtClean="0">
                <a:latin typeface="Times New Roman" pitchFamily="18" charset="0"/>
                <a:cs typeface="Times New Roman" pitchFamily="18" charset="0"/>
              </a:rPr>
              <a:t>онлайн</a:t>
            </a:r>
            <a:endParaRPr lang="ru-RU" sz="2000" dirty="0" smtClean="0">
              <a:latin typeface="Times New Roman" pitchFamily="18" charset="0"/>
              <a:cs typeface="Times New Roman" pitchFamily="18" charset="0"/>
            </a:endParaRPr>
          </a:p>
          <a:p>
            <a:r>
              <a:rPr lang="ru-RU" sz="2000" dirty="0" smtClean="0">
                <a:latin typeface="Times New Roman" pitchFamily="18" charset="0"/>
                <a:cs typeface="Times New Roman" pitchFamily="18" charset="0"/>
              </a:rPr>
              <a:t>6С51.1	Расстройство вследствие пристрастия к компьютерным играм, преимущественно </a:t>
            </a:r>
            <a:r>
              <a:rPr lang="ru-RU" sz="2000" dirty="0" err="1" smtClean="0">
                <a:latin typeface="Times New Roman" pitchFamily="18" charset="0"/>
                <a:cs typeface="Times New Roman" pitchFamily="18" charset="0"/>
              </a:rPr>
              <a:t>офлайн</a:t>
            </a:r>
            <a:endParaRPr lang="ru-RU" sz="2000" dirty="0" smtClean="0">
              <a:latin typeface="Times New Roman" pitchFamily="18" charset="0"/>
              <a:cs typeface="Times New Roman" pitchFamily="18" charset="0"/>
            </a:endParaRPr>
          </a:p>
          <a:p>
            <a:r>
              <a:rPr lang="ru-RU" sz="2000" dirty="0" smtClean="0">
                <a:latin typeface="Times New Roman" pitchFamily="18" charset="0"/>
                <a:cs typeface="Times New Roman" pitchFamily="18" charset="0"/>
              </a:rPr>
              <a:t>6С51.Z	Расстройство вследствие пристрастия к компьютерным играм, </a:t>
            </a:r>
            <a:r>
              <a:rPr lang="ru-RU" sz="2000" dirty="0" err="1" smtClean="0">
                <a:latin typeface="Times New Roman" pitchFamily="18" charset="0"/>
                <a:cs typeface="Times New Roman" pitchFamily="18" charset="0"/>
              </a:rPr>
              <a:t>неуточненное</a:t>
            </a:r>
            <a:endParaRPr lang="ru-RU" sz="2000" dirty="0">
              <a:latin typeface="Times New Roman" pitchFamily="18" charset="0"/>
              <a:cs typeface="Times New Roman" pitchFamily="18" charset="0"/>
            </a:endParaRPr>
          </a:p>
        </p:txBody>
      </p:sp>
      <p:pic>
        <p:nvPicPr>
          <p:cNvPr id="26628" name="Picture 4" descr="https://i.sunhome.ru/journal/216/zavisimost-ot-azartnih-igr-v2.orig.jpg"/>
          <p:cNvPicPr>
            <a:picLocks noChangeAspect="1" noChangeArrowheads="1"/>
          </p:cNvPicPr>
          <p:nvPr/>
        </p:nvPicPr>
        <p:blipFill>
          <a:blip r:embed="rId3" cstate="print"/>
          <a:srcRect/>
          <a:stretch>
            <a:fillRect/>
          </a:stretch>
        </p:blipFill>
        <p:spPr bwMode="auto">
          <a:xfrm>
            <a:off x="5240931" y="404664"/>
            <a:ext cx="3903069" cy="2592288"/>
          </a:xfrm>
          <a:prstGeom prst="rect">
            <a:avLst/>
          </a:prstGeom>
          <a:noFill/>
        </p:spPr>
      </p:pic>
      <p:pic>
        <p:nvPicPr>
          <p:cNvPr id="26630" name="Picture 6" descr="https://natalia-tkachenko.ru/wp-content/uploads/a/e/c/aec10f29d2b2ab9c64f3463e1547a78c.jpeg"/>
          <p:cNvPicPr>
            <a:picLocks noChangeAspect="1" noChangeArrowheads="1"/>
          </p:cNvPicPr>
          <p:nvPr/>
        </p:nvPicPr>
        <p:blipFill>
          <a:blip r:embed="rId4" cstate="print"/>
          <a:srcRect/>
          <a:stretch>
            <a:fillRect/>
          </a:stretch>
        </p:blipFill>
        <p:spPr bwMode="auto">
          <a:xfrm>
            <a:off x="5245824" y="3789040"/>
            <a:ext cx="3898176" cy="259228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9211" y="0"/>
            <a:ext cx="9173211" cy="6858000"/>
          </a:xfrm>
          <a:prstGeom prst="rect">
            <a:avLst/>
          </a:prstGeom>
          <a:noFill/>
          <a:ln w="9525">
            <a:noFill/>
            <a:miter lim="800000"/>
            <a:headEnd/>
            <a:tailEnd/>
          </a:ln>
          <a:effectLst/>
        </p:spPr>
      </p:pic>
      <p:sp>
        <p:nvSpPr>
          <p:cNvPr id="3" name="TextBox 2"/>
          <p:cNvSpPr txBox="1"/>
          <p:nvPr/>
        </p:nvSpPr>
        <p:spPr>
          <a:xfrm>
            <a:off x="0" y="0"/>
            <a:ext cx="9144000"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ОПРЕДЕЛЕНИЕ И ПРОИСХОЖДЕНИЕ АДДИКЦИИ</a:t>
            </a:r>
          </a:p>
        </p:txBody>
      </p:sp>
      <p:sp>
        <p:nvSpPr>
          <p:cNvPr id="4" name="TextBox 3"/>
          <p:cNvSpPr txBox="1"/>
          <p:nvPr/>
        </p:nvSpPr>
        <p:spPr>
          <a:xfrm>
            <a:off x="0" y="404664"/>
            <a:ext cx="9144000" cy="6724918"/>
          </a:xfrm>
          <a:prstGeom prst="rect">
            <a:avLst/>
          </a:prstGeom>
          <a:noFill/>
        </p:spPr>
        <p:txBody>
          <a:bodyPr wrap="square" rtlCol="0">
            <a:spAutoFit/>
          </a:bodyPr>
          <a:lstStyle/>
          <a:p>
            <a:pPr indent="541338" algn="just">
              <a:spcAft>
                <a:spcPts val="600"/>
              </a:spcAft>
            </a:pPr>
            <a:r>
              <a:rPr lang="ru-RU" dirty="0" smtClean="0">
                <a:latin typeface="Times New Roman" pitchFamily="18" charset="0"/>
                <a:cs typeface="Times New Roman" pitchFamily="18" charset="0"/>
              </a:rPr>
              <a:t> </a:t>
            </a:r>
            <a:r>
              <a:rPr lang="ru-RU" sz="1700" b="1" dirty="0" err="1" smtClean="0">
                <a:latin typeface="Times New Roman" pitchFamily="18" charset="0"/>
                <a:cs typeface="Times New Roman" pitchFamily="18" charset="0"/>
              </a:rPr>
              <a:t>Аддикция</a:t>
            </a:r>
            <a:r>
              <a:rPr lang="ru-RU" sz="1700" dirty="0" smtClean="0">
                <a:latin typeface="Times New Roman" pitchFamily="18" charset="0"/>
                <a:cs typeface="Times New Roman" pitchFamily="18" charset="0"/>
              </a:rPr>
              <a:t> (англ. </a:t>
            </a:r>
            <a:r>
              <a:rPr lang="en-US" sz="1700" dirty="0" smtClean="0">
                <a:latin typeface="Times New Roman" pitchFamily="18" charset="0"/>
                <a:cs typeface="Times New Roman" pitchFamily="18" charset="0"/>
              </a:rPr>
              <a:t>Addictions – </a:t>
            </a:r>
            <a:r>
              <a:rPr lang="ru-RU" sz="1700" dirty="0" smtClean="0">
                <a:latin typeface="Times New Roman" pitchFamily="18" charset="0"/>
                <a:cs typeface="Times New Roman" pitchFamily="18" charset="0"/>
              </a:rPr>
              <a:t>пагубная привычка) – одна из форм отклоняющегося поведения, выражающаяся в уходе от реальности посредством изменения психического состояния.</a:t>
            </a:r>
            <a:endParaRPr lang="ru-RU" sz="1700" dirty="0">
              <a:latin typeface="Times New Roman" pitchFamily="18" charset="0"/>
              <a:cs typeface="Times New Roman" pitchFamily="18" charset="0"/>
            </a:endParaRPr>
          </a:p>
          <a:p>
            <a:pPr indent="541338" algn="just">
              <a:spcAft>
                <a:spcPts val="600"/>
              </a:spcAft>
            </a:pPr>
            <a:r>
              <a:rPr lang="ru-RU" sz="1700" dirty="0" err="1" smtClean="0">
                <a:latin typeface="Times New Roman" pitchFamily="18" charset="0"/>
                <a:cs typeface="Times New Roman" pitchFamily="18" charset="0"/>
              </a:rPr>
              <a:t>Аддикции</a:t>
            </a:r>
            <a:r>
              <a:rPr lang="ru-RU" sz="1700" dirty="0" smtClean="0">
                <a:latin typeface="Times New Roman" pitchFamily="18" charset="0"/>
                <a:cs typeface="Times New Roman" pitchFamily="18" charset="0"/>
              </a:rPr>
              <a:t> придаётся </a:t>
            </a:r>
            <a:r>
              <a:rPr lang="ru-RU" sz="1700" dirty="0" err="1" smtClean="0">
                <a:latin typeface="Times New Roman" pitchFamily="18" charset="0"/>
                <a:cs typeface="Times New Roman" pitchFamily="18" charset="0"/>
              </a:rPr>
              <a:t>сверхценное</a:t>
            </a:r>
            <a:r>
              <a:rPr lang="ru-RU" sz="1700" dirty="0" smtClean="0">
                <a:latin typeface="Times New Roman" pitchFamily="18" charset="0"/>
                <a:cs typeface="Times New Roman" pitchFamily="18" charset="0"/>
              </a:rPr>
              <a:t> значение.</a:t>
            </a:r>
          </a:p>
          <a:p>
            <a:pPr indent="541338" algn="just">
              <a:spcAft>
                <a:spcPts val="600"/>
              </a:spcAft>
            </a:pPr>
            <a:r>
              <a:rPr lang="ru-RU" sz="1700" dirty="0" smtClean="0">
                <a:latin typeface="Times New Roman" pitchFamily="18" charset="0"/>
                <a:cs typeface="Times New Roman" pitchFamily="18" charset="0"/>
              </a:rPr>
              <a:t>Болезненное пристрастие к определённым веществам, предметам, действиям.</a:t>
            </a:r>
          </a:p>
          <a:p>
            <a:pPr indent="541338" algn="just">
              <a:spcAft>
                <a:spcPts val="600"/>
              </a:spcAft>
            </a:pPr>
            <a:r>
              <a:rPr lang="ru-RU" sz="1700" dirty="0" smtClean="0">
                <a:latin typeface="Times New Roman" pitchFamily="18" charset="0"/>
                <a:cs typeface="Times New Roman" pitchFamily="18" charset="0"/>
              </a:rPr>
              <a:t>Фиксация на первом позитивном опыте «Я не втянусь!»</a:t>
            </a:r>
          </a:p>
          <a:p>
            <a:pPr indent="541338" algn="just">
              <a:spcAft>
                <a:spcPts val="600"/>
              </a:spcAft>
            </a:pPr>
            <a:r>
              <a:rPr lang="ru-RU" sz="1700" dirty="0" smtClean="0">
                <a:latin typeface="Times New Roman" pitchFamily="18" charset="0"/>
                <a:cs typeface="Times New Roman" pitchFamily="18" charset="0"/>
              </a:rPr>
              <a:t>Влечёт за собой сильное желание повторить пережитое изменённое состояние сознания ещё.</a:t>
            </a:r>
          </a:p>
          <a:p>
            <a:pPr indent="541338" algn="just">
              <a:spcAft>
                <a:spcPts val="600"/>
              </a:spcAft>
            </a:pPr>
            <a:r>
              <a:rPr lang="ru-RU" sz="1700" dirty="0" smtClean="0">
                <a:latin typeface="Times New Roman" pitchFamily="18" charset="0"/>
                <a:cs typeface="Times New Roman" pitchFamily="18" charset="0"/>
              </a:rPr>
              <a:t>Особое чувство возможности по желанию контролировать своё психическое состояние посредством использования ранее приобретённого опыта, и уверенность в том, что этот опыт никогда не подведёт.</a:t>
            </a:r>
          </a:p>
          <a:p>
            <a:pPr indent="541338" algn="just">
              <a:spcAft>
                <a:spcPts val="600"/>
              </a:spcAft>
            </a:pPr>
            <a:r>
              <a:rPr lang="ru-RU" sz="1700" dirty="0" smtClean="0">
                <a:latin typeface="Times New Roman" pitchFamily="18" charset="0"/>
                <a:cs typeface="Times New Roman" pitchFamily="18" charset="0"/>
              </a:rPr>
              <a:t>Фиксация необходима для «запуска» </a:t>
            </a:r>
            <a:r>
              <a:rPr lang="ru-RU" sz="1700" dirty="0" err="1" smtClean="0">
                <a:latin typeface="Times New Roman" pitchFamily="18" charset="0"/>
                <a:cs typeface="Times New Roman" pitchFamily="18" charset="0"/>
              </a:rPr>
              <a:t>аддиктивного</a:t>
            </a:r>
            <a:r>
              <a:rPr lang="ru-RU" sz="1700" dirty="0" smtClean="0">
                <a:latin typeface="Times New Roman" pitchFamily="18" charset="0"/>
                <a:cs typeface="Times New Roman" pitchFamily="18" charset="0"/>
              </a:rPr>
              <a:t> процесса – дальнейшего обращения к </a:t>
            </a:r>
            <a:r>
              <a:rPr lang="ru-RU" sz="1700" dirty="0" err="1" smtClean="0">
                <a:latin typeface="Times New Roman" pitchFamily="18" charset="0"/>
                <a:cs typeface="Times New Roman" pitchFamily="18" charset="0"/>
              </a:rPr>
              <a:t>аддиктивному</a:t>
            </a:r>
            <a:r>
              <a:rPr lang="ru-RU" sz="1700" dirty="0" smtClean="0">
                <a:latin typeface="Times New Roman" pitchFamily="18" charset="0"/>
                <a:cs typeface="Times New Roman" pitchFamily="18" charset="0"/>
              </a:rPr>
              <a:t> агенту с помощью которого будущий </a:t>
            </a:r>
            <a:r>
              <a:rPr lang="ru-RU" sz="1700" dirty="0" err="1" smtClean="0">
                <a:latin typeface="Times New Roman" pitchFamily="18" charset="0"/>
                <a:cs typeface="Times New Roman" pitchFamily="18" charset="0"/>
              </a:rPr>
              <a:t>аддикт</a:t>
            </a:r>
            <a:r>
              <a:rPr lang="ru-RU" sz="1700" dirty="0" smtClean="0">
                <a:latin typeface="Times New Roman" pitchFamily="18" charset="0"/>
                <a:cs typeface="Times New Roman" pitchFamily="18" charset="0"/>
              </a:rPr>
              <a:t> достигает желаемого психического состояния.</a:t>
            </a:r>
          </a:p>
          <a:p>
            <a:pPr indent="541338" algn="just">
              <a:spcAft>
                <a:spcPts val="600"/>
              </a:spcAft>
            </a:pPr>
            <a:r>
              <a:rPr lang="ru-RU" sz="1700" dirty="0" smtClean="0">
                <a:latin typeface="Times New Roman" pitchFamily="18" charset="0"/>
                <a:cs typeface="Times New Roman" pitchFamily="18" charset="0"/>
              </a:rPr>
              <a:t>Эйфория, психическая релаксация, ощущение «взлёта», чувство беззаботности, усиление воображения. Очень важным элементом, объясняющим привлекательность фиксации, является особое чувство обретения психологической свободы, возможности в любое время контролировать, изменять своё психическое состояние. Это чувство контроля становится своего рода интимным секретом и имеет большое значение в начале </a:t>
            </a:r>
            <a:r>
              <a:rPr lang="ru-RU" sz="1700" dirty="0" err="1" smtClean="0">
                <a:latin typeface="Times New Roman" pitchFamily="18" charset="0"/>
                <a:cs typeface="Times New Roman" pitchFamily="18" charset="0"/>
              </a:rPr>
              <a:t>аддиктивной</a:t>
            </a:r>
            <a:r>
              <a:rPr lang="ru-RU" sz="1700" dirty="0" smtClean="0">
                <a:latin typeface="Times New Roman" pitchFamily="18" charset="0"/>
                <a:cs typeface="Times New Roman" pitchFamily="18" charset="0"/>
              </a:rPr>
              <a:t> динамики. Создаётся опасная иллюзия самодостаточности, независимости, свободы. В реальности фиксация не расширяет, а ограничивает свободу, она высасывает, поглощает энергию, </a:t>
            </a:r>
            <a:r>
              <a:rPr lang="ru-RU" sz="1700" dirty="0" err="1" smtClean="0">
                <a:latin typeface="Times New Roman" pitchFamily="18" charset="0"/>
                <a:cs typeface="Times New Roman" pitchFamily="18" charset="0"/>
              </a:rPr>
              <a:t>свзывая</a:t>
            </a:r>
            <a:r>
              <a:rPr lang="ru-RU" sz="1700" dirty="0" smtClean="0">
                <a:latin typeface="Times New Roman" pitchFamily="18" charset="0"/>
                <a:cs typeface="Times New Roman" pitchFamily="18" charset="0"/>
              </a:rPr>
              <a:t> её в осуществление </a:t>
            </a:r>
            <a:r>
              <a:rPr lang="ru-RU" sz="1700" dirty="0" err="1" smtClean="0">
                <a:latin typeface="Times New Roman" pitchFamily="18" charset="0"/>
                <a:cs typeface="Times New Roman" pitchFamily="18" charset="0"/>
              </a:rPr>
              <a:t>одноплановой</a:t>
            </a:r>
            <a:r>
              <a:rPr lang="ru-RU" sz="1700" dirty="0" smtClean="0">
                <a:latin typeface="Times New Roman" pitchFamily="18" charset="0"/>
                <a:cs typeface="Times New Roman" pitchFamily="18" charset="0"/>
              </a:rPr>
              <a:t> активности.</a:t>
            </a:r>
          </a:p>
          <a:p>
            <a:pPr indent="541338" algn="just">
              <a:spcAft>
                <a:spcPts val="1200"/>
              </a:spcAft>
            </a:pPr>
            <a:endParaRPr lang="ru-RU" sz="16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73211" cy="6858000"/>
          </a:xfrm>
          <a:prstGeom prst="rect">
            <a:avLst/>
          </a:prstGeom>
          <a:noFill/>
          <a:ln w="9525">
            <a:noFill/>
            <a:miter lim="800000"/>
            <a:headEnd/>
            <a:tailEnd/>
          </a:ln>
          <a:effectLst/>
        </p:spPr>
      </p:pic>
      <p:pic>
        <p:nvPicPr>
          <p:cNvPr id="3" name="Рисунок 2"/>
          <p:cNvPicPr/>
          <p:nvPr/>
        </p:nvPicPr>
        <p:blipFill>
          <a:blip r:embed="rId3" cstate="print"/>
          <a:srcRect/>
          <a:stretch>
            <a:fillRect/>
          </a:stretch>
        </p:blipFill>
        <p:spPr bwMode="auto">
          <a:xfrm>
            <a:off x="0" y="260648"/>
            <a:ext cx="9144000" cy="63093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9211" y="0"/>
            <a:ext cx="9173211" cy="6858000"/>
          </a:xfrm>
          <a:prstGeom prst="rect">
            <a:avLst/>
          </a:prstGeom>
          <a:noFill/>
          <a:ln w="9525">
            <a:noFill/>
            <a:miter lim="800000"/>
            <a:headEnd/>
            <a:tailEnd/>
          </a:ln>
          <a:effectLst/>
        </p:spPr>
      </p:pic>
      <p:sp>
        <p:nvSpPr>
          <p:cNvPr id="3" name="TextBox 2"/>
          <p:cNvSpPr txBox="1"/>
          <p:nvPr/>
        </p:nvSpPr>
        <p:spPr>
          <a:xfrm>
            <a:off x="0" y="0"/>
            <a:ext cx="9144000"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ЛИЧНОСТНЫЕ ОСОБЕННОСТИ АДДИКТОВ</a:t>
            </a:r>
            <a:endParaRPr lang="ru-RU" b="1" dirty="0" smtClean="0">
              <a:latin typeface="Times New Roman" pitchFamily="18" charset="0"/>
              <a:cs typeface="Times New Roman" pitchFamily="18" charset="0"/>
            </a:endParaRPr>
          </a:p>
        </p:txBody>
      </p:sp>
      <p:sp>
        <p:nvSpPr>
          <p:cNvPr id="4" name="TextBox 3"/>
          <p:cNvSpPr txBox="1"/>
          <p:nvPr/>
        </p:nvSpPr>
        <p:spPr>
          <a:xfrm>
            <a:off x="0" y="404664"/>
            <a:ext cx="9144000" cy="6309420"/>
          </a:xfrm>
          <a:prstGeom prst="rect">
            <a:avLst/>
          </a:prstGeom>
          <a:noFill/>
        </p:spPr>
        <p:txBody>
          <a:bodyPr wrap="square" rtlCol="0">
            <a:spAutoFit/>
          </a:bodyPr>
          <a:lstStyle/>
          <a:p>
            <a:pPr indent="541338" algn="just">
              <a:spcAft>
                <a:spcPts val="600"/>
              </a:spcAft>
              <a:buFont typeface="+mj-lt"/>
              <a:buAutoNum type="arabicPeriod"/>
            </a:pPr>
            <a:r>
              <a:rPr lang="ru-RU" sz="1600" dirty="0" smtClean="0">
                <a:latin typeface="Times New Roman" pitchFamily="18" charset="0"/>
                <a:cs typeface="Times New Roman" pitchFamily="18" charset="0"/>
              </a:rPr>
              <a:t>Слабое </a:t>
            </a:r>
            <a:r>
              <a:rPr lang="ru-RU" sz="1600" dirty="0" err="1" smtClean="0">
                <a:latin typeface="Times New Roman" pitchFamily="18" charset="0"/>
                <a:cs typeface="Times New Roman" pitchFamily="18" charset="0"/>
              </a:rPr>
              <a:t>супер-Эго</a:t>
            </a:r>
            <a:r>
              <a:rPr lang="ru-RU" sz="1600" dirty="0" smtClean="0">
                <a:latin typeface="Times New Roman" pitchFamily="18" charset="0"/>
                <a:cs typeface="Times New Roman" pitchFamily="18" charset="0"/>
              </a:rPr>
              <a:t>, мотивация на немедленное и гарантированное получение удовольствия: не обращается внимание на отдалённые по времени отрицательные последствия, недостаточно представлены самоанализ, чувство вины, стыда.</a:t>
            </a:r>
          </a:p>
          <a:p>
            <a:pPr indent="541338" algn="just">
              <a:spcAft>
                <a:spcPts val="600"/>
              </a:spcAft>
              <a:buFont typeface="+mj-lt"/>
              <a:buAutoNum type="arabicPeriod"/>
            </a:pPr>
            <a:r>
              <a:rPr lang="ru-RU" sz="1600" dirty="0" smtClean="0">
                <a:latin typeface="Times New Roman" pitchFamily="18" charset="0"/>
                <a:cs typeface="Times New Roman" pitchFamily="18" charset="0"/>
              </a:rPr>
              <a:t>Прогрессирование </a:t>
            </a:r>
            <a:r>
              <a:rPr lang="ru-RU" sz="1600" dirty="0" err="1" smtClean="0">
                <a:latin typeface="Times New Roman" pitchFamily="18" charset="0"/>
                <a:cs typeface="Times New Roman" pitchFamily="18" charset="0"/>
              </a:rPr>
              <a:t>аддикции</a:t>
            </a:r>
            <a:r>
              <a:rPr lang="ru-RU" sz="1600" dirty="0" smtClean="0">
                <a:latin typeface="Times New Roman" pitchFamily="18" charset="0"/>
                <a:cs typeface="Times New Roman" pitchFamily="18" charset="0"/>
              </a:rPr>
              <a:t> обусловлено нарушениями в структуре эго. Недостаточность Эго затрудняет преодоление фрустрации, мешает формированию необходимых профессиональных и социальных навыков, волевых функций.</a:t>
            </a:r>
          </a:p>
          <a:p>
            <a:pPr indent="541338" algn="just">
              <a:spcAft>
                <a:spcPts val="600"/>
              </a:spcAft>
              <a:buFont typeface="+mj-lt"/>
              <a:buAutoNum type="arabicPeriod"/>
            </a:pPr>
            <a:r>
              <a:rPr lang="ru-RU" sz="1600" dirty="0" smtClean="0">
                <a:latin typeface="Times New Roman" pitchFamily="18" charset="0"/>
                <a:cs typeface="Times New Roman" pitchFamily="18" charset="0"/>
              </a:rPr>
              <a:t>Психологический дискомфорт, вызванный неудовлетворённостью человека своим ролевым поведением, несоответствием ложного и первичного </a:t>
            </a:r>
            <a:r>
              <a:rPr lang="en-US" sz="1600" dirty="0" smtClean="0">
                <a:latin typeface="Times New Roman" pitchFamily="18" charset="0"/>
                <a:cs typeface="Times New Roman" pitchFamily="18" charset="0"/>
              </a:rPr>
              <a:t>SELF</a:t>
            </a:r>
            <a:r>
              <a:rPr lang="ru-RU" sz="1600" dirty="0" smtClean="0">
                <a:latin typeface="Times New Roman" pitchFamily="18" charset="0"/>
                <a:cs typeface="Times New Roman" pitchFamily="18" charset="0"/>
              </a:rPr>
              <a:t>а. В результате </a:t>
            </a:r>
            <a:r>
              <a:rPr lang="ru-RU" sz="1600" dirty="0" err="1" smtClean="0">
                <a:latin typeface="Times New Roman" pitchFamily="18" charset="0"/>
                <a:cs typeface="Times New Roman" pitchFamily="18" charset="0"/>
              </a:rPr>
              <a:t>аддиктивной</a:t>
            </a:r>
            <a:r>
              <a:rPr lang="ru-RU" sz="1600" dirty="0" smtClean="0">
                <a:latin typeface="Times New Roman" pitchFamily="18" charset="0"/>
                <a:cs typeface="Times New Roman" pitchFamily="18" charset="0"/>
              </a:rPr>
              <a:t> реализации происходит временное избавление от ролевого поведения, облегчает выход за пределы прагматичной реальности, вызывает возникновение </a:t>
            </a:r>
            <a:r>
              <a:rPr lang="ru-RU" sz="1600" dirty="0" err="1" smtClean="0">
                <a:latin typeface="Times New Roman" pitchFamily="18" charset="0"/>
                <a:cs typeface="Times New Roman" pitchFamily="18" charset="0"/>
              </a:rPr>
              <a:t>трансцендетного</a:t>
            </a:r>
            <a:r>
              <a:rPr lang="ru-RU" sz="1600" dirty="0" smtClean="0">
                <a:latin typeface="Times New Roman" pitchFamily="18" charset="0"/>
                <a:cs typeface="Times New Roman" pitchFamily="18" charset="0"/>
              </a:rPr>
              <a:t> состояния с чувством слияния с Высшей силой и космосом, природой, ощущением себя вне времени и пространства, единство со своим первичным </a:t>
            </a:r>
            <a:r>
              <a:rPr lang="en-US" sz="1600" dirty="0" smtClean="0">
                <a:latin typeface="Times New Roman" pitchFamily="18" charset="0"/>
                <a:cs typeface="Times New Roman" pitchFamily="18" charset="0"/>
              </a:rPr>
              <a:t>SELF</a:t>
            </a:r>
            <a:r>
              <a:rPr lang="ru-RU" sz="1600" dirty="0" err="1" smtClean="0">
                <a:latin typeface="Times New Roman" pitchFamily="18" charset="0"/>
                <a:cs typeface="Times New Roman" pitchFamily="18" charset="0"/>
              </a:rPr>
              <a:t>ом</a:t>
            </a:r>
            <a:r>
              <a:rPr lang="ru-RU" sz="1600" dirty="0" smtClean="0">
                <a:latin typeface="Times New Roman" pitchFamily="18" charset="0"/>
                <a:cs typeface="Times New Roman" pitchFamily="18" charset="0"/>
              </a:rPr>
              <a:t>.</a:t>
            </a:r>
          </a:p>
          <a:p>
            <a:pPr indent="541338" algn="just">
              <a:spcAft>
                <a:spcPts val="600"/>
              </a:spcAft>
              <a:buFont typeface="+mj-lt"/>
              <a:buAutoNum type="arabicPeriod"/>
            </a:pPr>
            <a:r>
              <a:rPr lang="ru-RU" sz="1600" dirty="0" err="1" smtClean="0">
                <a:latin typeface="Times New Roman" pitchFamily="18" charset="0"/>
                <a:cs typeface="Times New Roman" pitchFamily="18" charset="0"/>
              </a:rPr>
              <a:t>Аддиктивный</a:t>
            </a:r>
            <a:r>
              <a:rPr lang="ru-RU" sz="1600" dirty="0" smtClean="0">
                <a:latin typeface="Times New Roman" pitchFamily="18" charset="0"/>
                <a:cs typeface="Times New Roman" pitchFamily="18" charset="0"/>
              </a:rPr>
              <a:t> процесс развивается из-за активизации травматического опыта в бессознательном. Эти комплексы провоцируют неосознанное беспокойство, тревогу, </a:t>
            </a:r>
            <a:r>
              <a:rPr lang="ru-RU" sz="1600" dirty="0" err="1" smtClean="0">
                <a:latin typeface="Times New Roman" pitchFamily="18" charset="0"/>
                <a:cs typeface="Times New Roman" pitchFamily="18" charset="0"/>
              </a:rPr>
              <a:t>дистимическое</a:t>
            </a:r>
            <a:r>
              <a:rPr lang="ru-RU" sz="1600" dirty="0" smtClean="0">
                <a:latin typeface="Times New Roman" pitchFamily="18" charset="0"/>
                <a:cs typeface="Times New Roman" pitchFamily="18" charset="0"/>
              </a:rPr>
              <a:t> состояние, </a:t>
            </a:r>
            <a:r>
              <a:rPr lang="ru-RU" sz="1600" dirty="0" err="1" smtClean="0">
                <a:latin typeface="Times New Roman" pitchFamily="18" charset="0"/>
                <a:cs typeface="Times New Roman" pitchFamily="18" charset="0"/>
              </a:rPr>
              <a:t>генерализованное</a:t>
            </a:r>
            <a:r>
              <a:rPr lang="ru-RU" sz="1600" dirty="0" smtClean="0">
                <a:latin typeface="Times New Roman" pitchFamily="18" charset="0"/>
                <a:cs typeface="Times New Roman" pitchFamily="18" charset="0"/>
              </a:rPr>
              <a:t> чувство вины.</a:t>
            </a:r>
          </a:p>
          <a:p>
            <a:pPr indent="541338" algn="just">
              <a:spcAft>
                <a:spcPts val="600"/>
              </a:spcAft>
              <a:buFont typeface="+mj-lt"/>
              <a:buAutoNum type="arabicPeriod"/>
            </a:pPr>
            <a:r>
              <a:rPr lang="ru-RU" sz="1600" dirty="0" err="1" smtClean="0">
                <a:latin typeface="Times New Roman" pitchFamily="18" charset="0"/>
                <a:cs typeface="Times New Roman" pitchFamily="18" charset="0"/>
              </a:rPr>
              <a:t>Аддиктивный</a:t>
            </a:r>
            <a:r>
              <a:rPr lang="ru-RU" sz="1600" dirty="0" smtClean="0">
                <a:latin typeface="Times New Roman" pitchFamily="18" charset="0"/>
                <a:cs typeface="Times New Roman" pitchFamily="18" charset="0"/>
              </a:rPr>
              <a:t> процесс стимулируется затруднениями в установлении социальных контактов, социальной фобией, чувством пустоты, скуки и одиночеством.</a:t>
            </a:r>
          </a:p>
          <a:p>
            <a:pPr indent="541338" algn="just">
              <a:spcAft>
                <a:spcPts val="600"/>
              </a:spcAft>
              <a:buFont typeface="+mj-lt"/>
              <a:buAutoNum type="arabicPeriod"/>
            </a:pPr>
            <a:r>
              <a:rPr lang="ru-RU" sz="1600" dirty="0" smtClean="0">
                <a:latin typeface="Times New Roman" pitchFamily="18" charset="0"/>
                <a:cs typeface="Times New Roman" pitchFamily="18" charset="0"/>
              </a:rPr>
              <a:t>Развитию </a:t>
            </a:r>
            <a:r>
              <a:rPr lang="ru-RU" sz="1600" dirty="0" err="1" smtClean="0">
                <a:latin typeface="Times New Roman" pitchFamily="18" charset="0"/>
                <a:cs typeface="Times New Roman" pitchFamily="18" charset="0"/>
              </a:rPr>
              <a:t>аддикции</a:t>
            </a:r>
            <a:r>
              <a:rPr lang="ru-RU" sz="1600" dirty="0" smtClean="0">
                <a:latin typeface="Times New Roman" pitchFamily="18" charset="0"/>
                <a:cs typeface="Times New Roman" pitchFamily="18" charset="0"/>
              </a:rPr>
              <a:t> способствует воспитание в условиях недостаточной эмоциональной поддержки со стороны родителей и/или первичной группы – наиболее близких членов семьи в первые годы жизни.</a:t>
            </a:r>
          </a:p>
          <a:p>
            <a:pPr indent="541338" algn="just">
              <a:spcAft>
                <a:spcPts val="600"/>
              </a:spcAft>
              <a:buFont typeface="+mj-lt"/>
              <a:buAutoNum type="arabicPeriod"/>
            </a:pPr>
            <a:r>
              <a:rPr lang="ru-RU" sz="1600" dirty="0" smtClean="0">
                <a:latin typeface="Times New Roman" pitchFamily="18" charset="0"/>
                <a:cs typeface="Times New Roman" pitchFamily="18" charset="0"/>
              </a:rPr>
              <a:t>Эмоциональная нестабильность в жизненной ситуации оказывает давление, </a:t>
            </a:r>
            <a:r>
              <a:rPr lang="ru-RU" sz="1600" dirty="0" err="1" smtClean="0">
                <a:latin typeface="Times New Roman" pitchFamily="18" charset="0"/>
                <a:cs typeface="Times New Roman" pitchFamily="18" charset="0"/>
              </a:rPr>
              <a:t>аддикция</a:t>
            </a:r>
            <a:r>
              <a:rPr lang="ru-RU" sz="1600" dirty="0" smtClean="0">
                <a:latin typeface="Times New Roman" pitchFamily="18" charset="0"/>
                <a:cs typeface="Times New Roman" pitchFamily="18" charset="0"/>
              </a:rPr>
              <a:t> даёт возможность без вреда для себя вызвать чувство психологического комфорта и избавиться от негативных мыслей и чувств.</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9211" y="0"/>
            <a:ext cx="9173211" cy="6858000"/>
          </a:xfrm>
          <a:prstGeom prst="rect">
            <a:avLst/>
          </a:prstGeom>
          <a:noFill/>
          <a:ln w="9525">
            <a:noFill/>
            <a:miter lim="800000"/>
            <a:headEnd/>
            <a:tailEnd/>
          </a:ln>
          <a:effectLst/>
        </p:spPr>
      </p:pic>
      <p:sp>
        <p:nvSpPr>
          <p:cNvPr id="4" name="TextBox 3"/>
          <p:cNvSpPr txBox="1"/>
          <p:nvPr/>
        </p:nvSpPr>
        <p:spPr>
          <a:xfrm>
            <a:off x="0" y="116632"/>
            <a:ext cx="9144000" cy="4001095"/>
          </a:xfrm>
          <a:prstGeom prst="rect">
            <a:avLst/>
          </a:prstGeom>
          <a:noFill/>
        </p:spPr>
        <p:txBody>
          <a:bodyPr wrap="square" rtlCol="0">
            <a:spAutoFit/>
          </a:bodyPr>
          <a:lstStyle/>
          <a:p>
            <a:pPr indent="541338" algn="just">
              <a:spcAft>
                <a:spcPts val="600"/>
              </a:spcAft>
              <a:buFont typeface="+mj-lt"/>
              <a:buAutoNum type="arabicPeriod" startAt="8"/>
            </a:pPr>
            <a:r>
              <a:rPr lang="ru-RU" sz="1600" dirty="0" err="1" smtClean="0">
                <a:latin typeface="Times New Roman" pitchFamily="18" charset="0"/>
                <a:cs typeface="Times New Roman" pitchFamily="18" charset="0"/>
              </a:rPr>
              <a:t>Аддиктивная</a:t>
            </a:r>
            <a:r>
              <a:rPr lang="ru-RU" sz="1600" dirty="0" smtClean="0">
                <a:latin typeface="Times New Roman" pitchFamily="18" charset="0"/>
                <a:cs typeface="Times New Roman" pitchFamily="18" charset="0"/>
              </a:rPr>
              <a:t> дружба – создаёт иллюзию взаимной привязанности и понимания.</a:t>
            </a:r>
          </a:p>
          <a:p>
            <a:pPr indent="541338" algn="just">
              <a:spcAft>
                <a:spcPts val="600"/>
              </a:spcAft>
              <a:buFont typeface="+mj-lt"/>
              <a:buAutoNum type="arabicPeriod" startAt="8"/>
            </a:pPr>
            <a:r>
              <a:rPr lang="ru-RU" sz="1600" dirty="0" smtClean="0">
                <a:latin typeface="Times New Roman" pitchFamily="18" charset="0"/>
                <a:cs typeface="Times New Roman" pitchFamily="18" charset="0"/>
              </a:rPr>
              <a:t>Трудности вербализации своего состояния – </a:t>
            </a:r>
            <a:r>
              <a:rPr lang="ru-RU" sz="1600" dirty="0" err="1" smtClean="0">
                <a:latin typeface="Times New Roman" pitchFamily="18" charset="0"/>
                <a:cs typeface="Times New Roman" pitchFamily="18" charset="0"/>
              </a:rPr>
              <a:t>алекситимия</a:t>
            </a:r>
            <a:r>
              <a:rPr lang="ru-RU" sz="1600" dirty="0" smtClean="0">
                <a:latin typeface="Times New Roman" pitchFamily="18" charset="0"/>
                <a:cs typeface="Times New Roman" pitchFamily="18" charset="0"/>
              </a:rPr>
              <a:t>. Связь с первичным </a:t>
            </a:r>
            <a:r>
              <a:rPr lang="en-US" sz="1600" dirty="0" smtClean="0">
                <a:latin typeface="Times New Roman" pitchFamily="18" charset="0"/>
                <a:cs typeface="Times New Roman" pitchFamily="18" charset="0"/>
              </a:rPr>
              <a:t>SELF</a:t>
            </a:r>
            <a:r>
              <a:rPr lang="ru-RU" sz="1600" dirty="0" err="1" smtClean="0">
                <a:latin typeface="Times New Roman" pitchFamily="18" charset="0"/>
                <a:cs typeface="Times New Roman" pitchFamily="18" charset="0"/>
              </a:rPr>
              <a:t>ом</a:t>
            </a:r>
            <a:r>
              <a:rPr lang="ru-RU" sz="1600" dirty="0" smtClean="0">
                <a:latin typeface="Times New Roman" pitchFamily="18" charset="0"/>
                <a:cs typeface="Times New Roman" pitchFamily="18" charset="0"/>
              </a:rPr>
              <a:t>, переживаниями, присущими человеку в более «чистом» виде в </a:t>
            </a:r>
            <a:r>
              <a:rPr lang="ru-RU" sz="1600" dirty="0" err="1" smtClean="0">
                <a:latin typeface="Times New Roman" pitchFamily="18" charset="0"/>
                <a:cs typeface="Times New Roman" pitchFamily="18" charset="0"/>
              </a:rPr>
              <a:t>довербальном</a:t>
            </a:r>
            <a:r>
              <a:rPr lang="ru-RU" sz="1600" dirty="0" smtClean="0">
                <a:latin typeface="Times New Roman" pitchFamily="18" charset="0"/>
                <a:cs typeface="Times New Roman" pitchFamily="18" charset="0"/>
              </a:rPr>
              <a:t> периоде развития.</a:t>
            </a:r>
          </a:p>
          <a:p>
            <a:pPr indent="541338" algn="just">
              <a:spcAft>
                <a:spcPts val="600"/>
              </a:spcAft>
              <a:buFont typeface="+mj-lt"/>
              <a:buAutoNum type="arabicPeriod" startAt="8"/>
            </a:pPr>
            <a:r>
              <a:rPr lang="ru-RU" sz="1600" dirty="0" err="1" smtClean="0">
                <a:latin typeface="Times New Roman" pitchFamily="18" charset="0"/>
                <a:cs typeface="Times New Roman" pitchFamily="18" charset="0"/>
              </a:rPr>
              <a:t>Аддикт</a:t>
            </a:r>
            <a:r>
              <a:rPr lang="ru-RU" sz="1600" dirty="0" smtClean="0">
                <a:latin typeface="Times New Roman" pitchFamily="18" charset="0"/>
                <a:cs typeface="Times New Roman" pitchFamily="18" charset="0"/>
              </a:rPr>
              <a:t> не чувствует опасности </a:t>
            </a:r>
            <a:r>
              <a:rPr lang="ru-RU" sz="1600" dirty="0" err="1" smtClean="0">
                <a:latin typeface="Times New Roman" pitchFamily="18" charset="0"/>
                <a:cs typeface="Times New Roman" pitchFamily="18" charset="0"/>
              </a:rPr>
              <a:t>аддикции</a:t>
            </a:r>
            <a:r>
              <a:rPr lang="ru-RU" sz="1600" dirty="0" smtClean="0">
                <a:latin typeface="Times New Roman" pitchFamily="18" charset="0"/>
                <a:cs typeface="Times New Roman" pitchFamily="18" charset="0"/>
              </a:rPr>
              <a:t>, убеждая себя в том, что ничего страшного не происходит, так как он, в отличие от других, всегда может остановиться.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Аддикт</a:t>
            </a:r>
            <a:r>
              <a:rPr lang="ru-RU" sz="1600" dirty="0" smtClean="0">
                <a:latin typeface="Times New Roman" pitchFamily="18" charset="0"/>
                <a:cs typeface="Times New Roman" pitchFamily="18" charset="0"/>
              </a:rPr>
              <a:t> выстраивает психологическую защиту, чтобы оградить свою </a:t>
            </a:r>
            <a:r>
              <a:rPr lang="ru-RU" sz="1600" dirty="0" err="1" smtClean="0">
                <a:latin typeface="Times New Roman" pitchFamily="18" charset="0"/>
                <a:cs typeface="Times New Roman" pitchFamily="18" charset="0"/>
              </a:rPr>
              <a:t>аддиктивную</a:t>
            </a:r>
            <a:r>
              <a:rPr lang="ru-RU" sz="1600" dirty="0" smtClean="0">
                <a:latin typeface="Times New Roman" pitchFamily="18" charset="0"/>
                <a:cs typeface="Times New Roman" pitchFamily="18" charset="0"/>
              </a:rPr>
              <a:t> систему от </a:t>
            </a:r>
            <a:r>
              <a:rPr lang="ru-RU" sz="1600" dirty="0" err="1" smtClean="0">
                <a:latin typeface="Times New Roman" pitchFamily="18" charset="0"/>
                <a:cs typeface="Times New Roman" pitchFamily="18" charset="0"/>
              </a:rPr>
              <a:t>неаддиктивного</a:t>
            </a:r>
            <a:r>
              <a:rPr lang="ru-RU" sz="1600" dirty="0" smtClean="0">
                <a:latin typeface="Times New Roman" pitchFamily="18" charset="0"/>
                <a:cs typeface="Times New Roman" pitchFamily="18" charset="0"/>
              </a:rPr>
              <a:t> Я и от критики окружающих. Такая логика даёт возможность продолжать </a:t>
            </a:r>
            <a:r>
              <a:rPr lang="ru-RU" sz="1600" dirty="0" err="1" smtClean="0">
                <a:latin typeface="Times New Roman" pitchFamily="18" charset="0"/>
                <a:cs typeface="Times New Roman" pitchFamily="18" charset="0"/>
              </a:rPr>
              <a:t>аддиктивные</a:t>
            </a:r>
            <a:r>
              <a:rPr lang="ru-RU" sz="1600" dirty="0" smtClean="0">
                <a:latin typeface="Times New Roman" pitchFamily="18" charset="0"/>
                <a:cs typeface="Times New Roman" pitchFamily="18" charset="0"/>
              </a:rPr>
              <a:t> реализации, даже если происходящее вредит социальным интересам и здоровью.</a:t>
            </a:r>
          </a:p>
          <a:p>
            <a:pPr indent="541338" algn="just">
              <a:spcAft>
                <a:spcPts val="600"/>
              </a:spcAft>
              <a:buFont typeface="+mj-lt"/>
              <a:buAutoNum type="arabicPeriod" startAt="8"/>
            </a:pPr>
            <a:r>
              <a:rPr lang="ru-RU" sz="1600" dirty="0" smtClean="0">
                <a:latin typeface="Times New Roman" pitchFamily="18" charset="0"/>
                <a:cs typeface="Times New Roman" pitchFamily="18" charset="0"/>
              </a:rPr>
              <a:t>Противоположных эффект самобичевания, чувства вины и стыда.</a:t>
            </a:r>
          </a:p>
          <a:p>
            <a:pPr indent="541338" algn="just">
              <a:spcAft>
                <a:spcPts val="600"/>
              </a:spcAft>
              <a:buFont typeface="+mj-lt"/>
              <a:buAutoNum type="arabicPeriod" startAt="8"/>
            </a:pPr>
            <a:r>
              <a:rPr lang="ru-RU" sz="1600" dirty="0" smtClean="0">
                <a:latin typeface="Times New Roman" pitchFamily="18" charset="0"/>
                <a:cs typeface="Times New Roman" pitchFamily="18" charset="0"/>
              </a:rPr>
              <a:t>Предпочитают общению с людьми общение с объектами, явлениями, событиями.</a:t>
            </a:r>
          </a:p>
          <a:p>
            <a:pPr indent="541338" algn="just">
              <a:spcAft>
                <a:spcPts val="600"/>
              </a:spcAft>
              <a:buFont typeface="+mj-lt"/>
              <a:buAutoNum type="arabicPeriod" startAt="8"/>
            </a:pPr>
            <a:r>
              <a:rPr lang="ru-RU" sz="1600" dirty="0" smtClean="0">
                <a:latin typeface="Times New Roman" pitchFamily="18" charset="0"/>
                <a:cs typeface="Times New Roman" pitchFamily="18" charset="0"/>
              </a:rPr>
              <a:t>Создание </a:t>
            </a:r>
            <a:r>
              <a:rPr lang="ru-RU" sz="1600" dirty="0" err="1" smtClean="0">
                <a:latin typeface="Times New Roman" pitchFamily="18" charset="0"/>
                <a:cs typeface="Times New Roman" pitchFamily="18" charset="0"/>
              </a:rPr>
              <a:t>аддиктивной</a:t>
            </a:r>
            <a:r>
              <a:rPr lang="ru-RU" sz="1600" dirty="0" smtClean="0">
                <a:latin typeface="Times New Roman" pitchFamily="18" charset="0"/>
                <a:cs typeface="Times New Roman" pitchFamily="18" charset="0"/>
              </a:rPr>
              <a:t> группы по интересам. При этом члены группы не имеют глубоких привязанностей друг к другу. Объединяющей группу единственной связью является </a:t>
            </a:r>
            <a:r>
              <a:rPr lang="ru-RU" sz="1600" dirty="0" err="1" smtClean="0">
                <a:latin typeface="Times New Roman" pitchFamily="18" charset="0"/>
                <a:cs typeface="Times New Roman" pitchFamily="18" charset="0"/>
              </a:rPr>
              <a:t>аддиктивная</a:t>
            </a:r>
            <a:r>
              <a:rPr lang="ru-RU" sz="1600" dirty="0" smtClean="0">
                <a:latin typeface="Times New Roman" pitchFamily="18" charset="0"/>
                <a:cs typeface="Times New Roman" pitchFamily="18" charset="0"/>
              </a:rPr>
              <a:t> реализация. Межличностные отношения </a:t>
            </a:r>
            <a:r>
              <a:rPr lang="ru-RU" sz="1600" dirty="0" err="1" smtClean="0">
                <a:latin typeface="Times New Roman" pitchFamily="18" charset="0"/>
                <a:cs typeface="Times New Roman" pitchFamily="18" charset="0"/>
              </a:rPr>
              <a:t>аддиктов</a:t>
            </a:r>
            <a:r>
              <a:rPr lang="ru-RU" sz="1600" dirty="0" smtClean="0">
                <a:latin typeface="Times New Roman" pitchFamily="18" charset="0"/>
                <a:cs typeface="Times New Roman" pitchFamily="18" charset="0"/>
              </a:rPr>
              <a:t> чрезвычайно поверхностны.</a:t>
            </a:r>
          </a:p>
          <a:p>
            <a:pPr indent="541338" algn="just">
              <a:spcAft>
                <a:spcPts val="600"/>
              </a:spcAft>
              <a:buFont typeface="+mj-lt"/>
              <a:buAutoNum type="arabicPeriod" startAt="8"/>
            </a:pPr>
            <a:endParaRPr lang="ru-RU" sz="1600" dirty="0" smtClean="0">
              <a:latin typeface="Times New Roman" pitchFamily="18" charset="0"/>
              <a:cs typeface="Times New Roman" pitchFamily="18" charset="0"/>
            </a:endParaRPr>
          </a:p>
        </p:txBody>
      </p:sp>
      <p:pic>
        <p:nvPicPr>
          <p:cNvPr id="2" name="Picture 2" descr="https://a.d-cd.net/ag8ce9s-1920.jpg"/>
          <p:cNvPicPr>
            <a:picLocks noChangeAspect="1" noChangeArrowheads="1"/>
          </p:cNvPicPr>
          <p:nvPr/>
        </p:nvPicPr>
        <p:blipFill>
          <a:blip r:embed="rId3" cstate="print"/>
          <a:srcRect/>
          <a:stretch>
            <a:fillRect/>
          </a:stretch>
        </p:blipFill>
        <p:spPr bwMode="auto">
          <a:xfrm>
            <a:off x="323528" y="3861048"/>
            <a:ext cx="4104456" cy="2736304"/>
          </a:xfrm>
          <a:prstGeom prst="rect">
            <a:avLst/>
          </a:prstGeom>
          <a:noFill/>
        </p:spPr>
      </p:pic>
      <p:pic>
        <p:nvPicPr>
          <p:cNvPr id="1030" name="Picture 6" descr="https://divineyouwellness.com/blog/wp-content/uploads/2021/03/self-help-scaled.jpeg"/>
          <p:cNvPicPr>
            <a:picLocks noChangeAspect="1" noChangeArrowheads="1"/>
          </p:cNvPicPr>
          <p:nvPr/>
        </p:nvPicPr>
        <p:blipFill>
          <a:blip r:embed="rId4" cstate="print"/>
          <a:srcRect/>
          <a:stretch>
            <a:fillRect/>
          </a:stretch>
        </p:blipFill>
        <p:spPr bwMode="auto">
          <a:xfrm>
            <a:off x="4716016" y="3861048"/>
            <a:ext cx="4104456" cy="273683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9211" y="0"/>
            <a:ext cx="9173211" cy="6858000"/>
          </a:xfrm>
          <a:prstGeom prst="rect">
            <a:avLst/>
          </a:prstGeom>
          <a:noFill/>
          <a:ln w="9525">
            <a:noFill/>
            <a:miter lim="800000"/>
            <a:headEnd/>
            <a:tailEnd/>
          </a:ln>
          <a:effectLst/>
        </p:spPr>
      </p:pic>
      <p:pic>
        <p:nvPicPr>
          <p:cNvPr id="57346" name="Picture 2" descr="https://psy-files.ru/wp-content/uploads/e/0/c/e0cadef81c5a198027170adbc3ddbc8a.jpg"/>
          <p:cNvPicPr>
            <a:picLocks noChangeAspect="1" noChangeArrowheads="1"/>
          </p:cNvPicPr>
          <p:nvPr/>
        </p:nvPicPr>
        <p:blipFill>
          <a:blip r:embed="rId3" cstate="print"/>
          <a:srcRect/>
          <a:stretch>
            <a:fillRect/>
          </a:stretch>
        </p:blipFill>
        <p:spPr bwMode="auto">
          <a:xfrm>
            <a:off x="0" y="764704"/>
            <a:ext cx="9144002" cy="512564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3" name="TextBox 2"/>
          <p:cNvSpPr txBox="1"/>
          <p:nvPr/>
        </p:nvSpPr>
        <p:spPr>
          <a:xfrm>
            <a:off x="0" y="1"/>
            <a:ext cx="9144000" cy="1938992"/>
          </a:xfrm>
          <a:prstGeom prst="rect">
            <a:avLst/>
          </a:prstGeom>
          <a:noFill/>
        </p:spPr>
        <p:txBody>
          <a:bodyPr wrap="square" rtlCol="0">
            <a:spAutoFit/>
          </a:bodyPr>
          <a:lstStyle/>
          <a:p>
            <a:pPr algn="ctr"/>
            <a:r>
              <a:rPr lang="ru-RU" sz="2400" b="1" dirty="0" smtClean="0">
                <a:latin typeface="Times New Roman" pitchFamily="18" charset="0"/>
                <a:cs typeface="Times New Roman" pitchFamily="18" charset="0"/>
              </a:rPr>
              <a:t>ПРЕДПОСЫЛКИ</a:t>
            </a:r>
          </a:p>
          <a:p>
            <a:pPr indent="354013" algn="just"/>
            <a:r>
              <a:rPr lang="ru-RU" sz="2400" dirty="0" smtClean="0">
                <a:latin typeface="Times New Roman" pitchFamily="18" charset="0"/>
                <a:cs typeface="Times New Roman" pitchFamily="18" charset="0"/>
              </a:rPr>
              <a:t>Причины возникновения </a:t>
            </a:r>
            <a:r>
              <a:rPr lang="ru-RU" sz="2400" dirty="0" err="1" smtClean="0">
                <a:latin typeface="Times New Roman" pitchFamily="18" charset="0"/>
                <a:cs typeface="Times New Roman" pitchFamily="18" charset="0"/>
              </a:rPr>
              <a:t>аддикции</a:t>
            </a:r>
            <a:r>
              <a:rPr lang="ru-RU" sz="2400" dirty="0" smtClean="0">
                <a:latin typeface="Times New Roman" pitchFamily="18" charset="0"/>
                <a:cs typeface="Times New Roman" pitchFamily="18" charset="0"/>
              </a:rPr>
              <a:t> специалисты связывают с генетическим фактором. Если у родителей имеется подобная проблема, то вероятность того, что патологическая привязанность возникнет у ребенка, возрастает.</a:t>
            </a:r>
            <a:endParaRPr lang="ru-RU" dirty="0">
              <a:latin typeface="Times New Roman" pitchFamily="18" charset="0"/>
              <a:cs typeface="Times New Roman" pitchFamily="18" charset="0"/>
            </a:endParaRPr>
          </a:p>
        </p:txBody>
      </p:sp>
      <p:pic>
        <p:nvPicPr>
          <p:cNvPr id="54274" name="Picture 2" descr="https://o-tendencii.com/uploads/posts/2022-05/1653989378_24-o-tendencii-com-p-deti-s-nastoyashchimi-tatuirovkami-foto-24.jpg"/>
          <p:cNvPicPr>
            <a:picLocks noChangeAspect="1" noChangeArrowheads="1"/>
          </p:cNvPicPr>
          <p:nvPr/>
        </p:nvPicPr>
        <p:blipFill>
          <a:blip r:embed="rId3" cstate="print"/>
          <a:srcRect/>
          <a:stretch>
            <a:fillRect/>
          </a:stretch>
        </p:blipFill>
        <p:spPr bwMode="auto">
          <a:xfrm>
            <a:off x="539552" y="2060848"/>
            <a:ext cx="4613520" cy="4608512"/>
          </a:xfrm>
          <a:prstGeom prst="rect">
            <a:avLst/>
          </a:prstGeom>
          <a:noFill/>
        </p:spPr>
      </p:pic>
      <p:pic>
        <p:nvPicPr>
          <p:cNvPr id="2" name="Picture 2"/>
          <p:cNvPicPr>
            <a:picLocks noChangeAspect="1" noChangeArrowheads="1"/>
          </p:cNvPicPr>
          <p:nvPr/>
        </p:nvPicPr>
        <p:blipFill>
          <a:blip r:embed="rId4" cstate="print"/>
          <a:srcRect/>
          <a:stretch>
            <a:fillRect/>
          </a:stretch>
        </p:blipFill>
        <p:spPr bwMode="auto">
          <a:xfrm>
            <a:off x="5508104" y="1628800"/>
            <a:ext cx="3160591" cy="51020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3" name="TextBox 2"/>
          <p:cNvSpPr txBox="1"/>
          <p:nvPr/>
        </p:nvSpPr>
        <p:spPr>
          <a:xfrm>
            <a:off x="0" y="260648"/>
            <a:ext cx="9144000" cy="6324808"/>
          </a:xfrm>
          <a:prstGeom prst="rect">
            <a:avLst/>
          </a:prstGeom>
          <a:noFill/>
        </p:spPr>
        <p:txBody>
          <a:bodyPr wrap="square" rtlCol="0">
            <a:spAutoFit/>
          </a:bodyPr>
          <a:lstStyle/>
          <a:p>
            <a:pPr algn="just"/>
            <a:r>
              <a:rPr lang="ru-RU" sz="2400" dirty="0" smtClean="0">
                <a:latin typeface="Times New Roman" pitchFamily="18" charset="0"/>
                <a:cs typeface="Times New Roman" pitchFamily="18" charset="0"/>
              </a:rPr>
              <a:t>К другим факторам, провоцирующим формирование </a:t>
            </a:r>
            <a:r>
              <a:rPr lang="ru-RU" sz="2400" dirty="0" err="1" smtClean="0">
                <a:latin typeface="Times New Roman" pitchFamily="18" charset="0"/>
                <a:cs typeface="Times New Roman" pitchFamily="18" charset="0"/>
              </a:rPr>
              <a:t>аддикции</a:t>
            </a:r>
            <a:r>
              <a:rPr lang="ru-RU" sz="2400" dirty="0" smtClean="0">
                <a:latin typeface="Times New Roman" pitchFamily="18" charset="0"/>
                <a:cs typeface="Times New Roman" pitchFamily="18" charset="0"/>
              </a:rPr>
              <a:t>, относятся психические особенности ребенка и социальные условия развития его личности.</a:t>
            </a:r>
          </a:p>
          <a:p>
            <a:pPr algn="just"/>
            <a:endParaRPr lang="ru-RU" sz="2400" dirty="0" smtClean="0">
              <a:latin typeface="Times New Roman" pitchFamily="18" charset="0"/>
              <a:cs typeface="Times New Roman" pitchFamily="18" charset="0"/>
            </a:endParaRPr>
          </a:p>
          <a:p>
            <a:pPr indent="354013" algn="just">
              <a:spcAft>
                <a:spcPts val="600"/>
              </a:spcAft>
              <a:buFont typeface="Arial" pitchFamily="34" charset="0"/>
              <a:buChar char="•"/>
            </a:pPr>
            <a:r>
              <a:rPr lang="ru-RU" sz="2400" dirty="0" smtClean="0">
                <a:latin typeface="Times New Roman" pitchFamily="18" charset="0"/>
                <a:cs typeface="Times New Roman" pitchFamily="18" charset="0"/>
              </a:rPr>
              <a:t>неблагоприятная семейная обстановка;</a:t>
            </a:r>
          </a:p>
          <a:p>
            <a:pPr indent="354013" algn="just">
              <a:spcAft>
                <a:spcPts val="600"/>
              </a:spcAft>
              <a:buFont typeface="Arial" pitchFamily="34" charset="0"/>
              <a:buChar char="•"/>
            </a:pPr>
            <a:r>
              <a:rPr lang="ru-RU" sz="2400" dirty="0" smtClean="0">
                <a:latin typeface="Times New Roman" pitchFamily="18" charset="0"/>
                <a:cs typeface="Times New Roman" pitchFamily="18" charset="0"/>
              </a:rPr>
              <a:t>нарушение эмоциональной связи между ребенком и родителем; </a:t>
            </a:r>
          </a:p>
          <a:p>
            <a:pPr indent="354013" algn="just">
              <a:spcAft>
                <a:spcPts val="600"/>
              </a:spcAft>
              <a:buFont typeface="Arial" pitchFamily="34" charset="0"/>
              <a:buChar char="•"/>
            </a:pPr>
            <a:r>
              <a:rPr lang="ru-RU" sz="2400" dirty="0" smtClean="0">
                <a:latin typeface="Times New Roman" pitchFamily="18" charset="0"/>
                <a:cs typeface="Times New Roman" pitchFamily="18" charset="0"/>
              </a:rPr>
              <a:t>чрезмерная опека со стороны родителей;</a:t>
            </a:r>
          </a:p>
          <a:p>
            <a:pPr indent="354013" algn="just">
              <a:spcAft>
                <a:spcPts val="600"/>
              </a:spcAft>
              <a:buFont typeface="Arial" pitchFamily="34" charset="0"/>
              <a:buChar char="•"/>
            </a:pPr>
            <a:r>
              <a:rPr lang="ru-RU" sz="2400" dirty="0" smtClean="0">
                <a:latin typeface="Times New Roman" pitchFamily="18" charset="0"/>
                <a:cs typeface="Times New Roman" pitchFamily="18" charset="0"/>
              </a:rPr>
              <a:t>недостаточное внимание и участие родителей в жизни ребенка; </a:t>
            </a:r>
          </a:p>
          <a:p>
            <a:pPr indent="354013" algn="just">
              <a:spcAft>
                <a:spcPts val="600"/>
              </a:spcAft>
              <a:buFont typeface="Arial" pitchFamily="34" charset="0"/>
              <a:buChar char="•"/>
            </a:pPr>
            <a:r>
              <a:rPr lang="ru-RU" sz="2400" dirty="0" smtClean="0">
                <a:latin typeface="Times New Roman" pitchFamily="18" charset="0"/>
                <a:cs typeface="Times New Roman" pitchFamily="18" charset="0"/>
              </a:rPr>
              <a:t>проблемная социализация ребенка;</a:t>
            </a:r>
          </a:p>
          <a:p>
            <a:pPr indent="354013" algn="just">
              <a:spcAft>
                <a:spcPts val="600"/>
              </a:spcAft>
              <a:buFont typeface="Arial" pitchFamily="34" charset="0"/>
              <a:buChar char="•"/>
            </a:pPr>
            <a:r>
              <a:rPr lang="ru-RU" sz="2400" dirty="0" smtClean="0">
                <a:latin typeface="Times New Roman" pitchFamily="18" charset="0"/>
                <a:cs typeface="Times New Roman" pitchFamily="18" charset="0"/>
              </a:rPr>
              <a:t>болезненный процесс адаптации к новым условиям;</a:t>
            </a:r>
          </a:p>
          <a:p>
            <a:pPr indent="354013" algn="just">
              <a:spcAft>
                <a:spcPts val="600"/>
              </a:spcAft>
              <a:buFont typeface="Arial" pitchFamily="34" charset="0"/>
              <a:buChar char="•"/>
            </a:pPr>
            <a:r>
              <a:rPr lang="ru-RU" sz="2400" dirty="0" smtClean="0">
                <a:latin typeface="Times New Roman" pitchFamily="18" charset="0"/>
                <a:cs typeface="Times New Roman" pitchFamily="18" charset="0"/>
              </a:rPr>
              <a:t>особенности характера: отсутствие силы воли, неумение говорить «нет»;</a:t>
            </a:r>
          </a:p>
          <a:p>
            <a:pPr indent="354013" algn="just">
              <a:spcAft>
                <a:spcPts val="600"/>
              </a:spcAft>
              <a:buFont typeface="Arial" pitchFamily="34" charset="0"/>
              <a:buChar char="•"/>
            </a:pPr>
            <a:r>
              <a:rPr lang="ru-RU" sz="2400" dirty="0" smtClean="0">
                <a:latin typeface="Times New Roman" pitchFamily="18" charset="0"/>
                <a:cs typeface="Times New Roman" pitchFamily="18" charset="0"/>
              </a:rPr>
              <a:t>заниженная самооценка;</a:t>
            </a:r>
          </a:p>
          <a:p>
            <a:pPr indent="354013" algn="just">
              <a:spcAft>
                <a:spcPts val="600"/>
              </a:spcAft>
              <a:buFont typeface="Arial" pitchFamily="34" charset="0"/>
              <a:buChar char="•"/>
            </a:pPr>
            <a:r>
              <a:rPr lang="ru-RU" sz="2400" dirty="0" smtClean="0">
                <a:latin typeface="Times New Roman" pitchFamily="18" charset="0"/>
                <a:cs typeface="Times New Roman" pitchFamily="18" charset="0"/>
              </a:rPr>
              <a:t>неустойчивость психического статуса;</a:t>
            </a:r>
          </a:p>
          <a:p>
            <a:pPr indent="354013" algn="just">
              <a:spcAft>
                <a:spcPts val="600"/>
              </a:spcAft>
              <a:buFont typeface="Arial" pitchFamily="34" charset="0"/>
              <a:buChar char="•"/>
            </a:pPr>
            <a:r>
              <a:rPr lang="ru-RU" sz="2400" dirty="0" smtClean="0">
                <a:latin typeface="Times New Roman" pitchFamily="18" charset="0"/>
                <a:cs typeface="Times New Roman" pitchFamily="18" charset="0"/>
              </a:rPr>
              <a:t>длительное нахождение в состоянии стресса.</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3" name="TextBox 2"/>
          <p:cNvSpPr txBox="1"/>
          <p:nvPr/>
        </p:nvSpPr>
        <p:spPr>
          <a:xfrm>
            <a:off x="0" y="1"/>
            <a:ext cx="9144000" cy="461665"/>
          </a:xfrm>
          <a:prstGeom prst="rect">
            <a:avLst/>
          </a:prstGeom>
          <a:noFill/>
        </p:spPr>
        <p:txBody>
          <a:bodyPr wrap="square" rtlCol="0">
            <a:spAutoFit/>
          </a:bodyPr>
          <a:lstStyle/>
          <a:p>
            <a:pPr algn="ctr"/>
            <a:r>
              <a:rPr lang="ru-RU" sz="2400" b="1" dirty="0" smtClean="0">
                <a:solidFill>
                  <a:srgbClr val="FF0000"/>
                </a:solidFill>
                <a:latin typeface="Times New Roman" pitchFamily="18" charset="0"/>
                <a:cs typeface="Times New Roman" pitchFamily="18" charset="0"/>
              </a:rPr>
              <a:t>ПОДРОСТКОВЫЙ КРИЗИС (12-15 </a:t>
            </a:r>
            <a:r>
              <a:rPr lang="ru-RU" sz="2400" b="1" smtClean="0">
                <a:solidFill>
                  <a:srgbClr val="FF0000"/>
                </a:solidFill>
                <a:latin typeface="Times New Roman" pitchFamily="18" charset="0"/>
                <a:cs typeface="Times New Roman" pitchFamily="18" charset="0"/>
              </a:rPr>
              <a:t>лет)!!!</a:t>
            </a:r>
            <a:endParaRPr lang="ru-RU" sz="2400" b="1" dirty="0" smtClean="0">
              <a:solidFill>
                <a:srgbClr val="FF0000"/>
              </a:solidFill>
              <a:latin typeface="Times New Roman" pitchFamily="18" charset="0"/>
              <a:cs typeface="Times New Roman" pitchFamily="18" charset="0"/>
            </a:endParaRPr>
          </a:p>
        </p:txBody>
      </p:sp>
      <p:pic>
        <p:nvPicPr>
          <p:cNvPr id="1028" name="Picture 4" descr="https://psy-files.ru/wp-content/uploads/1/6/7/167845e26f2c1eabc3f2da2ad51e18b5.jpg"/>
          <p:cNvPicPr>
            <a:picLocks noChangeAspect="1" noChangeArrowheads="1"/>
          </p:cNvPicPr>
          <p:nvPr/>
        </p:nvPicPr>
        <p:blipFill>
          <a:blip r:embed="rId3" cstate="print"/>
          <a:srcRect/>
          <a:stretch>
            <a:fillRect/>
          </a:stretch>
        </p:blipFill>
        <p:spPr bwMode="auto">
          <a:xfrm>
            <a:off x="2699792" y="404664"/>
            <a:ext cx="6266552" cy="4176464"/>
          </a:xfrm>
          <a:prstGeom prst="rect">
            <a:avLst/>
          </a:prstGeom>
          <a:noFill/>
        </p:spPr>
      </p:pic>
      <p:pic>
        <p:nvPicPr>
          <p:cNvPr id="2" name="Picture 2" descr="https://detkinsite.ru/wp-content/uploads/2020/09/krizis-3-let-u-rebenka.jpg"/>
          <p:cNvPicPr>
            <a:picLocks noChangeAspect="1" noChangeArrowheads="1"/>
          </p:cNvPicPr>
          <p:nvPr/>
        </p:nvPicPr>
        <p:blipFill>
          <a:blip r:embed="rId4" cstate="print"/>
          <a:srcRect/>
          <a:stretch>
            <a:fillRect/>
          </a:stretch>
        </p:blipFill>
        <p:spPr bwMode="auto">
          <a:xfrm>
            <a:off x="179512" y="3501008"/>
            <a:ext cx="4754384" cy="3168352"/>
          </a:xfrm>
          <a:prstGeom prst="rect">
            <a:avLst/>
          </a:prstGeom>
          <a:noFill/>
        </p:spPr>
      </p:pic>
      <p:sp>
        <p:nvSpPr>
          <p:cNvPr id="6" name="TextBox 5"/>
          <p:cNvSpPr txBox="1"/>
          <p:nvPr/>
        </p:nvSpPr>
        <p:spPr>
          <a:xfrm>
            <a:off x="4716016" y="476672"/>
            <a:ext cx="2085827" cy="923330"/>
          </a:xfrm>
          <a:prstGeom prst="rect">
            <a:avLst/>
          </a:prstGeom>
          <a:noFill/>
        </p:spPr>
        <p:txBody>
          <a:bodyPr wrap="none" rtlCol="0">
            <a:spAutoFit/>
          </a:bodyPr>
          <a:lstStyle/>
          <a:p>
            <a:r>
              <a:rPr lang="ru-RU" sz="5400" b="1" dirty="0" smtClean="0">
                <a:solidFill>
                  <a:srgbClr val="3333CC"/>
                </a:solidFill>
                <a:latin typeface="Times New Roman" pitchFamily="18" charset="0"/>
                <a:cs typeface="Times New Roman" pitchFamily="18" charset="0"/>
              </a:rPr>
              <a:t>13 лет</a:t>
            </a:r>
            <a:endParaRPr lang="ru-RU" sz="5400" b="1" dirty="0">
              <a:solidFill>
                <a:srgbClr val="3333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3" name="TextBox 2"/>
          <p:cNvSpPr txBox="1"/>
          <p:nvPr/>
        </p:nvSpPr>
        <p:spPr>
          <a:xfrm>
            <a:off x="0" y="0"/>
            <a:ext cx="5652120" cy="6963445"/>
          </a:xfrm>
          <a:prstGeom prst="rect">
            <a:avLst/>
          </a:prstGeom>
          <a:noFill/>
        </p:spPr>
        <p:txBody>
          <a:bodyPr wrap="square" rtlCol="0">
            <a:spAutoFit/>
          </a:bodyPr>
          <a:lstStyle/>
          <a:p>
            <a:pPr algn="ctr"/>
            <a:r>
              <a:rPr lang="ru-RU" sz="4400" b="1" dirty="0" smtClean="0">
                <a:latin typeface="Times New Roman" pitchFamily="18" charset="0"/>
                <a:cs typeface="Times New Roman" pitchFamily="18" charset="0"/>
              </a:rPr>
              <a:t>Ребёнок – это</a:t>
            </a:r>
          </a:p>
          <a:p>
            <a:pPr marL="625475">
              <a:lnSpc>
                <a:spcPct val="150000"/>
              </a:lnSpc>
              <a:buFont typeface="Wingdings" pitchFamily="2" charset="2"/>
              <a:buChar char="Ø"/>
            </a:pPr>
            <a:r>
              <a:rPr lang="ru-RU" sz="2300" dirty="0" smtClean="0">
                <a:latin typeface="Times New Roman" pitchFamily="18" charset="0"/>
                <a:cs typeface="Times New Roman" pitchFamily="18" charset="0"/>
              </a:rPr>
              <a:t>человек, не достигший самостоятельности;</a:t>
            </a:r>
          </a:p>
          <a:p>
            <a:pPr marL="625475">
              <a:lnSpc>
                <a:spcPct val="150000"/>
              </a:lnSpc>
              <a:buFont typeface="Wingdings" pitchFamily="2" charset="2"/>
              <a:buChar char="Ø"/>
            </a:pPr>
            <a:r>
              <a:rPr lang="ru-RU" sz="2300" dirty="0" smtClean="0">
                <a:latin typeface="Times New Roman" pitchFamily="18" charset="0"/>
                <a:cs typeface="Times New Roman" pitchFamily="18" charset="0"/>
              </a:rPr>
              <a:t>человек повышенной ценности;</a:t>
            </a:r>
          </a:p>
          <a:p>
            <a:pPr marL="625475">
              <a:lnSpc>
                <a:spcPct val="150000"/>
              </a:lnSpc>
              <a:buFont typeface="Wingdings" pitchFamily="2" charset="2"/>
              <a:buChar char="Ø"/>
            </a:pPr>
            <a:r>
              <a:rPr lang="ru-RU" sz="2300" dirty="0" smtClean="0">
                <a:latin typeface="Times New Roman" pitchFamily="18" charset="0"/>
                <a:cs typeface="Times New Roman" pitchFamily="18" charset="0"/>
              </a:rPr>
              <a:t>человек, который что-то несёт миру;</a:t>
            </a:r>
          </a:p>
          <a:p>
            <a:pPr marL="625475">
              <a:lnSpc>
                <a:spcPct val="150000"/>
              </a:lnSpc>
              <a:buFont typeface="Wingdings" pitchFamily="2" charset="2"/>
              <a:buChar char="Ø"/>
            </a:pPr>
            <a:r>
              <a:rPr lang="ru-RU" sz="2300" dirty="0" smtClean="0">
                <a:latin typeface="Times New Roman" pitchFamily="18" charset="0"/>
                <a:cs typeface="Times New Roman" pitchFamily="18" charset="0"/>
              </a:rPr>
              <a:t>природная энергия и сообразительность;</a:t>
            </a:r>
          </a:p>
          <a:p>
            <a:pPr marL="625475">
              <a:lnSpc>
                <a:spcPct val="150000"/>
              </a:lnSpc>
              <a:buFont typeface="Wingdings" pitchFamily="2" charset="2"/>
              <a:buChar char="Ø"/>
            </a:pPr>
            <a:r>
              <a:rPr lang="ru-RU" sz="2300" dirty="0" smtClean="0">
                <a:latin typeface="Times New Roman" pitchFamily="18" charset="0"/>
                <a:cs typeface="Times New Roman" pitchFamily="18" charset="0"/>
              </a:rPr>
              <a:t>ни к чему не приспособленное существо;</a:t>
            </a:r>
          </a:p>
          <a:p>
            <a:pPr marL="625475">
              <a:lnSpc>
                <a:spcPct val="150000"/>
              </a:lnSpc>
              <a:buFont typeface="Wingdings" pitchFamily="2" charset="2"/>
              <a:buChar char="Ø"/>
            </a:pPr>
            <a:r>
              <a:rPr lang="ru-RU" sz="2300" dirty="0" smtClean="0">
                <a:latin typeface="Times New Roman" pitchFamily="18" charset="0"/>
                <a:cs typeface="Times New Roman" pitchFamily="18" charset="0"/>
              </a:rPr>
              <a:t>субъект со своими мыслями, желаниями, вкусами, талантами;</a:t>
            </a:r>
          </a:p>
          <a:p>
            <a:pPr marL="625475">
              <a:lnSpc>
                <a:spcPct val="150000"/>
              </a:lnSpc>
              <a:buFont typeface="Wingdings" pitchFamily="2" charset="2"/>
              <a:buChar char="Ø"/>
            </a:pPr>
            <a:r>
              <a:rPr lang="ru-RU" sz="2300" dirty="0" smtClean="0">
                <a:latin typeface="Times New Roman" pitchFamily="18" charset="0"/>
                <a:cs typeface="Times New Roman" pitchFamily="18" charset="0"/>
              </a:rPr>
              <a:t>объект воспитания и т.д.</a:t>
            </a:r>
          </a:p>
          <a:p>
            <a:pPr marL="625475" algn="ctr"/>
            <a:endParaRPr lang="ru-RU" sz="2300" dirty="0" smtClean="0">
              <a:latin typeface="Times New Roman" pitchFamily="18" charset="0"/>
              <a:cs typeface="Times New Roman" pitchFamily="18" charset="0"/>
            </a:endParaRPr>
          </a:p>
        </p:txBody>
      </p:sp>
      <p:pic>
        <p:nvPicPr>
          <p:cNvPr id="22530" name="Picture 2" descr="https://mykaleidoscope.ru/x/uploads/posts/2022-10/1666231081_56-mykaleidoscope-ru-p-zabavnie-deti-oboi-62.jpg"/>
          <p:cNvPicPr>
            <a:picLocks noChangeAspect="1" noChangeArrowheads="1"/>
          </p:cNvPicPr>
          <p:nvPr/>
        </p:nvPicPr>
        <p:blipFill>
          <a:blip r:embed="rId3" cstate="print"/>
          <a:srcRect/>
          <a:stretch>
            <a:fillRect/>
          </a:stretch>
        </p:blipFill>
        <p:spPr bwMode="auto">
          <a:xfrm>
            <a:off x="5580112" y="116632"/>
            <a:ext cx="3563888" cy="2348880"/>
          </a:xfrm>
          <a:prstGeom prst="rect">
            <a:avLst/>
          </a:prstGeom>
          <a:noFill/>
        </p:spPr>
      </p:pic>
      <p:pic>
        <p:nvPicPr>
          <p:cNvPr id="23554" name="Picture 2" descr="https://umcrzngps.ru/wp-content/uploads/3/5/1/3511368a72ced68434fc260eb3e3466c.jpeg"/>
          <p:cNvPicPr>
            <a:picLocks noChangeAspect="1" noChangeArrowheads="1"/>
          </p:cNvPicPr>
          <p:nvPr/>
        </p:nvPicPr>
        <p:blipFill>
          <a:blip r:embed="rId4" cstate="print"/>
          <a:srcRect/>
          <a:stretch>
            <a:fillRect/>
          </a:stretch>
        </p:blipFill>
        <p:spPr bwMode="auto">
          <a:xfrm>
            <a:off x="5580112" y="2492896"/>
            <a:ext cx="3563888" cy="2376264"/>
          </a:xfrm>
          <a:prstGeom prst="rect">
            <a:avLst/>
          </a:prstGeom>
          <a:noFill/>
        </p:spPr>
      </p:pic>
      <p:pic>
        <p:nvPicPr>
          <p:cNvPr id="23556" name="Picture 4" descr="https://funart.pro/uploads/posts/2021-04/1618410395_54-funart_pro-p-zadumchivii-rebenok-deti-krasivo-foto-58.jpg"/>
          <p:cNvPicPr>
            <a:picLocks noChangeAspect="1" noChangeArrowheads="1"/>
          </p:cNvPicPr>
          <p:nvPr/>
        </p:nvPicPr>
        <p:blipFill>
          <a:blip r:embed="rId5" cstate="print"/>
          <a:srcRect/>
          <a:stretch>
            <a:fillRect/>
          </a:stretch>
        </p:blipFill>
        <p:spPr bwMode="auto">
          <a:xfrm>
            <a:off x="5580112" y="4941168"/>
            <a:ext cx="3563888" cy="181794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73211" cy="6858000"/>
          </a:xfrm>
          <a:prstGeom prst="rect">
            <a:avLst/>
          </a:prstGeom>
          <a:noFill/>
          <a:ln w="9525">
            <a:noFill/>
            <a:miter lim="800000"/>
            <a:headEnd/>
            <a:tailEnd/>
          </a:ln>
          <a:effectLst/>
        </p:spPr>
      </p:pic>
      <p:sp>
        <p:nvSpPr>
          <p:cNvPr id="3" name="TextBox 2"/>
          <p:cNvSpPr txBox="1"/>
          <p:nvPr/>
        </p:nvSpPr>
        <p:spPr>
          <a:xfrm>
            <a:off x="0" y="0"/>
            <a:ext cx="9144000" cy="5801588"/>
          </a:xfrm>
          <a:prstGeom prst="rect">
            <a:avLst/>
          </a:prstGeom>
          <a:noFill/>
        </p:spPr>
        <p:txBody>
          <a:bodyPr wrap="square" rtlCol="0">
            <a:spAutoFit/>
          </a:bodyPr>
          <a:lstStyle/>
          <a:p>
            <a:pPr algn="ctr"/>
            <a:r>
              <a:rPr lang="ru-RU" sz="3600" b="1" dirty="0" smtClean="0">
                <a:latin typeface="Times New Roman" pitchFamily="18" charset="0"/>
                <a:cs typeface="Times New Roman" pitchFamily="18" charset="0"/>
              </a:rPr>
              <a:t>Каждый ребёнок задаёт вопросы:</a:t>
            </a:r>
          </a:p>
          <a:p>
            <a:pPr indent="354013" algn="ctr">
              <a:buFontTx/>
              <a:buChar char="-"/>
            </a:pPr>
            <a:r>
              <a:rPr lang="ru-RU" sz="3600" dirty="0" smtClean="0">
                <a:latin typeface="Times New Roman" pitchFamily="18" charset="0"/>
                <a:cs typeface="Times New Roman" pitchFamily="18" charset="0"/>
              </a:rPr>
              <a:t>Мама, а ты меня любишь?</a:t>
            </a:r>
          </a:p>
          <a:p>
            <a:pPr indent="354013" algn="ctr">
              <a:buFontTx/>
              <a:buChar char="-"/>
            </a:pPr>
            <a:r>
              <a:rPr lang="ru-RU" sz="3600" dirty="0" smtClean="0">
                <a:latin typeface="Times New Roman" pitchFamily="18" charset="0"/>
                <a:cs typeface="Times New Roman" pitchFamily="18" charset="0"/>
              </a:rPr>
              <a:t>Мама, а я тебе нужен?</a:t>
            </a:r>
          </a:p>
          <a:p>
            <a:pPr algn="ctr"/>
            <a:r>
              <a:rPr lang="ru-RU" sz="3600" b="1" dirty="0" smtClean="0">
                <a:latin typeface="Times New Roman" pitchFamily="18" charset="0"/>
                <a:cs typeface="Times New Roman" pitchFamily="18" charset="0"/>
              </a:rPr>
              <a:t>Каждый ребёнок высказывается:</a:t>
            </a:r>
          </a:p>
          <a:p>
            <a:pPr algn="ctr">
              <a:buFontTx/>
              <a:buChar char="-"/>
            </a:pPr>
            <a:r>
              <a:rPr lang="ru-RU" sz="3600" dirty="0" smtClean="0">
                <a:latin typeface="Times New Roman" pitchFamily="18" charset="0"/>
                <a:cs typeface="Times New Roman" pitchFamily="18" charset="0"/>
              </a:rPr>
              <a:t> Мама, мне с тобой никогда не страшно!</a:t>
            </a:r>
          </a:p>
          <a:p>
            <a:pPr algn="ctr">
              <a:buFontTx/>
              <a:buChar char="-"/>
            </a:pPr>
            <a:r>
              <a:rPr lang="ru-RU" sz="3600" dirty="0" smtClean="0">
                <a:latin typeface="Times New Roman" pitchFamily="18" charset="0"/>
                <a:cs typeface="Times New Roman" pitchFamily="18" charset="0"/>
              </a:rPr>
              <a:t> Мама, я тебя очень люблю!</a:t>
            </a:r>
          </a:p>
          <a:p>
            <a:pPr marL="1073150" algn="just"/>
            <a:endParaRPr lang="ru-RU" sz="4400" dirty="0" smtClean="0">
              <a:latin typeface="Times New Roman" pitchFamily="18" charset="0"/>
              <a:cs typeface="Times New Roman" pitchFamily="18" charset="0"/>
            </a:endParaRPr>
          </a:p>
          <a:p>
            <a:pPr marL="1073150" algn="just"/>
            <a:endParaRPr lang="ru-RU" sz="4400" dirty="0" smtClean="0">
              <a:latin typeface="Times New Roman" pitchFamily="18" charset="0"/>
              <a:cs typeface="Times New Roman" pitchFamily="18" charset="0"/>
            </a:endParaRPr>
          </a:p>
          <a:p>
            <a:pPr indent="269875" algn="just"/>
            <a:endParaRPr lang="ru-RU" sz="4400" dirty="0" smtClean="0">
              <a:latin typeface="Times New Roman" pitchFamily="18" charset="0"/>
              <a:cs typeface="Times New Roman" pitchFamily="18" charset="0"/>
            </a:endParaRPr>
          </a:p>
          <a:p>
            <a:pPr marL="1073150" algn="ctr"/>
            <a:endParaRPr lang="ru-RU" sz="2300" dirty="0" smtClean="0">
              <a:latin typeface="Times New Roman" pitchFamily="18" charset="0"/>
              <a:cs typeface="Times New Roman" pitchFamily="18" charset="0"/>
            </a:endParaRPr>
          </a:p>
        </p:txBody>
      </p:sp>
      <p:pic>
        <p:nvPicPr>
          <p:cNvPr id="2" name="Picture 2" descr="https://traveltimes.ru/wp-content/uploads/2022/05/schasto.jpg"/>
          <p:cNvPicPr>
            <a:picLocks noChangeAspect="1" noChangeArrowheads="1"/>
          </p:cNvPicPr>
          <p:nvPr/>
        </p:nvPicPr>
        <p:blipFill>
          <a:blip r:embed="rId3" cstate="print"/>
          <a:srcRect/>
          <a:stretch>
            <a:fillRect/>
          </a:stretch>
        </p:blipFill>
        <p:spPr bwMode="auto">
          <a:xfrm>
            <a:off x="179513" y="3501008"/>
            <a:ext cx="4320480" cy="2880321"/>
          </a:xfrm>
          <a:prstGeom prst="rect">
            <a:avLst/>
          </a:prstGeom>
          <a:noFill/>
        </p:spPr>
      </p:pic>
      <p:pic>
        <p:nvPicPr>
          <p:cNvPr id="1028" name="Picture 4" descr="https://www.b17.ru/foto/article/336966.jpg"/>
          <p:cNvPicPr>
            <a:picLocks noChangeAspect="1" noChangeArrowheads="1"/>
          </p:cNvPicPr>
          <p:nvPr/>
        </p:nvPicPr>
        <p:blipFill>
          <a:blip r:embed="rId4" cstate="print"/>
          <a:srcRect/>
          <a:stretch>
            <a:fillRect/>
          </a:stretch>
        </p:blipFill>
        <p:spPr bwMode="auto">
          <a:xfrm>
            <a:off x="4644008" y="3501008"/>
            <a:ext cx="4325887" cy="288032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er\Рабочий стол\МБУ ЦППМиСП\Выступления на семинарах\20.03.2019\Пирамида Маслоу 3.png"/>
          <p:cNvPicPr>
            <a:picLocks noChangeAspect="1" noChangeArrowheads="1"/>
          </p:cNvPicPr>
          <p:nvPr/>
        </p:nvPicPr>
        <p:blipFill>
          <a:blip r:embed="rId2" cstate="print"/>
          <a:srcRect/>
          <a:stretch>
            <a:fillRect/>
          </a:stretch>
        </p:blipFill>
        <p:spPr bwMode="auto">
          <a:xfrm>
            <a:off x="0" y="0"/>
            <a:ext cx="9160284"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2" name="Заголовок 1"/>
          <p:cNvSpPr>
            <a:spLocks noGrp="1"/>
          </p:cNvSpPr>
          <p:nvPr>
            <p:ph type="title"/>
          </p:nvPr>
        </p:nvSpPr>
        <p:spPr/>
        <p:txBody>
          <a:bodyPr>
            <a:normAutofit/>
          </a:bodyPr>
          <a:lstStyle/>
          <a:p>
            <a:pPr algn="ctr"/>
            <a:r>
              <a:rPr lang="ru-RU" b="1" dirty="0" smtClean="0">
                <a:latin typeface="Times New Roman" pitchFamily="18" charset="0"/>
                <a:cs typeface="Times New Roman" pitchFamily="18" charset="0"/>
              </a:rPr>
              <a:t>Ловушки для родителей:</a:t>
            </a:r>
            <a:endParaRPr lang="ru-RU" b="1" dirty="0">
              <a:latin typeface="Times New Roman" pitchFamily="18" charset="0"/>
              <a:cs typeface="Times New Roman" pitchFamily="18" charset="0"/>
            </a:endParaRPr>
          </a:p>
        </p:txBody>
      </p:sp>
      <p:sp>
        <p:nvSpPr>
          <p:cNvPr id="3" name="Содержимое 2"/>
          <p:cNvSpPr>
            <a:spLocks noGrp="1"/>
          </p:cNvSpPr>
          <p:nvPr>
            <p:ph idx="1"/>
          </p:nvPr>
        </p:nvSpPr>
        <p:spPr>
          <a:xfrm>
            <a:off x="457200" y="1857364"/>
            <a:ext cx="8686800" cy="4525963"/>
          </a:xfrm>
        </p:spPr>
        <p:txBody>
          <a:bodyPr>
            <a:normAutofit lnSpcReduction="10000"/>
          </a:bodyPr>
          <a:lstStyle/>
          <a:p>
            <a:pPr marL="514350" indent="-514350">
              <a:buClr>
                <a:schemeClr val="bg2">
                  <a:lumMod val="25000"/>
                </a:schemeClr>
              </a:buClr>
              <a:buFont typeface="+mj-lt"/>
              <a:buAutoNum type="arabicPeriod"/>
            </a:pPr>
            <a:r>
              <a:rPr lang="ru-RU" sz="2400" dirty="0" smtClean="0">
                <a:latin typeface="Times New Roman" pitchFamily="18" charset="0"/>
                <a:cs typeface="Times New Roman" pitchFamily="18" charset="0"/>
              </a:rPr>
              <a:t>Не собираться всей семьёй.</a:t>
            </a:r>
          </a:p>
          <a:p>
            <a:pPr marL="514350" indent="-514350">
              <a:buClr>
                <a:schemeClr val="bg2">
                  <a:lumMod val="25000"/>
                </a:schemeClr>
              </a:buClr>
              <a:buFont typeface="+mj-lt"/>
              <a:buAutoNum type="arabicPeriod"/>
            </a:pPr>
            <a:r>
              <a:rPr lang="ru-RU" sz="2400" dirty="0" smtClean="0">
                <a:latin typeface="Times New Roman" pitchFamily="18" charset="0"/>
                <a:cs typeface="Times New Roman" pitchFamily="18" charset="0"/>
              </a:rPr>
              <a:t>Обращаться к детям, а не говорить с ними, не слушать их.</a:t>
            </a:r>
          </a:p>
          <a:p>
            <a:pPr marL="514350" indent="-514350">
              <a:buClr>
                <a:schemeClr val="bg2">
                  <a:lumMod val="25000"/>
                </a:schemeClr>
              </a:buClr>
              <a:buFont typeface="+mj-lt"/>
              <a:buAutoNum type="arabicPeriod"/>
            </a:pPr>
            <a:r>
              <a:rPr lang="ru-RU" sz="2400" dirty="0" smtClean="0">
                <a:latin typeface="Times New Roman" pitchFamily="18" charset="0"/>
                <a:cs typeface="Times New Roman" pitchFamily="18" charset="0"/>
              </a:rPr>
              <a:t>Никогда не давать ребёнку ошибаться, решать всё за него.</a:t>
            </a:r>
          </a:p>
          <a:p>
            <a:pPr marL="514350" indent="-514350">
              <a:buClr>
                <a:schemeClr val="bg2">
                  <a:lumMod val="25000"/>
                </a:schemeClr>
              </a:buClr>
              <a:buFont typeface="+mj-lt"/>
              <a:buAutoNum type="arabicPeriod"/>
            </a:pPr>
            <a:r>
              <a:rPr lang="ru-RU" sz="2400" dirty="0" smtClean="0">
                <a:latin typeface="Times New Roman" pitchFamily="18" charset="0"/>
                <a:cs typeface="Times New Roman" pitchFamily="18" charset="0"/>
              </a:rPr>
              <a:t>Говорить: «Если я узнаю, что ты употребляешь, то я тебя убью» или «Если напьёшься, то я не знаю, что я с тобой сделаю» и т.п.</a:t>
            </a:r>
          </a:p>
          <a:p>
            <a:pPr marL="514350" indent="-514350">
              <a:buClr>
                <a:schemeClr val="bg2">
                  <a:lumMod val="25000"/>
                </a:schemeClr>
              </a:buClr>
              <a:buFont typeface="+mj-lt"/>
              <a:buAutoNum type="arabicPeriod"/>
            </a:pPr>
            <a:r>
              <a:rPr lang="ru-RU" sz="2400" dirty="0" smtClean="0">
                <a:latin typeface="Times New Roman" pitchFamily="18" charset="0"/>
                <a:cs typeface="Times New Roman" pitchFamily="18" charset="0"/>
              </a:rPr>
              <a:t>Осуждать ребёнка, когда он говорит «НЕТ».</a:t>
            </a:r>
          </a:p>
          <a:p>
            <a:pPr marL="514350" indent="-514350">
              <a:buClr>
                <a:schemeClr val="bg2">
                  <a:lumMod val="25000"/>
                </a:schemeClr>
              </a:buClr>
              <a:buFont typeface="+mj-lt"/>
              <a:buAutoNum type="arabicPeriod"/>
            </a:pPr>
            <a:r>
              <a:rPr lang="ru-RU" sz="2400" dirty="0" smtClean="0">
                <a:latin typeface="Times New Roman" pitchFamily="18" charset="0"/>
                <a:cs typeface="Times New Roman" pitchFamily="18" charset="0"/>
              </a:rPr>
              <a:t>Жить по принципу: «Делай то, что я говорю, а не то, что я делаю».</a:t>
            </a:r>
          </a:p>
          <a:p>
            <a:pPr marL="514350" indent="-514350">
              <a:buClr>
                <a:schemeClr val="bg2">
                  <a:lumMod val="25000"/>
                </a:schemeClr>
              </a:buClr>
              <a:buFont typeface="+mj-lt"/>
              <a:buAutoNum type="arabicPeriod"/>
            </a:pPr>
            <a:r>
              <a:rPr lang="ru-RU" sz="2400" dirty="0" smtClean="0">
                <a:latin typeface="Times New Roman" pitchFamily="18" charset="0"/>
                <a:cs typeface="Times New Roman" pitchFamily="18" charset="0"/>
              </a:rPr>
              <a:t>Делать за него, а не вместе с ним.</a:t>
            </a:r>
          </a:p>
          <a:p>
            <a:pPr marL="514350" indent="-514350">
              <a:buClr>
                <a:schemeClr val="bg2">
                  <a:lumMod val="25000"/>
                </a:schemeClr>
              </a:buClr>
              <a:buFont typeface="+mj-lt"/>
              <a:buAutoNum type="arabicPeriod"/>
            </a:pPr>
            <a:r>
              <a:rPr lang="ru-RU" sz="2400" dirty="0" smtClean="0">
                <a:latin typeface="Times New Roman" pitchFamily="18" charset="0"/>
                <a:cs typeface="Times New Roman" pitchFamily="18" charset="0"/>
              </a:rPr>
              <a:t>Применять насилие.</a:t>
            </a:r>
          </a:p>
          <a:p>
            <a:pPr marL="514350" indent="-514350">
              <a:buClr>
                <a:schemeClr val="bg2">
                  <a:lumMod val="25000"/>
                </a:schemeClr>
              </a:buClr>
              <a:buFont typeface="+mj-lt"/>
              <a:buAutoNum type="arabicPeriod"/>
            </a:pPr>
            <a:endParaRPr lang="ru-RU" sz="24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2" name="Заголовок 1"/>
          <p:cNvSpPr>
            <a:spLocks noGrp="1"/>
          </p:cNvSpPr>
          <p:nvPr>
            <p:ph type="title"/>
          </p:nvPr>
        </p:nvSpPr>
        <p:spPr>
          <a:xfrm>
            <a:off x="467544" y="0"/>
            <a:ext cx="8229600" cy="1143000"/>
          </a:xfrm>
        </p:spPr>
        <p:txBody>
          <a:bodyPr>
            <a:normAutofit/>
          </a:bodyPr>
          <a:lstStyle/>
          <a:p>
            <a:pPr algn="ctr"/>
            <a:r>
              <a:rPr lang="ru-RU" b="1" dirty="0" smtClean="0">
                <a:latin typeface="Times New Roman" pitchFamily="18" charset="0"/>
                <a:cs typeface="Times New Roman" pitchFamily="18" charset="0"/>
              </a:rPr>
              <a:t>Ловушки для мам:</a:t>
            </a:r>
            <a:endParaRPr lang="ru-RU" b="1" dirty="0">
              <a:latin typeface="Times New Roman" pitchFamily="18" charset="0"/>
              <a:cs typeface="Times New Roman" pitchFamily="18" charset="0"/>
            </a:endParaRPr>
          </a:p>
        </p:txBody>
      </p:sp>
      <p:sp>
        <p:nvSpPr>
          <p:cNvPr id="3" name="Содержимое 2"/>
          <p:cNvSpPr>
            <a:spLocks noGrp="1"/>
          </p:cNvSpPr>
          <p:nvPr>
            <p:ph idx="1"/>
          </p:nvPr>
        </p:nvSpPr>
        <p:spPr>
          <a:xfrm>
            <a:off x="611560" y="908720"/>
            <a:ext cx="8064896" cy="2448272"/>
          </a:xfrm>
        </p:spPr>
        <p:txBody>
          <a:bodyPr>
            <a:normAutofit lnSpcReduction="10000"/>
          </a:bodyPr>
          <a:lstStyle/>
          <a:p>
            <a:pPr marL="514350" lvl="0" indent="-514350">
              <a:lnSpc>
                <a:spcPct val="150000"/>
              </a:lnSpc>
              <a:buClr>
                <a:schemeClr val="bg2">
                  <a:lumMod val="25000"/>
                </a:schemeClr>
              </a:buClr>
              <a:buFont typeface="+mj-lt"/>
              <a:buAutoNum type="arabicPeriod"/>
            </a:pPr>
            <a:r>
              <a:rPr lang="ru-RU" dirty="0" smtClean="0">
                <a:latin typeface="Times New Roman" pitchFamily="18" charset="0"/>
                <a:cs typeface="Times New Roman" pitchFamily="18" charset="0"/>
              </a:rPr>
              <a:t>Создавать образ «плохого отца».</a:t>
            </a:r>
          </a:p>
          <a:p>
            <a:pPr marL="514350" lvl="0" indent="-514350">
              <a:lnSpc>
                <a:spcPct val="150000"/>
              </a:lnSpc>
              <a:buClr>
                <a:schemeClr val="bg2">
                  <a:lumMod val="25000"/>
                </a:schemeClr>
              </a:buClr>
              <a:buFont typeface="+mj-lt"/>
              <a:buAutoNum type="arabicPeriod"/>
            </a:pPr>
            <a:r>
              <a:rPr lang="ru-RU" dirty="0" smtClean="0">
                <a:latin typeface="Times New Roman" pitchFamily="18" charset="0"/>
                <a:cs typeface="Times New Roman" pitchFamily="18" charset="0"/>
              </a:rPr>
              <a:t>В одиночку воспитывать сына.</a:t>
            </a:r>
          </a:p>
          <a:p>
            <a:pPr marL="514350" lvl="0" indent="-514350">
              <a:lnSpc>
                <a:spcPct val="150000"/>
              </a:lnSpc>
              <a:buClr>
                <a:schemeClr val="bg2">
                  <a:lumMod val="25000"/>
                </a:schemeClr>
              </a:buClr>
              <a:buFont typeface="+mj-lt"/>
              <a:buAutoNum type="arabicPeriod"/>
            </a:pPr>
            <a:r>
              <a:rPr lang="ru-RU" dirty="0" smtClean="0">
                <a:latin typeface="Times New Roman" pitchFamily="18" charset="0"/>
                <a:cs typeface="Times New Roman" pitchFamily="18" charset="0"/>
              </a:rPr>
              <a:t>Контролировать жизнь детей.</a:t>
            </a:r>
          </a:p>
          <a:p>
            <a:pPr marL="514350" indent="-514350">
              <a:lnSpc>
                <a:spcPct val="150000"/>
              </a:lnSpc>
              <a:buClr>
                <a:schemeClr val="bg2">
                  <a:lumMod val="25000"/>
                </a:schemeClr>
              </a:buClr>
              <a:buNone/>
            </a:pPr>
            <a:endParaRPr lang="ru-RU" dirty="0" smtClean="0"/>
          </a:p>
        </p:txBody>
      </p:sp>
      <p:pic>
        <p:nvPicPr>
          <p:cNvPr id="49154" name="Picture 2" descr="https://avatars.dzeninfra.ru/get-zen_doc/4471998/pub_60a9117a27a3a31d01938c19_60a9193eb9ff4e00de705f4b/scale_1200"/>
          <p:cNvPicPr>
            <a:picLocks noChangeAspect="1" noChangeArrowheads="1"/>
          </p:cNvPicPr>
          <p:nvPr/>
        </p:nvPicPr>
        <p:blipFill>
          <a:blip r:embed="rId3" cstate="print"/>
          <a:srcRect/>
          <a:stretch>
            <a:fillRect/>
          </a:stretch>
        </p:blipFill>
        <p:spPr bwMode="auto">
          <a:xfrm>
            <a:off x="1331640" y="3284984"/>
            <a:ext cx="6446430" cy="338437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2" name="Заголовок 1"/>
          <p:cNvSpPr>
            <a:spLocks noGrp="1"/>
          </p:cNvSpPr>
          <p:nvPr>
            <p:ph type="title"/>
          </p:nvPr>
        </p:nvSpPr>
        <p:spPr/>
        <p:txBody>
          <a:bodyPr>
            <a:normAutofit/>
          </a:bodyPr>
          <a:lstStyle/>
          <a:p>
            <a:pPr algn="ctr"/>
            <a:r>
              <a:rPr lang="ru-RU" b="1" dirty="0" smtClean="0">
                <a:latin typeface="Times New Roman" pitchFamily="18" charset="0"/>
                <a:cs typeface="Times New Roman" pitchFamily="18" charset="0"/>
              </a:rPr>
              <a:t>Дорога «8 шагов»:</a:t>
            </a:r>
            <a:endParaRPr lang="ru-RU" b="1" dirty="0">
              <a:latin typeface="Times New Roman" pitchFamily="18" charset="0"/>
              <a:cs typeface="Times New Roman" pitchFamily="18" charset="0"/>
            </a:endParaRPr>
          </a:p>
        </p:txBody>
      </p:sp>
      <p:sp>
        <p:nvSpPr>
          <p:cNvPr id="3" name="Содержимое 2"/>
          <p:cNvSpPr>
            <a:spLocks noGrp="1"/>
          </p:cNvSpPr>
          <p:nvPr>
            <p:ph idx="1"/>
          </p:nvPr>
        </p:nvSpPr>
        <p:spPr>
          <a:xfrm>
            <a:off x="304800" y="1285860"/>
            <a:ext cx="8686800" cy="5357850"/>
          </a:xfrm>
        </p:spPr>
        <p:txBody>
          <a:bodyPr>
            <a:normAutofit/>
          </a:bodyPr>
          <a:lstStyle/>
          <a:p>
            <a:pPr marL="514350" lvl="0" indent="-514350">
              <a:buClr>
                <a:schemeClr val="accent2">
                  <a:lumMod val="50000"/>
                </a:schemeClr>
              </a:buClr>
              <a:buFont typeface="+mj-lt"/>
              <a:buAutoNum type="arabicPeriod"/>
            </a:pPr>
            <a:r>
              <a:rPr lang="ru-RU" dirty="0" smtClean="0">
                <a:latin typeface="Times New Roman" pitchFamily="18" charset="0"/>
                <a:cs typeface="Times New Roman" pitchFamily="18" charset="0"/>
              </a:rPr>
              <a:t>Сохраняйте спокойствие и достоинство.</a:t>
            </a:r>
          </a:p>
          <a:p>
            <a:pPr marL="514350" lvl="0" indent="-514350">
              <a:buClr>
                <a:schemeClr val="accent2">
                  <a:lumMod val="50000"/>
                </a:schemeClr>
              </a:buClr>
              <a:buFont typeface="+mj-lt"/>
              <a:buAutoNum type="arabicPeriod"/>
            </a:pPr>
            <a:r>
              <a:rPr lang="ru-RU" dirty="0" smtClean="0">
                <a:latin typeface="Times New Roman" pitchFamily="18" charset="0"/>
                <a:cs typeface="Times New Roman" pitchFamily="18" charset="0"/>
              </a:rPr>
              <a:t>Разберитесь в ситуации.</a:t>
            </a:r>
          </a:p>
          <a:p>
            <a:pPr marL="514350" lvl="0" indent="-514350">
              <a:buClr>
                <a:schemeClr val="accent2">
                  <a:lumMod val="50000"/>
                </a:schemeClr>
              </a:buClr>
              <a:buFont typeface="+mj-lt"/>
              <a:buAutoNum type="arabicPeriod"/>
            </a:pPr>
            <a:r>
              <a:rPr lang="ru-RU" dirty="0" smtClean="0">
                <a:latin typeface="Times New Roman" pitchFamily="18" charset="0"/>
                <a:cs typeface="Times New Roman" pitchFamily="18" charset="0"/>
              </a:rPr>
              <a:t>Сохраните доверие ребёнка.</a:t>
            </a:r>
          </a:p>
          <a:p>
            <a:pPr marL="514350" lvl="0" indent="-514350">
              <a:buClr>
                <a:schemeClr val="accent2">
                  <a:lumMod val="50000"/>
                </a:schemeClr>
              </a:buClr>
              <a:buFont typeface="+mj-lt"/>
              <a:buAutoNum type="arabicPeriod"/>
            </a:pPr>
            <a:r>
              <a:rPr lang="ru-RU" dirty="0" smtClean="0">
                <a:latin typeface="Times New Roman" pitchFamily="18" charset="0"/>
                <a:cs typeface="Times New Roman" pitchFamily="18" charset="0"/>
              </a:rPr>
              <a:t>Знайте о признаках употребления ПАВ.</a:t>
            </a:r>
          </a:p>
          <a:p>
            <a:pPr marL="514350" lvl="0" indent="-514350">
              <a:buClr>
                <a:schemeClr val="accent2">
                  <a:lumMod val="50000"/>
                </a:schemeClr>
              </a:buClr>
              <a:buFont typeface="+mj-lt"/>
              <a:buAutoNum type="arabicPeriod"/>
            </a:pPr>
            <a:r>
              <a:rPr lang="ru-RU" dirty="0" smtClean="0">
                <a:latin typeface="Times New Roman" pitchFamily="18" charset="0"/>
                <a:cs typeface="Times New Roman" pitchFamily="18" charset="0"/>
              </a:rPr>
              <a:t>Измените своё отношение к ребёнку.</a:t>
            </a:r>
          </a:p>
          <a:p>
            <a:pPr marL="514350" lvl="0" indent="-514350">
              <a:buClr>
                <a:schemeClr val="accent2">
                  <a:lumMod val="50000"/>
                </a:schemeClr>
              </a:buClr>
              <a:buFont typeface="+mj-lt"/>
              <a:buAutoNum type="arabicPeriod"/>
            </a:pPr>
            <a:r>
              <a:rPr lang="ru-RU" dirty="0" smtClean="0">
                <a:latin typeface="Times New Roman" pitchFamily="18" charset="0"/>
                <a:cs typeface="Times New Roman" pitchFamily="18" charset="0"/>
              </a:rPr>
              <a:t>Не позволяйте собой манипулировать.</a:t>
            </a:r>
          </a:p>
          <a:p>
            <a:pPr marL="514350" lvl="0" indent="-514350">
              <a:buClr>
                <a:schemeClr val="accent2">
                  <a:lumMod val="50000"/>
                </a:schemeClr>
              </a:buClr>
              <a:buFont typeface="+mj-lt"/>
              <a:buAutoNum type="arabicPeriod"/>
            </a:pPr>
            <a:r>
              <a:rPr lang="ru-RU" dirty="0" smtClean="0">
                <a:latin typeface="Times New Roman" pitchFamily="18" charset="0"/>
                <a:cs typeface="Times New Roman" pitchFamily="18" charset="0"/>
              </a:rPr>
              <a:t>Не исправляйте за ребёнка ошибки (можно только помочь).</a:t>
            </a:r>
          </a:p>
          <a:p>
            <a:pPr marL="514350" lvl="0" indent="-514350">
              <a:buClr>
                <a:schemeClr val="accent2">
                  <a:lumMod val="50000"/>
                </a:schemeClr>
              </a:buClr>
              <a:buFont typeface="+mj-lt"/>
              <a:buAutoNum type="arabicPeriod"/>
            </a:pPr>
            <a:r>
              <a:rPr lang="ru-RU" dirty="0" smtClean="0">
                <a:latin typeface="Times New Roman" pitchFamily="18" charset="0"/>
                <a:cs typeface="Times New Roman" pitchFamily="18" charset="0"/>
              </a:rPr>
              <a:t>Меньше говорите – больше делайте.</a:t>
            </a:r>
          </a:p>
          <a:p>
            <a:pPr marL="514350" lvl="0" indent="-514350">
              <a:lnSpc>
                <a:spcPct val="150000"/>
              </a:lnSpc>
              <a:buClr>
                <a:schemeClr val="bg2">
                  <a:lumMod val="25000"/>
                </a:schemeClr>
              </a:buClr>
              <a:buNone/>
            </a:pPr>
            <a:endParaRPr lang="ru-RU" dirty="0" smtClean="0"/>
          </a:p>
          <a:p>
            <a:pPr marL="514350" indent="-514350">
              <a:lnSpc>
                <a:spcPct val="150000"/>
              </a:lnSpc>
              <a:buClr>
                <a:schemeClr val="bg2">
                  <a:lumMod val="25000"/>
                </a:schemeClr>
              </a:buClr>
              <a:buNone/>
            </a:pPr>
            <a:endParaRPr lang="ru-RU"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2" name="Заголовок 1"/>
          <p:cNvSpPr>
            <a:spLocks noGrp="1"/>
          </p:cNvSpPr>
          <p:nvPr>
            <p:ph type="title"/>
          </p:nvPr>
        </p:nvSpPr>
        <p:spPr>
          <a:xfrm>
            <a:off x="1043608" y="116632"/>
            <a:ext cx="7143800" cy="2952328"/>
          </a:xfrm>
        </p:spPr>
        <p:txBody>
          <a:bodyPr>
            <a:normAutofit fontScale="90000"/>
          </a:bodyPr>
          <a:lstStyle/>
          <a:p>
            <a:r>
              <a:rPr lang="ru-RU" b="1" dirty="0" smtClean="0">
                <a:latin typeface="Times New Roman" pitchFamily="18" charset="0"/>
                <a:cs typeface="Times New Roman" pitchFamily="18" charset="0"/>
              </a:rPr>
              <a:t>Самое важное для подростка:</a:t>
            </a:r>
            <a:br>
              <a:rPr lang="ru-RU" b="1" dirty="0" smtClean="0">
                <a:latin typeface="Times New Roman" pitchFamily="18" charset="0"/>
                <a:cs typeface="Times New Roman" pitchFamily="18" charset="0"/>
              </a:rPr>
            </a:br>
            <a:r>
              <a:rPr lang="ru-RU" dirty="0" smtClean="0">
                <a:latin typeface="Times New Roman" pitchFamily="18" charset="0"/>
                <a:cs typeface="Times New Roman" pitchFamily="18" charset="0"/>
              </a:rPr>
              <a:t>Пример взрослого человека;</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Доверие;</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Друзья.</a:t>
            </a:r>
            <a:endParaRPr lang="ru-RU" b="1" dirty="0"/>
          </a:p>
        </p:txBody>
      </p:sp>
      <p:pic>
        <p:nvPicPr>
          <p:cNvPr id="1026" name="Picture 2" descr="C:\Users\Наташа\Desktop\family-1248x645.jpg"/>
          <p:cNvPicPr>
            <a:picLocks noChangeAspect="1" noChangeArrowheads="1"/>
          </p:cNvPicPr>
          <p:nvPr/>
        </p:nvPicPr>
        <p:blipFill>
          <a:blip r:embed="rId3" cstate="print"/>
          <a:srcRect/>
          <a:stretch>
            <a:fillRect/>
          </a:stretch>
        </p:blipFill>
        <p:spPr bwMode="auto">
          <a:xfrm>
            <a:off x="1403648" y="3140968"/>
            <a:ext cx="6552728" cy="326286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pic>
        <p:nvPicPr>
          <p:cNvPr id="23554" name="Picture 2" descr="https://psy-files.ru/wp-content/uploads/1/7/2/172393a172fd1b72f14952eee071436d.jpg"/>
          <p:cNvPicPr>
            <a:picLocks noChangeAspect="1" noChangeArrowheads="1"/>
          </p:cNvPicPr>
          <p:nvPr/>
        </p:nvPicPr>
        <p:blipFill>
          <a:blip r:embed="rId3" cstate="print"/>
          <a:srcRect/>
          <a:stretch>
            <a:fillRect/>
          </a:stretch>
        </p:blipFill>
        <p:spPr bwMode="auto">
          <a:xfrm>
            <a:off x="1115616" y="-18256"/>
            <a:ext cx="6876256" cy="6876256"/>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pic>
        <p:nvPicPr>
          <p:cNvPr id="22530" name="Picture 2" descr="https://arhlib.ru/wp-content/uploads/2022/02/slajd13.jpg"/>
          <p:cNvPicPr>
            <a:picLocks noChangeAspect="1" noChangeArrowheads="1"/>
          </p:cNvPicPr>
          <p:nvPr/>
        </p:nvPicPr>
        <p:blipFill>
          <a:blip r:embed="rId3" cstate="print"/>
          <a:srcRect/>
          <a:stretch>
            <a:fillRect/>
          </a:stretch>
        </p:blipFill>
        <p:spPr bwMode="auto">
          <a:xfrm>
            <a:off x="107504" y="116631"/>
            <a:ext cx="8928992" cy="6650989"/>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pic>
        <p:nvPicPr>
          <p:cNvPr id="21506" name="Picture 2" descr="https://cache3.youla.io/files/images/720_720_out/5d/7f/5d7fa16a4aa7e505e213f673.jpg"/>
          <p:cNvPicPr>
            <a:picLocks noChangeAspect="1" noChangeArrowheads="1"/>
          </p:cNvPicPr>
          <p:nvPr/>
        </p:nvPicPr>
        <p:blipFill>
          <a:blip r:embed="rId3" cstate="print"/>
          <a:srcRect/>
          <a:stretch>
            <a:fillRect/>
          </a:stretch>
        </p:blipFill>
        <p:spPr bwMode="auto">
          <a:xfrm>
            <a:off x="1259632" y="-1"/>
            <a:ext cx="6858000" cy="6858001"/>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3" name="TextBox 2"/>
          <p:cNvSpPr txBox="1"/>
          <p:nvPr/>
        </p:nvSpPr>
        <p:spPr>
          <a:xfrm>
            <a:off x="0" y="0"/>
            <a:ext cx="9144000" cy="5016758"/>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КРИЗИС 13 ЛЕТ. Симптомы кризиса:</a:t>
            </a:r>
          </a:p>
          <a:p>
            <a:pPr marL="457200" indent="-457200" algn="just">
              <a:buFont typeface="+mj-lt"/>
              <a:buAutoNum type="arabicPeriod"/>
            </a:pPr>
            <a:r>
              <a:rPr lang="ru-RU" sz="2000" dirty="0" smtClean="0">
                <a:latin typeface="Times New Roman" pitchFamily="18" charset="0"/>
                <a:cs typeface="Times New Roman" pitchFamily="18" charset="0"/>
              </a:rPr>
              <a:t>Взрыв непослушания со стороны подростка.</a:t>
            </a:r>
          </a:p>
          <a:p>
            <a:pPr marL="457200" indent="-457200" algn="just">
              <a:buFont typeface="+mj-lt"/>
              <a:buAutoNum type="arabicPeriod"/>
            </a:pPr>
            <a:r>
              <a:rPr lang="ru-RU" sz="2000" dirty="0" smtClean="0">
                <a:latin typeface="Times New Roman" pitchFamily="18" charset="0"/>
                <a:cs typeface="Times New Roman" pitchFamily="18" charset="0"/>
              </a:rPr>
              <a:t>Грубость, немотивированное противостояние взрослым.</a:t>
            </a:r>
          </a:p>
          <a:p>
            <a:pPr marL="457200" indent="-457200" algn="just">
              <a:buFont typeface="+mj-lt"/>
              <a:buAutoNum type="arabicPeriod"/>
            </a:pPr>
            <a:r>
              <a:rPr lang="ru-RU" sz="2000" dirty="0" smtClean="0">
                <a:latin typeface="Times New Roman" pitchFamily="18" charset="0"/>
                <a:cs typeface="Times New Roman" pitchFamily="18" charset="0"/>
              </a:rPr>
              <a:t>Негативизм по отношению к учителям.</a:t>
            </a:r>
          </a:p>
          <a:p>
            <a:pPr marL="457200" indent="-457200" algn="just">
              <a:buFont typeface="+mj-lt"/>
              <a:buAutoNum type="arabicPeriod"/>
            </a:pPr>
            <a:r>
              <a:rPr lang="ru-RU" sz="2000" dirty="0" smtClean="0">
                <a:latin typeface="Times New Roman" pitchFamily="18" charset="0"/>
                <a:cs typeface="Times New Roman" pitchFamily="18" charset="0"/>
              </a:rPr>
              <a:t>Трагические переживания </a:t>
            </a:r>
            <a:r>
              <a:rPr lang="ru-RU" sz="2000" dirty="0" err="1" smtClean="0">
                <a:latin typeface="Times New Roman" pitchFamily="18" charset="0"/>
                <a:cs typeface="Times New Roman" pitchFamily="18" charset="0"/>
              </a:rPr>
              <a:t>невключённости</a:t>
            </a:r>
            <a:r>
              <a:rPr lang="ru-RU" sz="2000" dirty="0" smtClean="0">
                <a:latin typeface="Times New Roman" pitchFamily="18" charset="0"/>
                <a:cs typeface="Times New Roman" pitchFamily="18" charset="0"/>
              </a:rPr>
              <a:t> в группу сверстников.</a:t>
            </a:r>
          </a:p>
          <a:p>
            <a:pPr marL="457200" indent="-457200" algn="just">
              <a:buFont typeface="+mj-lt"/>
              <a:buAutoNum type="arabicPeriod"/>
            </a:pPr>
            <a:r>
              <a:rPr lang="ru-RU" sz="2000" dirty="0" smtClean="0">
                <a:latin typeface="Times New Roman" pitchFamily="18" charset="0"/>
                <a:cs typeface="Times New Roman" pitchFamily="18" charset="0"/>
              </a:rPr>
              <a:t>Надежда на неопределённое светлое будущее.</a:t>
            </a:r>
          </a:p>
          <a:p>
            <a:pPr marL="457200" indent="-457200" algn="just">
              <a:buFont typeface="+mj-lt"/>
              <a:buAutoNum type="arabicPeriod"/>
            </a:pPr>
            <a:r>
              <a:rPr lang="ru-RU" sz="2000" dirty="0" smtClean="0">
                <a:latin typeface="Times New Roman" pitchFamily="18" charset="0"/>
                <a:cs typeface="Times New Roman" pitchFamily="18" charset="0"/>
              </a:rPr>
              <a:t>Бравада своей независимостью.</a:t>
            </a:r>
          </a:p>
          <a:p>
            <a:pPr marL="457200" indent="-457200" algn="just">
              <a:buFont typeface="+mj-lt"/>
              <a:buAutoNum type="arabicPeriod"/>
            </a:pPr>
            <a:r>
              <a:rPr lang="ru-RU" sz="2000" dirty="0" smtClean="0">
                <a:latin typeface="Times New Roman" pitchFamily="18" charset="0"/>
                <a:cs typeface="Times New Roman" pitchFamily="18" charset="0"/>
              </a:rPr>
              <a:t>Приверженность материальным интересам.</a:t>
            </a:r>
          </a:p>
          <a:p>
            <a:pPr marL="457200" indent="-457200" algn="just"/>
            <a:endParaRPr lang="ru-RU" sz="2000" dirty="0" smtClean="0">
              <a:latin typeface="Times New Roman" pitchFamily="18" charset="0"/>
              <a:cs typeface="Times New Roman" pitchFamily="18" charset="0"/>
            </a:endParaRPr>
          </a:p>
          <a:p>
            <a:pPr marL="457200" indent="-457200" algn="just"/>
            <a:r>
              <a:rPr lang="ru-RU" sz="2000" b="1" dirty="0" smtClean="0">
                <a:latin typeface="Times New Roman" pitchFamily="18" charset="0"/>
                <a:cs typeface="Times New Roman" pitchFamily="18" charset="0"/>
              </a:rPr>
              <a:t>Суть кризиса: </a:t>
            </a:r>
            <a:r>
              <a:rPr lang="ru-RU" sz="2000" dirty="0" smtClean="0">
                <a:latin typeface="Times New Roman" pitchFamily="18" charset="0"/>
                <a:cs typeface="Times New Roman" pitchFamily="18" charset="0"/>
              </a:rPr>
              <a:t>в качественном изменении психического развития.</a:t>
            </a:r>
          </a:p>
          <a:p>
            <a:pPr marL="457200" indent="-457200" algn="just"/>
            <a:r>
              <a:rPr lang="ru-RU" sz="2000" b="1" dirty="0" smtClean="0">
                <a:latin typeface="Times New Roman" pitchFamily="18" charset="0"/>
                <a:cs typeface="Times New Roman" pitchFamily="18" charset="0"/>
              </a:rPr>
              <a:t>Один из первых результатов </a:t>
            </a:r>
            <a:r>
              <a:rPr lang="ru-RU" sz="2000" b="1" dirty="0" err="1" smtClean="0">
                <a:latin typeface="Times New Roman" pitchFamily="18" charset="0"/>
                <a:cs typeface="Times New Roman" pitchFamily="18" charset="0"/>
              </a:rPr>
              <a:t>самоосознания</a:t>
            </a:r>
            <a:r>
              <a:rPr lang="ru-RU" sz="2000" b="1" dirty="0" smtClean="0">
                <a:latin typeface="Times New Roman" pitchFamily="18" charset="0"/>
                <a:cs typeface="Times New Roman" pitchFamily="18" charset="0"/>
              </a:rPr>
              <a:t> – </a:t>
            </a:r>
            <a:r>
              <a:rPr lang="ru-RU" sz="2000" dirty="0" smtClean="0">
                <a:latin typeface="Times New Roman" pitchFamily="18" charset="0"/>
                <a:cs typeface="Times New Roman" pitchFamily="18" charset="0"/>
              </a:rPr>
              <a:t>низкая самооценка.</a:t>
            </a:r>
          </a:p>
          <a:p>
            <a:pPr marL="457200" indent="-457200" algn="just"/>
            <a:r>
              <a:rPr lang="ru-RU" sz="2000" b="1" dirty="0" smtClean="0">
                <a:latin typeface="Times New Roman" pitchFamily="18" charset="0"/>
                <a:cs typeface="Times New Roman" pitchFamily="18" charset="0"/>
              </a:rPr>
              <a:t>Позитивные переживания – </a:t>
            </a:r>
            <a:r>
              <a:rPr lang="ru-RU" sz="2000" dirty="0" smtClean="0">
                <a:latin typeface="Times New Roman" pitchFamily="18" charset="0"/>
                <a:cs typeface="Times New Roman" pitchFamily="18" charset="0"/>
              </a:rPr>
              <a:t>это переживания, связанные с самореализацией, активной работой по развитию собственной личности.</a:t>
            </a:r>
          </a:p>
          <a:p>
            <a:pPr marL="457200" indent="-457200" algn="just"/>
            <a:r>
              <a:rPr lang="ru-RU" sz="2000" b="1" dirty="0" smtClean="0">
                <a:latin typeface="Times New Roman" pitchFamily="18" charset="0"/>
                <a:cs typeface="Times New Roman" pitchFamily="18" charset="0"/>
              </a:rPr>
              <a:t>Новообразования – </a:t>
            </a:r>
            <a:r>
              <a:rPr lang="ru-RU" sz="2000" dirty="0" smtClean="0">
                <a:latin typeface="Times New Roman" pitchFamily="18" charset="0"/>
                <a:cs typeface="Times New Roman" pitchFamily="18" charset="0"/>
              </a:rPr>
              <a:t>изменение взаимоотношений между ребёнком и взрослыми, необходимость выработки новых критериев в оценке окружающих и самого себя.</a:t>
            </a:r>
            <a:endParaRPr lang="ru-RU" sz="2000" b="1" dirty="0" smtClean="0">
              <a:latin typeface="Times New Roman" pitchFamily="18" charset="0"/>
              <a:cs typeface="Times New Roman" pitchFamily="18" charset="0"/>
            </a:endParaRPr>
          </a:p>
        </p:txBody>
      </p:sp>
      <p:pic>
        <p:nvPicPr>
          <p:cNvPr id="2" name="Picture 2" descr="https://psy-files.ru/wp-content/uploads/1/4/e/14e02f5f109b19513cd4002b029e524d.jpg"/>
          <p:cNvPicPr>
            <a:picLocks noChangeAspect="1" noChangeArrowheads="1"/>
          </p:cNvPicPr>
          <p:nvPr/>
        </p:nvPicPr>
        <p:blipFill>
          <a:blip r:embed="rId3" cstate="print"/>
          <a:srcRect/>
          <a:stretch>
            <a:fillRect/>
          </a:stretch>
        </p:blipFill>
        <p:spPr bwMode="auto">
          <a:xfrm>
            <a:off x="1835696" y="4653136"/>
            <a:ext cx="3048514" cy="2088232"/>
          </a:xfrm>
          <a:prstGeom prst="rect">
            <a:avLst/>
          </a:prstGeom>
          <a:noFill/>
        </p:spPr>
      </p:pic>
      <p:pic>
        <p:nvPicPr>
          <p:cNvPr id="1028" name="Picture 4" descr="https://www.best-camp.ru/source/test/3d87beed-1322-4d85-b8ce-f59261b62867-min.jpg"/>
          <p:cNvPicPr>
            <a:picLocks noChangeAspect="1" noChangeArrowheads="1"/>
          </p:cNvPicPr>
          <p:nvPr/>
        </p:nvPicPr>
        <p:blipFill>
          <a:blip r:embed="rId4" cstate="print"/>
          <a:srcRect/>
          <a:stretch>
            <a:fillRect/>
          </a:stretch>
        </p:blipFill>
        <p:spPr bwMode="auto">
          <a:xfrm>
            <a:off x="5076056" y="4653136"/>
            <a:ext cx="2712301" cy="203422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59394" name="AutoShape 2" descr="https://cdn1.ozone.ru/s3/multimedia-n/650001403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9396" name="AutoShape 4" descr="https://cdn1.ozone.ru/s3/multimedia-n/650001403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9398" name="AutoShape 6" descr="https://cdn1.ozone.ru/s3/multimedia-g/637464154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9400" name="AutoShape 8" descr="https://cdn1.ozone.ru/s3/multimedia-n/650001403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9402" name="Picture 10" descr="https://avatars.mds.yandex.net/get-mpic/4497593/img_id7554302547352760733.jpeg/orig"/>
          <p:cNvPicPr>
            <a:picLocks noChangeAspect="1" noChangeArrowheads="1"/>
          </p:cNvPicPr>
          <p:nvPr/>
        </p:nvPicPr>
        <p:blipFill>
          <a:blip r:embed="rId3" cstate="print"/>
          <a:srcRect/>
          <a:stretch>
            <a:fillRect/>
          </a:stretch>
        </p:blipFill>
        <p:spPr bwMode="auto">
          <a:xfrm>
            <a:off x="4932040" y="188640"/>
            <a:ext cx="4018577" cy="6408712"/>
          </a:xfrm>
          <a:prstGeom prst="rect">
            <a:avLst/>
          </a:prstGeom>
          <a:noFill/>
        </p:spPr>
      </p:pic>
      <p:pic>
        <p:nvPicPr>
          <p:cNvPr id="59403" name="Picture 11"/>
          <p:cNvPicPr>
            <a:picLocks noChangeAspect="1" noChangeArrowheads="1"/>
          </p:cNvPicPr>
          <p:nvPr/>
        </p:nvPicPr>
        <p:blipFill>
          <a:blip r:embed="rId4" cstate="print"/>
          <a:srcRect/>
          <a:stretch>
            <a:fillRect/>
          </a:stretch>
        </p:blipFill>
        <p:spPr bwMode="auto">
          <a:xfrm>
            <a:off x="179512" y="404664"/>
            <a:ext cx="4733927" cy="5949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pic>
        <p:nvPicPr>
          <p:cNvPr id="55298" name="Picture 2"/>
          <p:cNvPicPr>
            <a:picLocks noChangeAspect="1" noChangeArrowheads="1"/>
          </p:cNvPicPr>
          <p:nvPr/>
        </p:nvPicPr>
        <p:blipFill>
          <a:blip r:embed="rId3" cstate="print"/>
          <a:srcRect/>
          <a:stretch>
            <a:fillRect/>
          </a:stretch>
        </p:blipFill>
        <p:spPr bwMode="auto">
          <a:xfrm>
            <a:off x="2483768" y="116632"/>
            <a:ext cx="4104456" cy="65746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coolsen.ru/wp-content/uploads/2021/06/4-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076" name="AutoShape 4" descr="https://coolsen.ru/wp-content/uploads/2021/06/4-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77" name="Picture 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73211" cy="6858000"/>
          </a:xfrm>
          <a:prstGeom prst="rect">
            <a:avLst/>
          </a:prstGeom>
          <a:noFill/>
          <a:ln w="9525">
            <a:noFill/>
            <a:miter lim="800000"/>
            <a:headEnd/>
            <a:tailEnd/>
          </a:ln>
          <a:effectLst/>
        </p:spPr>
      </p:pic>
      <p:sp>
        <p:nvSpPr>
          <p:cNvPr id="3" name="TextBox 2"/>
          <p:cNvSpPr txBox="1"/>
          <p:nvPr/>
        </p:nvSpPr>
        <p:spPr>
          <a:xfrm>
            <a:off x="323528" y="1916832"/>
            <a:ext cx="8568952" cy="4524315"/>
          </a:xfrm>
          <a:prstGeom prst="rect">
            <a:avLst/>
          </a:prstGeom>
          <a:noFill/>
        </p:spPr>
        <p:txBody>
          <a:bodyPr wrap="square" rtlCol="0">
            <a:spAutoFit/>
          </a:bodyPr>
          <a:lstStyle/>
          <a:p>
            <a:pPr algn="just"/>
            <a:r>
              <a:rPr lang="ru-RU" sz="2400" dirty="0" smtClean="0">
                <a:latin typeface="Times New Roman" pitchFamily="18" charset="0"/>
                <a:cs typeface="Times New Roman" pitchFamily="18" charset="0"/>
              </a:rPr>
              <a:t>МКБ – 11 (</a:t>
            </a:r>
            <a:r>
              <a:rPr lang="en-US" sz="2400" dirty="0" smtClean="0">
                <a:latin typeface="Times New Roman" pitchFamily="18" charset="0"/>
                <a:cs typeface="Times New Roman" pitchFamily="18" charset="0"/>
              </a:rPr>
              <a:t>ICD-11)</a:t>
            </a:r>
            <a:r>
              <a:rPr lang="ru-RU" sz="2400" dirty="0" smtClean="0">
                <a:latin typeface="Times New Roman" pitchFamily="18" charset="0"/>
                <a:cs typeface="Times New Roman" pitchFamily="18" charset="0"/>
              </a:rPr>
              <a:t>, глава 6 «Психические и поведенческие расстройства и нарушения нейропсихического развития» (перевод на русский язык М.А. </a:t>
            </a:r>
            <a:r>
              <a:rPr lang="ru-RU" sz="2400" dirty="0" err="1" smtClean="0">
                <a:latin typeface="Times New Roman" pitchFamily="18" charset="0"/>
                <a:cs typeface="Times New Roman" pitchFamily="18" charset="0"/>
              </a:rPr>
              <a:t>Кулыгиной</a:t>
            </a:r>
            <a:r>
              <a:rPr lang="ru-RU" sz="2400" dirty="0" smtClean="0">
                <a:latin typeface="Times New Roman" pitchFamily="18" charset="0"/>
                <a:cs typeface="Times New Roman" pitchFamily="18" charset="0"/>
              </a:rPr>
              <a:t>):</a:t>
            </a:r>
          </a:p>
          <a:p>
            <a:pPr algn="just"/>
            <a:r>
              <a:rPr lang="ru-RU" sz="2400" dirty="0" smtClean="0">
                <a:latin typeface="Times New Roman" pitchFamily="18" charset="0"/>
                <a:cs typeface="Times New Roman" pitchFamily="18" charset="0"/>
              </a:rPr>
              <a:t>Раздел «Расстройства вследствие употребления </a:t>
            </a:r>
            <a:r>
              <a:rPr lang="ru-RU" sz="2400" dirty="0" err="1" smtClean="0">
                <a:latin typeface="Times New Roman" pitchFamily="18" charset="0"/>
                <a:cs typeface="Times New Roman" pitchFamily="18" charset="0"/>
              </a:rPr>
              <a:t>психоактивных</a:t>
            </a:r>
            <a:r>
              <a:rPr lang="ru-RU" sz="2400" dirty="0" smtClean="0">
                <a:latin typeface="Times New Roman" pitchFamily="18" charset="0"/>
                <a:cs typeface="Times New Roman" pitchFamily="18" charset="0"/>
              </a:rPr>
              <a:t> веществ и </a:t>
            </a:r>
            <a:r>
              <a:rPr lang="ru-RU" sz="2400" dirty="0" err="1" smtClean="0">
                <a:latin typeface="Times New Roman" pitchFamily="18" charset="0"/>
                <a:cs typeface="Times New Roman" pitchFamily="18" charset="0"/>
              </a:rPr>
              <a:t>аддиктивного</a:t>
            </a:r>
            <a:r>
              <a:rPr lang="ru-RU" sz="2400" dirty="0" smtClean="0">
                <a:latin typeface="Times New Roman" pitchFamily="18" charset="0"/>
                <a:cs typeface="Times New Roman" pitchFamily="18" charset="0"/>
              </a:rPr>
              <a:t> поведения» (</a:t>
            </a:r>
            <a:r>
              <a:rPr lang="ru-RU" sz="2000" b="1" dirty="0" smtClean="0">
                <a:latin typeface="Times New Roman" pitchFamily="18" charset="0"/>
                <a:cs typeface="Times New Roman" pitchFamily="18" charset="0"/>
              </a:rPr>
              <a:t>Блок L1-6C4).</a:t>
            </a:r>
          </a:p>
          <a:p>
            <a:pPr algn="just"/>
            <a:r>
              <a:rPr lang="ru-RU" sz="2400" dirty="0" smtClean="0">
                <a:latin typeface="Times New Roman" pitchFamily="18" charset="0"/>
                <a:cs typeface="Times New Roman" pitchFamily="18" charset="0"/>
              </a:rPr>
              <a:t> (под. ред. проф. Е.А. </a:t>
            </a:r>
            <a:r>
              <a:rPr lang="ru-RU" sz="2400" dirty="0" err="1" smtClean="0">
                <a:latin typeface="Times New Roman" pitchFamily="18" charset="0"/>
                <a:cs typeface="Times New Roman" pitchFamily="18" charset="0"/>
              </a:rPr>
              <a:t>Брюна</a:t>
            </a:r>
            <a:r>
              <a:rPr lang="ru-RU" sz="2400" dirty="0" smtClean="0">
                <a:latin typeface="Times New Roman" pitchFamily="18" charset="0"/>
                <a:cs typeface="Times New Roman" pitchFamily="18" charset="0"/>
              </a:rPr>
              <a:t>) включает в себя подразделы:</a:t>
            </a:r>
          </a:p>
          <a:p>
            <a:pPr algn="just">
              <a:buFontTx/>
              <a:buChar char="-"/>
            </a:pPr>
            <a:r>
              <a:rPr lang="ru-RU" sz="2400" dirty="0" smtClean="0">
                <a:latin typeface="Times New Roman" pitchFamily="18" charset="0"/>
                <a:cs typeface="Times New Roman" pitchFamily="18" charset="0"/>
              </a:rPr>
              <a:t>Расстройства вследствие употребления </a:t>
            </a:r>
            <a:r>
              <a:rPr lang="ru-RU" sz="2400" dirty="0" err="1" smtClean="0">
                <a:latin typeface="Times New Roman" pitchFamily="18" charset="0"/>
                <a:cs typeface="Times New Roman" pitchFamily="18" charset="0"/>
              </a:rPr>
              <a:t>психоактивных</a:t>
            </a:r>
            <a:r>
              <a:rPr lang="ru-RU" sz="2400" dirty="0" smtClean="0">
                <a:latin typeface="Times New Roman" pitchFamily="18" charset="0"/>
                <a:cs typeface="Times New Roman" pitchFamily="18" charset="0"/>
              </a:rPr>
              <a:t> веществ (</a:t>
            </a:r>
            <a:r>
              <a:rPr lang="ru-RU" sz="2000" b="1" dirty="0" smtClean="0">
                <a:latin typeface="Times New Roman" pitchFamily="18" charset="0"/>
                <a:cs typeface="Times New Roman" pitchFamily="18" charset="0"/>
              </a:rPr>
              <a:t>Блок L2-6C4)</a:t>
            </a:r>
            <a:r>
              <a:rPr lang="ru-RU" sz="2400" dirty="0" smtClean="0">
                <a:latin typeface="Times New Roman" pitchFamily="18" charset="0"/>
                <a:cs typeface="Times New Roman" pitchFamily="18" charset="0"/>
              </a:rPr>
              <a:t>. На 14-ти страницах перечислены диагнозы. Описание приводится на 162 страницах.</a:t>
            </a:r>
          </a:p>
          <a:p>
            <a:pPr algn="just">
              <a:buFontTx/>
              <a:buChar char="-"/>
            </a:pPr>
            <a:r>
              <a:rPr lang="ru-RU" sz="2400" dirty="0" smtClean="0">
                <a:latin typeface="Times New Roman" pitchFamily="18" charset="0"/>
                <a:cs typeface="Times New Roman" pitchFamily="18" charset="0"/>
              </a:rPr>
              <a:t> Расстройства контроля побуждений (</a:t>
            </a:r>
            <a:r>
              <a:rPr lang="ru-RU" sz="2000" b="1" dirty="0" smtClean="0">
                <a:latin typeface="Times New Roman" pitchFamily="18" charset="0"/>
                <a:cs typeface="Times New Roman" pitchFamily="18" charset="0"/>
              </a:rPr>
              <a:t>Блок L2-6C5</a:t>
            </a:r>
            <a:r>
              <a:rPr lang="ru-RU" sz="2400" dirty="0" smtClean="0"/>
              <a:t>)</a:t>
            </a:r>
            <a:r>
              <a:rPr lang="ru-RU" sz="2400" dirty="0" smtClean="0">
                <a:latin typeface="Times New Roman" pitchFamily="18" charset="0"/>
                <a:cs typeface="Times New Roman" pitchFamily="18" charset="0"/>
              </a:rPr>
              <a:t>. Представлено на 5-ти страницах (диагнозы вместе с описанием).</a:t>
            </a:r>
            <a:endParaRPr lang="ru-RU" sz="2400" dirty="0">
              <a:latin typeface="Times New Roman" pitchFamily="18" charset="0"/>
              <a:cs typeface="Times New Roman" pitchFamily="18" charset="0"/>
            </a:endParaRPr>
          </a:p>
        </p:txBody>
      </p:sp>
      <p:pic>
        <p:nvPicPr>
          <p:cNvPr id="27652" name="Picture 4" descr="https://avatars.dzeninfra.ru/get-zen_brief/6488213/pub_62d9feff64af52636e46d429_62da00699d059c55fecbf176/scale_1200"/>
          <p:cNvPicPr>
            <a:picLocks noChangeAspect="1" noChangeArrowheads="1"/>
          </p:cNvPicPr>
          <p:nvPr/>
        </p:nvPicPr>
        <p:blipFill>
          <a:blip r:embed="rId4" cstate="print"/>
          <a:srcRect/>
          <a:stretch>
            <a:fillRect/>
          </a:stretch>
        </p:blipFill>
        <p:spPr bwMode="auto">
          <a:xfrm>
            <a:off x="0" y="116632"/>
            <a:ext cx="9144000" cy="158417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3" name="TextBox 2"/>
          <p:cNvSpPr txBox="1"/>
          <p:nvPr/>
        </p:nvSpPr>
        <p:spPr>
          <a:xfrm>
            <a:off x="0" y="0"/>
            <a:ext cx="9144000" cy="6555641"/>
          </a:xfrm>
          <a:prstGeom prst="rect">
            <a:avLst/>
          </a:prstGeom>
          <a:noFill/>
        </p:spPr>
        <p:txBody>
          <a:bodyPr wrap="square" rtlCol="0">
            <a:spAutoFit/>
          </a:bodyPr>
          <a:lstStyle/>
          <a:p>
            <a:pPr algn="ctr"/>
            <a:r>
              <a:rPr lang="ru-RU" sz="2000" b="1" dirty="0" smtClean="0">
                <a:latin typeface="Times New Roman" pitchFamily="18" charset="0"/>
                <a:cs typeface="Times New Roman" pitchFamily="18" charset="0"/>
              </a:rPr>
              <a:t>РАССТРОЙСТВА КОНТРОЛЯ ПОБУЖДЕНИЙ (БЛОК L1-6C7)</a:t>
            </a:r>
            <a:endParaRPr lang="ru-RU" sz="2000" dirty="0" smtClean="0">
              <a:latin typeface="Times New Roman" pitchFamily="18" charset="0"/>
              <a:cs typeface="Times New Roman" pitchFamily="18" charset="0"/>
            </a:endParaRPr>
          </a:p>
          <a:p>
            <a:pPr indent="541338" algn="just"/>
            <a:r>
              <a:rPr lang="ru-RU" sz="2000" dirty="0" smtClean="0">
                <a:latin typeface="Times New Roman" pitchFamily="18" charset="0"/>
                <a:cs typeface="Times New Roman" pitchFamily="18" charset="0"/>
              </a:rPr>
              <a:t>Расстройства контроля побуждений характеризуется повторяющимся поведением, в основе которого лежит неспособность противостоять побуждению, влечению или стремлению совершить действие, и которое дает человеку ощущение удовлетворения, по крайней мере кратковременное, несмотря на такие последствия, как долгосрочный вред, причиняемый либо самому человеку, либо другим людям. Такое поведение вызывает выраженный </a:t>
            </a:r>
            <a:r>
              <a:rPr lang="ru-RU" sz="2000" dirty="0" err="1" smtClean="0">
                <a:latin typeface="Times New Roman" pitchFamily="18" charset="0"/>
                <a:cs typeface="Times New Roman" pitchFamily="18" charset="0"/>
              </a:rPr>
              <a:t>дистресс</a:t>
            </a:r>
            <a:r>
              <a:rPr lang="ru-RU" sz="2000" dirty="0" smtClean="0">
                <a:latin typeface="Times New Roman" pitchFamily="18" charset="0"/>
                <a:cs typeface="Times New Roman" pitchFamily="18" charset="0"/>
              </a:rPr>
              <a:t> или значительные нарушения в личной, семейной, социальной, учебной, профессиональной или других важных сферах функционирования. Расстройства контроля побуждений включают целый ряд специфических форм поведения, включая поджигательство, кражи, сексуальное поведение и внезапные вспышки гнева.</a:t>
            </a:r>
          </a:p>
          <a:p>
            <a:pPr marL="1258888">
              <a:spcBef>
                <a:spcPts val="1200"/>
              </a:spcBef>
            </a:pPr>
            <a:r>
              <a:rPr lang="ru-RU" sz="2000" b="1" dirty="0" smtClean="0"/>
              <a:t>6C70	Пиромания</a:t>
            </a:r>
            <a:endParaRPr lang="ru-RU" sz="2000" dirty="0" smtClean="0"/>
          </a:p>
          <a:p>
            <a:pPr marL="1258888">
              <a:spcBef>
                <a:spcPts val="1200"/>
              </a:spcBef>
            </a:pPr>
            <a:r>
              <a:rPr lang="ru-RU" sz="2000" b="1" dirty="0" smtClean="0"/>
              <a:t>6C71	Клептомания</a:t>
            </a:r>
            <a:endParaRPr lang="ru-RU" sz="2000" dirty="0" smtClean="0"/>
          </a:p>
          <a:p>
            <a:pPr marL="1258888">
              <a:spcBef>
                <a:spcPts val="1200"/>
              </a:spcBef>
            </a:pPr>
            <a:r>
              <a:rPr lang="ru-RU" sz="2000" b="1" dirty="0" smtClean="0"/>
              <a:t>6C72	</a:t>
            </a:r>
            <a:r>
              <a:rPr lang="ru-RU" sz="2000" b="1" dirty="0" err="1" smtClean="0"/>
              <a:t>Компульсивное</a:t>
            </a:r>
            <a:r>
              <a:rPr lang="ru-RU" sz="2000" b="1" dirty="0" smtClean="0"/>
              <a:t> расстройство сексуального поведения</a:t>
            </a:r>
          </a:p>
          <a:p>
            <a:pPr marL="1258888">
              <a:spcBef>
                <a:spcPts val="1200"/>
              </a:spcBef>
            </a:pPr>
            <a:r>
              <a:rPr lang="ru-RU" sz="2000" b="1" dirty="0" smtClean="0"/>
              <a:t>6C73	Периодическое эксплозивное расстройство </a:t>
            </a:r>
          </a:p>
          <a:p>
            <a:pPr marL="1258888">
              <a:spcBef>
                <a:spcPts val="1200"/>
              </a:spcBef>
            </a:pPr>
            <a:r>
              <a:rPr lang="ru-RU" sz="2000" b="1" dirty="0" smtClean="0"/>
              <a:t>6C7Y	Другие уточненные расстройства контроля</a:t>
            </a:r>
            <a:r>
              <a:rPr lang="ru-RU" sz="2000" dirty="0" smtClean="0"/>
              <a:t> </a:t>
            </a:r>
            <a:r>
              <a:rPr lang="ru-RU" sz="2000" b="1" dirty="0" smtClean="0"/>
              <a:t>побуждений</a:t>
            </a:r>
            <a:endParaRPr lang="ru-RU" sz="2000" dirty="0" smtClean="0"/>
          </a:p>
          <a:p>
            <a:pPr marL="1258888">
              <a:spcBef>
                <a:spcPts val="1200"/>
              </a:spcBef>
            </a:pPr>
            <a:r>
              <a:rPr lang="ru-RU" sz="2000" b="1" dirty="0" smtClean="0"/>
              <a:t>6C7Z	Расстройства контроля побуждений, </a:t>
            </a:r>
            <a:r>
              <a:rPr lang="ru-RU" sz="2000" b="1" dirty="0" err="1" smtClean="0"/>
              <a:t>неуточненные</a:t>
            </a:r>
            <a:endParaRPr lang="ru-RU"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3" name="TextBox 2"/>
          <p:cNvSpPr txBox="1"/>
          <p:nvPr/>
        </p:nvSpPr>
        <p:spPr>
          <a:xfrm>
            <a:off x="0" y="1"/>
            <a:ext cx="9144000" cy="4339650"/>
          </a:xfrm>
          <a:prstGeom prst="rect">
            <a:avLst/>
          </a:prstGeom>
          <a:noFill/>
        </p:spPr>
        <p:txBody>
          <a:bodyPr wrap="square" rtlCol="0">
            <a:spAutoFit/>
          </a:bodyPr>
          <a:lstStyle/>
          <a:p>
            <a:pPr algn="ctr"/>
            <a:r>
              <a:rPr lang="ru-RU" sz="2400" b="1" dirty="0" smtClean="0">
                <a:latin typeface="Times New Roman" pitchFamily="18" charset="0"/>
                <a:cs typeface="Times New Roman" pitchFamily="18" charset="0"/>
              </a:rPr>
              <a:t>ПИРОМАНИЯ</a:t>
            </a:r>
          </a:p>
          <a:p>
            <a:pPr indent="541338" algn="just"/>
            <a:r>
              <a:rPr lang="ru-RU" dirty="0" smtClean="0">
                <a:latin typeface="Times New Roman" pitchFamily="18" charset="0"/>
                <a:cs typeface="Times New Roman" pitchFamily="18" charset="0"/>
              </a:rPr>
              <a:t>Пиромания характеризуется поведением с периодически возникающей неспособностью контролировать сильные побуждения к поджиганию, что приводит к многочисленным актам или попыткам поджога имущества или других объектов при отсутствии понятного мотива (напр., денежная выгода, месть, саботаж, политическое заявление, привлечение внимания или признание). При данном расстройстве отмечается нарастание чувства напряжения или эмоционального возбуждения, предшествующее совершению поджога,</a:t>
            </a:r>
            <a:r>
              <a:rPr lang="ru-RU" dirty="0" smtClean="0"/>
              <a:t> </a:t>
            </a:r>
            <a:r>
              <a:rPr lang="ru-RU" dirty="0" smtClean="0">
                <a:latin typeface="Times New Roman" pitchFamily="18" charset="0"/>
                <a:cs typeface="Times New Roman" pitchFamily="18" charset="0"/>
              </a:rPr>
              <a:t>стойкое увлечение всем, что связано с огнем (напр., наблюдение за пожарами, разведение костров, интерес к противопожарному оборудованию), а также чувство удовольствия, возбуждения, облегчения или удовлетворения во время или сразу после совершения поджога, наблюдения за его последствиями или участия в его устранении. Такое поведение не объясняется в большей мере нарушением интеллекта, другим психическим и поведенческим расстройством или интоксикацией </a:t>
            </a:r>
            <a:r>
              <a:rPr lang="ru-RU" dirty="0" err="1" smtClean="0">
                <a:latin typeface="Times New Roman" pitchFamily="18" charset="0"/>
                <a:cs typeface="Times New Roman" pitchFamily="18" charset="0"/>
              </a:rPr>
              <a:t>психоактивными</a:t>
            </a:r>
            <a:r>
              <a:rPr lang="ru-RU" dirty="0" smtClean="0">
                <a:latin typeface="Times New Roman" pitchFamily="18" charset="0"/>
                <a:cs typeface="Times New Roman" pitchFamily="18" charset="0"/>
              </a:rPr>
              <a:t> веществами. </a:t>
            </a:r>
          </a:p>
          <a:p>
            <a:pPr algn="just"/>
            <a:endParaRPr lang="ru-RU" dirty="0">
              <a:latin typeface="Times New Roman" pitchFamily="18" charset="0"/>
              <a:cs typeface="Times New Roman" pitchFamily="18" charset="0"/>
            </a:endParaRPr>
          </a:p>
        </p:txBody>
      </p:sp>
      <p:pic>
        <p:nvPicPr>
          <p:cNvPr id="24580" name="Picture 4" descr="https://cdnn1.img.sputnik-ossetia.ru/img/49/39/493924_0:0:3076:1741_2072x0_60_0_0_620f3841f21151f7f5b961baea90f40e.jpg"/>
          <p:cNvPicPr>
            <a:picLocks noChangeAspect="1" noChangeArrowheads="1"/>
          </p:cNvPicPr>
          <p:nvPr/>
        </p:nvPicPr>
        <p:blipFill>
          <a:blip r:embed="rId3" cstate="print"/>
          <a:srcRect/>
          <a:stretch>
            <a:fillRect/>
          </a:stretch>
        </p:blipFill>
        <p:spPr bwMode="auto">
          <a:xfrm>
            <a:off x="611560" y="4077072"/>
            <a:ext cx="4608512" cy="2606746"/>
          </a:xfrm>
          <a:prstGeom prst="rect">
            <a:avLst/>
          </a:prstGeom>
          <a:noFill/>
        </p:spPr>
      </p:pic>
      <p:pic>
        <p:nvPicPr>
          <p:cNvPr id="24582" name="Picture 6" descr="https://i1.sndcdn.com/artworks-000273308564-dkk00y-t500x500.jpg"/>
          <p:cNvPicPr>
            <a:picLocks noChangeAspect="1" noChangeArrowheads="1"/>
          </p:cNvPicPr>
          <p:nvPr/>
        </p:nvPicPr>
        <p:blipFill>
          <a:blip r:embed="rId4" cstate="print"/>
          <a:srcRect/>
          <a:stretch>
            <a:fillRect/>
          </a:stretch>
        </p:blipFill>
        <p:spPr bwMode="auto">
          <a:xfrm>
            <a:off x="5868144" y="3861048"/>
            <a:ext cx="2818284" cy="281828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3" name="TextBox 2"/>
          <p:cNvSpPr txBox="1"/>
          <p:nvPr/>
        </p:nvSpPr>
        <p:spPr>
          <a:xfrm>
            <a:off x="0" y="1"/>
            <a:ext cx="9144000" cy="3816429"/>
          </a:xfrm>
          <a:prstGeom prst="rect">
            <a:avLst/>
          </a:prstGeom>
          <a:noFill/>
        </p:spPr>
        <p:txBody>
          <a:bodyPr wrap="square" rtlCol="0">
            <a:spAutoFit/>
          </a:bodyPr>
          <a:lstStyle/>
          <a:p>
            <a:pPr algn="ctr"/>
            <a:r>
              <a:rPr lang="ru-RU" sz="2400" b="1" dirty="0" smtClean="0">
                <a:latin typeface="Times New Roman" pitchFamily="18" charset="0"/>
                <a:cs typeface="Times New Roman" pitchFamily="18" charset="0"/>
              </a:rPr>
              <a:t>КЛЕПТОМАНИЯ</a:t>
            </a:r>
          </a:p>
          <a:p>
            <a:pPr indent="541338" algn="just"/>
            <a:r>
              <a:rPr lang="ru-RU" sz="2000" dirty="0" smtClean="0">
                <a:latin typeface="Times New Roman" pitchFamily="18" charset="0"/>
                <a:cs typeface="Times New Roman" pitchFamily="18" charset="0"/>
              </a:rPr>
              <a:t>Клептомания характеризуется поведением с периодически возникающей неспособностью контролировать сильные побуждения к краже предметов при отсутствии понятного мотива (напр., предметы берутся не для личного пользования или получения денежной выгоды). При данном расстройстве отмечается нарастание чувства напряжения или эмоционального возбуждения, предшествующее совершению кражи, а также чувство удовольствия, возбуждения, облегчения или удовлетворения во время и сразу после совершения кражи. Такое поведение не объясняется в большей мере нарушением интеллекта, другим психическим и поведенческим расстройством или интоксикацией </a:t>
            </a:r>
            <a:r>
              <a:rPr lang="ru-RU" sz="2000" dirty="0" err="1" smtClean="0">
                <a:latin typeface="Times New Roman" pitchFamily="18" charset="0"/>
                <a:cs typeface="Times New Roman" pitchFamily="18" charset="0"/>
              </a:rPr>
              <a:t>психоактивными</a:t>
            </a:r>
            <a:r>
              <a:rPr lang="ru-RU" sz="2000" dirty="0" smtClean="0">
                <a:latin typeface="Times New Roman" pitchFamily="18" charset="0"/>
                <a:cs typeface="Times New Roman" pitchFamily="18" charset="0"/>
              </a:rPr>
              <a:t> веществами.</a:t>
            </a:r>
          </a:p>
          <a:p>
            <a:pPr algn="just"/>
            <a:endParaRPr lang="ru-RU" dirty="0">
              <a:latin typeface="Times New Roman" pitchFamily="18" charset="0"/>
              <a:cs typeface="Times New Roman" pitchFamily="18" charset="0"/>
            </a:endParaRPr>
          </a:p>
        </p:txBody>
      </p:sp>
      <p:pic>
        <p:nvPicPr>
          <p:cNvPr id="45058" name="Picture 2" descr="https://avatars.dzeninfra.ru/get-zen_doc/1533996/pub_5e5a2700f6822b7385feb610_5e5a31a4f9358e4f31db0045/scale_1200"/>
          <p:cNvPicPr>
            <a:picLocks noChangeAspect="1" noChangeArrowheads="1"/>
          </p:cNvPicPr>
          <p:nvPr/>
        </p:nvPicPr>
        <p:blipFill>
          <a:blip r:embed="rId3" cstate="print"/>
          <a:srcRect/>
          <a:stretch>
            <a:fillRect/>
          </a:stretch>
        </p:blipFill>
        <p:spPr bwMode="auto">
          <a:xfrm>
            <a:off x="5004048" y="3356992"/>
            <a:ext cx="4003204" cy="3431318"/>
          </a:xfrm>
          <a:prstGeom prst="rect">
            <a:avLst/>
          </a:prstGeom>
          <a:noFill/>
        </p:spPr>
      </p:pic>
      <p:pic>
        <p:nvPicPr>
          <p:cNvPr id="45062" name="Picture 6" descr="https://img.xn--80ady2a0c.xn--p1ai/uploads/posts/2018-05/1526561120_77777.jpg"/>
          <p:cNvPicPr>
            <a:picLocks noChangeAspect="1" noChangeArrowheads="1"/>
          </p:cNvPicPr>
          <p:nvPr/>
        </p:nvPicPr>
        <p:blipFill>
          <a:blip r:embed="rId4" cstate="print"/>
          <a:srcRect/>
          <a:stretch>
            <a:fillRect/>
          </a:stretch>
        </p:blipFill>
        <p:spPr bwMode="auto">
          <a:xfrm>
            <a:off x="179512" y="3573016"/>
            <a:ext cx="4644516" cy="309634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3" name="TextBox 2"/>
          <p:cNvSpPr txBox="1"/>
          <p:nvPr/>
        </p:nvSpPr>
        <p:spPr>
          <a:xfrm>
            <a:off x="0" y="1"/>
            <a:ext cx="9144000" cy="3970318"/>
          </a:xfrm>
          <a:prstGeom prst="rect">
            <a:avLst/>
          </a:prstGeom>
          <a:noFill/>
        </p:spPr>
        <p:txBody>
          <a:bodyPr wrap="square" rtlCol="0">
            <a:spAutoFit/>
          </a:bodyPr>
          <a:lstStyle/>
          <a:p>
            <a:pPr algn="ctr"/>
            <a:r>
              <a:rPr lang="ru-RU" sz="2400" b="1" dirty="0" smtClean="0">
                <a:latin typeface="Times New Roman" pitchFamily="18" charset="0"/>
                <a:cs typeface="Times New Roman" pitchFamily="18" charset="0"/>
              </a:rPr>
              <a:t>ПЕРИОДИЧЕСКОЕ ЭКСПЛОЗИВНОЕ РАССТРОЙСТВО </a:t>
            </a:r>
          </a:p>
          <a:p>
            <a:pPr indent="541338" algn="just"/>
            <a:r>
              <a:rPr lang="ru-RU" sz="1900" dirty="0" smtClean="0">
                <a:latin typeface="Times New Roman" pitchFamily="18" charset="0"/>
                <a:cs typeface="Times New Roman" pitchFamily="18" charset="0"/>
              </a:rPr>
              <a:t>Периодическое эксплозивное расстройство характеризуется повторяющимися краткими эпизодами вербальной или физической агрессии или разрушения имущества. Такое поведение определяется неспособностью контролировать агрессивные побуждения, причем интенсивность или степень выраженности вспышек агрессии несоразмерны провоцирующим или вызывающим их психосоциальным стрессовым факторам. Симптомы не объясняются в большей мере другим психическим и поведенческим расстройством или нарушением нейропсихического развития и не являются проявлением поведения с хроническим гневом и раздражительностью (напр., при оппозиционно-вызывающем расстройстве). Такая форма поведения является настолько выраженной, что приводит к значительным нарушениям в личной, семейной, социальной, учебной, профессиональной или других важных сферах функционирования.</a:t>
            </a:r>
            <a:endParaRPr lang="ru-RU" sz="1900" dirty="0">
              <a:latin typeface="Times New Roman" pitchFamily="18" charset="0"/>
              <a:cs typeface="Times New Roman" pitchFamily="18" charset="0"/>
            </a:endParaRPr>
          </a:p>
        </p:txBody>
      </p:sp>
      <p:pic>
        <p:nvPicPr>
          <p:cNvPr id="46082" name="Picture 2" descr="https://psy-files.ru/wp-content/uploads/f/3/6/f36fe0648e7d34dce291f2ded4474842.jpeg"/>
          <p:cNvPicPr>
            <a:picLocks noChangeAspect="1" noChangeArrowheads="1"/>
          </p:cNvPicPr>
          <p:nvPr/>
        </p:nvPicPr>
        <p:blipFill>
          <a:blip r:embed="rId3" cstate="print"/>
          <a:srcRect/>
          <a:stretch>
            <a:fillRect/>
          </a:stretch>
        </p:blipFill>
        <p:spPr bwMode="auto">
          <a:xfrm>
            <a:off x="4712739" y="3789040"/>
            <a:ext cx="4431261" cy="2952328"/>
          </a:xfrm>
          <a:prstGeom prst="rect">
            <a:avLst/>
          </a:prstGeom>
          <a:noFill/>
        </p:spPr>
      </p:pic>
      <p:pic>
        <p:nvPicPr>
          <p:cNvPr id="46084" name="Picture 4" descr="https://pp.userapi.com/c857736/v857736815/13b29/dhUvEwLbtN0.jpg"/>
          <p:cNvPicPr>
            <a:picLocks noChangeAspect="1" noChangeArrowheads="1"/>
          </p:cNvPicPr>
          <p:nvPr/>
        </p:nvPicPr>
        <p:blipFill>
          <a:blip r:embed="rId4" cstate="print"/>
          <a:srcRect/>
          <a:stretch>
            <a:fillRect/>
          </a:stretch>
        </p:blipFill>
        <p:spPr bwMode="auto">
          <a:xfrm>
            <a:off x="179512" y="4077072"/>
            <a:ext cx="4352483" cy="244827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73211" cy="6858000"/>
          </a:xfrm>
          <a:prstGeom prst="rect">
            <a:avLst/>
          </a:prstGeom>
          <a:noFill/>
          <a:ln w="9525">
            <a:noFill/>
            <a:miter lim="800000"/>
            <a:headEnd/>
            <a:tailEnd/>
          </a:ln>
          <a:effectLst/>
        </p:spPr>
      </p:pic>
      <p:sp>
        <p:nvSpPr>
          <p:cNvPr id="3" name="TextBox 2"/>
          <p:cNvSpPr txBox="1"/>
          <p:nvPr/>
        </p:nvSpPr>
        <p:spPr>
          <a:xfrm>
            <a:off x="0" y="1"/>
            <a:ext cx="9144000" cy="461665"/>
          </a:xfrm>
          <a:prstGeom prst="rect">
            <a:avLst/>
          </a:prstGeom>
          <a:noFill/>
        </p:spPr>
        <p:txBody>
          <a:bodyPr wrap="square" rtlCol="0">
            <a:spAutoFit/>
          </a:bodyPr>
          <a:lstStyle/>
          <a:p>
            <a:pPr algn="ctr"/>
            <a:r>
              <a:rPr lang="ru-RU" sz="2400" b="1" dirty="0" smtClean="0">
                <a:latin typeface="Times New Roman" pitchFamily="18" charset="0"/>
                <a:cs typeface="Times New Roman" pitchFamily="18" charset="0"/>
              </a:rPr>
              <a:t>ЗАВИСИМОСТЬ ОТ СЕЛФИ (Ералаш «</a:t>
            </a:r>
            <a:r>
              <a:rPr lang="ru-RU" sz="2400" b="1" dirty="0" err="1" smtClean="0">
                <a:latin typeface="Times New Roman" pitchFamily="18" charset="0"/>
                <a:cs typeface="Times New Roman" pitchFamily="18" charset="0"/>
              </a:rPr>
              <a:t>Селфи</a:t>
            </a:r>
            <a:r>
              <a:rPr lang="ru-RU" sz="2400" b="1" dirty="0" smtClean="0">
                <a:latin typeface="Times New Roman" pitchFamily="18" charset="0"/>
                <a:cs typeface="Times New Roman" pitchFamily="18" charset="0"/>
              </a:rPr>
              <a:t>», выпуск №306)</a:t>
            </a:r>
          </a:p>
        </p:txBody>
      </p:sp>
      <p:pic>
        <p:nvPicPr>
          <p:cNvPr id="2" name="Picture 2"/>
          <p:cNvPicPr>
            <a:picLocks noChangeAspect="1" noChangeArrowheads="1"/>
          </p:cNvPicPr>
          <p:nvPr/>
        </p:nvPicPr>
        <p:blipFill>
          <a:blip r:embed="rId3" cstate="print"/>
          <a:srcRect/>
          <a:stretch>
            <a:fillRect/>
          </a:stretch>
        </p:blipFill>
        <p:spPr bwMode="auto">
          <a:xfrm>
            <a:off x="539552" y="620688"/>
            <a:ext cx="3816424" cy="199794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39552" y="2636912"/>
            <a:ext cx="3816424" cy="1988967"/>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39552" y="4653136"/>
            <a:ext cx="3816424" cy="1987286"/>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4860033" y="620688"/>
            <a:ext cx="3741588" cy="1944216"/>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4860033" y="2636912"/>
            <a:ext cx="3744416" cy="1957308"/>
          </a:xfrm>
          <a:prstGeom prst="rect">
            <a:avLst/>
          </a:prstGeom>
          <a:noFill/>
          <a:ln w="9525">
            <a:noFill/>
            <a:miter lim="800000"/>
            <a:headEnd/>
            <a:tailEnd/>
          </a:ln>
        </p:spPr>
      </p:pic>
      <p:pic>
        <p:nvPicPr>
          <p:cNvPr id="1031" name="Picture 7"/>
          <p:cNvPicPr>
            <a:picLocks noChangeAspect="1" noChangeArrowheads="1"/>
          </p:cNvPicPr>
          <p:nvPr/>
        </p:nvPicPr>
        <p:blipFill>
          <a:blip r:embed="rId8" cstate="print"/>
          <a:srcRect/>
          <a:stretch>
            <a:fillRect/>
          </a:stretch>
        </p:blipFill>
        <p:spPr bwMode="auto">
          <a:xfrm>
            <a:off x="4860032" y="4653136"/>
            <a:ext cx="3744416" cy="19518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954</TotalTime>
  <Words>1613</Words>
  <Application>Microsoft Office PowerPoint</Application>
  <PresentationFormat>Экран (4:3)</PresentationFormat>
  <Paragraphs>126</Paragraphs>
  <Slides>32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Ловушки для родителей:</vt:lpstr>
      <vt:lpstr>Ловушки для мам:</vt:lpstr>
      <vt:lpstr>Дорога «8 шагов»:</vt:lpstr>
      <vt:lpstr>Самое важное для подростка: Пример взрослого человека; Доверие; Друзья.</vt:lpstr>
      <vt:lpstr>Слайд 27</vt:lpstr>
      <vt:lpstr>Слайд 28</vt:lpstr>
      <vt:lpstr>Слайд 29</vt:lpstr>
      <vt:lpstr>Слайд 30</vt:lpstr>
      <vt:lpstr>Слайд 31</vt:lpstr>
      <vt:lpstr>Слайд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dc:creator>
  <cp:lastModifiedBy>Наташа</cp:lastModifiedBy>
  <cp:revision>74</cp:revision>
  <dcterms:created xsi:type="dcterms:W3CDTF">2022-08-27T13:31:25Z</dcterms:created>
  <dcterms:modified xsi:type="dcterms:W3CDTF">2023-02-26T10:58:22Z</dcterms:modified>
</cp:coreProperties>
</file>