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varScale="1">
        <p:scale>
          <a:sx n="102" d="100"/>
          <a:sy n="102" d="100"/>
        </p:scale>
        <p:origin x="-18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20.04.2023</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20.04.2023</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20.04.2023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Наталья\Рабочий стол\joga9.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4" name="Заголовок 3"/>
          <p:cNvSpPr>
            <a:spLocks noGrp="1"/>
          </p:cNvSpPr>
          <p:nvPr>
            <p:ph type="title"/>
          </p:nvPr>
        </p:nvSpPr>
        <p:spPr>
          <a:xfrm>
            <a:off x="539552" y="260648"/>
            <a:ext cx="8229600" cy="1728192"/>
          </a:xfrm>
        </p:spPr>
        <p:txBody>
          <a:bodyPr>
            <a:noAutofit/>
          </a:bodyPr>
          <a:lstStyle/>
          <a:p>
            <a:pPr algn="ctr">
              <a:lnSpc>
                <a:spcPct val="150000"/>
              </a:lnSpc>
            </a:pPr>
            <a:r>
              <a:rPr lang="ru-RU" sz="4800" dirty="0" smtClean="0">
                <a:solidFill>
                  <a:schemeClr val="accent1">
                    <a:lumMod val="50000"/>
                  </a:schemeClr>
                </a:solidFill>
              </a:rPr>
              <a:t>Психологическая подготовка школьников к ЕГЭ</a:t>
            </a:r>
            <a:endParaRPr lang="ru-RU" sz="4800" dirty="0">
              <a:solidFill>
                <a:schemeClr val="accent1">
                  <a:lumMod val="50000"/>
                </a:schemeClr>
              </a:solidFill>
            </a:endParaRPr>
          </a:p>
        </p:txBody>
      </p:sp>
      <p:sp>
        <p:nvSpPr>
          <p:cNvPr id="6" name="TextBox 5"/>
          <p:cNvSpPr txBox="1"/>
          <p:nvPr/>
        </p:nvSpPr>
        <p:spPr>
          <a:xfrm>
            <a:off x="5327576" y="4077072"/>
            <a:ext cx="3816424" cy="1477328"/>
          </a:xfrm>
          <a:prstGeom prst="rect">
            <a:avLst/>
          </a:prstGeom>
          <a:noFill/>
        </p:spPr>
        <p:txBody>
          <a:bodyPr wrap="square" rtlCol="0">
            <a:spAutoFit/>
          </a:bodyPr>
          <a:lstStyle/>
          <a:p>
            <a:r>
              <a:rPr lang="ru-RU" dirty="0" smtClean="0"/>
              <a:t>Педагог-психолог </a:t>
            </a:r>
          </a:p>
          <a:p>
            <a:r>
              <a:rPr lang="ru-RU" dirty="0" smtClean="0"/>
              <a:t>МБУ «Центр психолого-педагогической, медицинской и социальной помощи» г. Тамбова</a:t>
            </a:r>
          </a:p>
          <a:p>
            <a:r>
              <a:rPr lang="ru-RU" dirty="0" err="1" smtClean="0"/>
              <a:t>Саютина</a:t>
            </a:r>
            <a:r>
              <a:rPr lang="ru-RU" dirty="0" smtClean="0"/>
              <a:t> Наталья Анатольевна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56792"/>
            <a:ext cx="8229600" cy="4536504"/>
          </a:xfrm>
        </p:spPr>
        <p:txBody>
          <a:bodyPr>
            <a:normAutofit/>
          </a:bodyPr>
          <a:lstStyle/>
          <a:p>
            <a:pPr marL="0" indent="447675" algn="just">
              <a:buNone/>
            </a:pPr>
            <a:r>
              <a:rPr lang="ru-RU" dirty="0" smtClean="0"/>
              <a:t>Там непрерывно работают свыше 100 миллиардов нервных клеток, причем каждая связана с еще 10000 других. И каждую секунду они одновременно обмениваются информацией и подают миллионы сигналов. Для того чтобы этот сложнейший механизм функционировал без сбоев, клеткам серого вещества мозга необходимо большое количество энергии. Мозг ежедневно забирает 20 процентов всей энергии, получаемой с пищей. Таким образом, то, что мы едим, решающим образом сказывается на работоспособности нашего мозга.</a:t>
            </a:r>
          </a:p>
          <a:p>
            <a:pPr marL="0" indent="447675" algn="just">
              <a:buNone/>
            </a:pPr>
            <a:endParaRPr lang="ru-RU" dirty="0"/>
          </a:p>
        </p:txBody>
      </p:sp>
      <p:sp>
        <p:nvSpPr>
          <p:cNvPr id="2" name="Заголовок 1"/>
          <p:cNvSpPr>
            <a:spLocks noGrp="1"/>
          </p:cNvSpPr>
          <p:nvPr>
            <p:ph type="title"/>
          </p:nvPr>
        </p:nvSpPr>
        <p:spPr>
          <a:xfrm>
            <a:off x="467544" y="476672"/>
            <a:ext cx="8229600" cy="828328"/>
          </a:xfrm>
        </p:spPr>
        <p:txBody>
          <a:bodyPr>
            <a:normAutofit/>
          </a:bodyPr>
          <a:lstStyle/>
          <a:p>
            <a:pPr algn="ctr"/>
            <a:r>
              <a:rPr lang="ru-RU" dirty="0" smtClean="0">
                <a:solidFill>
                  <a:schemeClr val="accent1">
                    <a:lumMod val="50000"/>
                  </a:schemeClr>
                </a:solidFill>
              </a:rPr>
              <a:t>Что происходит в мозге?</a:t>
            </a:r>
            <a:endParaRPr lang="ru-RU"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00808"/>
            <a:ext cx="8229600" cy="4824536"/>
          </a:xfrm>
        </p:spPr>
        <p:txBody>
          <a:bodyPr>
            <a:normAutofit/>
          </a:bodyPr>
          <a:lstStyle/>
          <a:p>
            <a:pPr marL="0" indent="447675" algn="just">
              <a:buNone/>
            </a:pPr>
            <a:r>
              <a:rPr lang="ru-RU" b="1" i="1" dirty="0" smtClean="0"/>
              <a:t>… улучшить память</a:t>
            </a:r>
            <a:endParaRPr lang="ru-RU" b="1" i="1" dirty="0"/>
          </a:p>
        </p:txBody>
      </p:sp>
      <p:sp>
        <p:nvSpPr>
          <p:cNvPr id="2" name="Заголовок 1"/>
          <p:cNvSpPr>
            <a:spLocks noGrp="1"/>
          </p:cNvSpPr>
          <p:nvPr>
            <p:ph type="title"/>
          </p:nvPr>
        </p:nvSpPr>
        <p:spPr>
          <a:xfrm>
            <a:off x="457200" y="152400"/>
            <a:ext cx="8229600" cy="1548408"/>
          </a:xfrm>
        </p:spPr>
        <p:txBody>
          <a:bodyPr>
            <a:normAutofit/>
          </a:bodyPr>
          <a:lstStyle/>
          <a:p>
            <a:pPr algn="ctr"/>
            <a:r>
              <a:rPr lang="ru-RU" dirty="0" smtClean="0">
                <a:solidFill>
                  <a:schemeClr val="accent1">
                    <a:lumMod val="50000"/>
                  </a:schemeClr>
                </a:solidFill>
              </a:rPr>
              <a:t>Меню из продуктов, которые помогут Вам…</a:t>
            </a:r>
            <a:endParaRPr lang="ru-RU" dirty="0">
              <a:solidFill>
                <a:schemeClr val="accent1">
                  <a:lumMod val="50000"/>
                </a:schemeClr>
              </a:solidFill>
            </a:endParaRPr>
          </a:p>
        </p:txBody>
      </p:sp>
      <p:pic>
        <p:nvPicPr>
          <p:cNvPr id="16386" name="Picture 2" descr="C:\Documents and Settings\Наталья\Рабочий стол\morkovka.jpg"/>
          <p:cNvPicPr>
            <a:picLocks noChangeAspect="1" noChangeArrowheads="1"/>
          </p:cNvPicPr>
          <p:nvPr/>
        </p:nvPicPr>
        <p:blipFill>
          <a:blip r:embed="rId2" cstate="print"/>
          <a:srcRect/>
          <a:stretch>
            <a:fillRect/>
          </a:stretch>
        </p:blipFill>
        <p:spPr bwMode="auto">
          <a:xfrm>
            <a:off x="395536" y="2435470"/>
            <a:ext cx="2808312" cy="3657826"/>
          </a:xfrm>
          <a:prstGeom prst="rect">
            <a:avLst/>
          </a:prstGeom>
          <a:noFill/>
        </p:spPr>
      </p:pic>
      <p:sp>
        <p:nvSpPr>
          <p:cNvPr id="5" name="TextBox 4"/>
          <p:cNvSpPr txBox="1"/>
          <p:nvPr/>
        </p:nvSpPr>
        <p:spPr>
          <a:xfrm>
            <a:off x="3419873" y="2564904"/>
            <a:ext cx="5328592" cy="3385542"/>
          </a:xfrm>
          <a:prstGeom prst="rect">
            <a:avLst/>
          </a:prstGeom>
          <a:noFill/>
        </p:spPr>
        <p:txBody>
          <a:bodyPr wrap="square" rtlCol="0">
            <a:spAutoFit/>
          </a:bodyPr>
          <a:lstStyle/>
          <a:p>
            <a:pPr algn="just"/>
            <a:r>
              <a:rPr lang="ru-RU" sz="2800" dirty="0" smtClean="0"/>
              <a:t>Морковь особенно облегчает заучивание чего-либо наизусть за счет того, что стимулирует обмен веществ в мозгу. Наш совет: перед зубрежкой съесть тарелку тертой моркови с растительным маслом.</a:t>
            </a:r>
          </a:p>
          <a:p>
            <a:pPr algn="just"/>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51920" y="332657"/>
            <a:ext cx="4896544" cy="6401753"/>
          </a:xfrm>
          <a:prstGeom prst="rect">
            <a:avLst/>
          </a:prstGeom>
          <a:noFill/>
        </p:spPr>
        <p:txBody>
          <a:bodyPr wrap="square" rtlCol="0">
            <a:spAutoFit/>
          </a:bodyPr>
          <a:lstStyle/>
          <a:p>
            <a:pPr algn="just"/>
            <a:r>
              <a:rPr lang="ru-RU" sz="2800" dirty="0" smtClean="0"/>
              <a:t>Ананас — любимый фрукт театральных и музыкальных звезд. Тот, кому необходимо удерживать в памяти большой объем текста или нотных знаков, нуждается в витамине С, который в достаточном количестве содержится в этом фрукте. Кроме того, в ананасах очень мало калорий (в 100 г всего 56). Достаточно выпивать 1 стакан ананасового сока в день.</a:t>
            </a:r>
          </a:p>
          <a:p>
            <a:pPr algn="just"/>
            <a:endParaRPr lang="ru-RU" dirty="0"/>
          </a:p>
        </p:txBody>
      </p:sp>
      <p:pic>
        <p:nvPicPr>
          <p:cNvPr id="17410" name="Picture 2" descr="C:\Documents and Settings\Наталья\Рабочий стол\73257741_4278666_Ananas.jpg"/>
          <p:cNvPicPr>
            <a:picLocks noGrp="1" noChangeAspect="1" noChangeArrowheads="1"/>
          </p:cNvPicPr>
          <p:nvPr>
            <p:ph idx="1"/>
          </p:nvPr>
        </p:nvPicPr>
        <p:blipFill>
          <a:blip r:embed="rId2" cstate="print"/>
          <a:srcRect/>
          <a:stretch>
            <a:fillRect/>
          </a:stretch>
        </p:blipFill>
        <p:spPr bwMode="auto">
          <a:xfrm>
            <a:off x="323528" y="1628800"/>
            <a:ext cx="3356173" cy="33843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51920" y="1412776"/>
            <a:ext cx="4896544" cy="4247317"/>
          </a:xfrm>
          <a:prstGeom prst="rect">
            <a:avLst/>
          </a:prstGeom>
          <a:noFill/>
        </p:spPr>
        <p:txBody>
          <a:bodyPr wrap="square" rtlCol="0">
            <a:spAutoFit/>
          </a:bodyPr>
          <a:lstStyle/>
          <a:p>
            <a:pPr algn="just"/>
            <a:r>
              <a:rPr lang="ru-RU" sz="2800" dirty="0" smtClean="0"/>
              <a:t>Авокадо — источник энергии для кратковременной памяти (например, при составлении планов, расписаний, списков покупок и т.д.) за счет высокого содержания жирных кислот. Достаточно половины плода.</a:t>
            </a:r>
          </a:p>
          <a:p>
            <a:pPr algn="just"/>
            <a:endParaRPr lang="ru-RU" dirty="0"/>
          </a:p>
        </p:txBody>
      </p:sp>
      <p:pic>
        <p:nvPicPr>
          <p:cNvPr id="18434" name="Picture 2" descr="C:\Documents and Settings\Наталья\Рабочий стол\e23f15f1ca85.jpg"/>
          <p:cNvPicPr>
            <a:picLocks noGrp="1" noChangeAspect="1" noChangeArrowheads="1"/>
          </p:cNvPicPr>
          <p:nvPr>
            <p:ph idx="1"/>
          </p:nvPr>
        </p:nvPicPr>
        <p:blipFill>
          <a:blip r:embed="rId2" cstate="print"/>
          <a:srcRect/>
          <a:stretch>
            <a:fillRect/>
          </a:stretch>
        </p:blipFill>
        <p:spPr bwMode="auto">
          <a:xfrm>
            <a:off x="323528" y="1700808"/>
            <a:ext cx="3493549" cy="33843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120680"/>
          </a:xfrm>
        </p:spPr>
        <p:txBody>
          <a:bodyPr>
            <a:normAutofit/>
          </a:bodyPr>
          <a:lstStyle/>
          <a:p>
            <a:pPr marL="0" indent="447675" algn="just">
              <a:buNone/>
            </a:pPr>
            <a:r>
              <a:rPr lang="ru-RU" b="1" i="1" dirty="0" smtClean="0"/>
              <a:t>… сконцентрировать внимание</a:t>
            </a:r>
            <a:endParaRPr lang="ru-RU" b="1" i="1" dirty="0"/>
          </a:p>
        </p:txBody>
      </p:sp>
      <p:sp>
        <p:nvSpPr>
          <p:cNvPr id="5" name="TextBox 4"/>
          <p:cNvSpPr txBox="1"/>
          <p:nvPr/>
        </p:nvSpPr>
        <p:spPr>
          <a:xfrm>
            <a:off x="467544" y="3501008"/>
            <a:ext cx="8208912" cy="2954655"/>
          </a:xfrm>
          <a:prstGeom prst="rect">
            <a:avLst/>
          </a:prstGeom>
          <a:noFill/>
        </p:spPr>
        <p:txBody>
          <a:bodyPr wrap="square" rtlCol="0">
            <a:spAutoFit/>
          </a:bodyPr>
          <a:lstStyle/>
          <a:p>
            <a:r>
              <a:rPr lang="ru-RU" sz="2800" dirty="0" smtClean="0"/>
              <a:t>Креветки — деликатес для мозга: снабжает его важнейшими жирными кислотами, которые не дадут вашему вниманию ослабнуть. Достаточно 100 грамм в день. Но обратите внимание: солить их следует только после кулинарной обработки (варки или жаренья).</a:t>
            </a:r>
          </a:p>
          <a:p>
            <a:pPr algn="just"/>
            <a:endParaRPr lang="ru-RU" dirty="0"/>
          </a:p>
        </p:txBody>
      </p:sp>
      <p:pic>
        <p:nvPicPr>
          <p:cNvPr id="19458" name="Picture 2" descr="C:\Documents and Settings\Наталья\Рабочий стол\7.jpg"/>
          <p:cNvPicPr>
            <a:picLocks noChangeAspect="1" noChangeArrowheads="1"/>
          </p:cNvPicPr>
          <p:nvPr/>
        </p:nvPicPr>
        <p:blipFill>
          <a:blip r:embed="rId2" cstate="print"/>
          <a:srcRect/>
          <a:stretch>
            <a:fillRect/>
          </a:stretch>
        </p:blipFill>
        <p:spPr bwMode="auto">
          <a:xfrm>
            <a:off x="2483768" y="908720"/>
            <a:ext cx="3816424" cy="25343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120680"/>
          </a:xfrm>
        </p:spPr>
        <p:txBody>
          <a:bodyPr>
            <a:normAutofit/>
          </a:bodyPr>
          <a:lstStyle/>
          <a:p>
            <a:pPr marL="0" indent="447675" algn="just">
              <a:buNone/>
            </a:pPr>
            <a:endParaRPr lang="ru-RU" b="1" i="1" dirty="0"/>
          </a:p>
        </p:txBody>
      </p:sp>
      <p:sp>
        <p:nvSpPr>
          <p:cNvPr id="5" name="TextBox 4"/>
          <p:cNvSpPr txBox="1"/>
          <p:nvPr/>
        </p:nvSpPr>
        <p:spPr>
          <a:xfrm>
            <a:off x="467544" y="3789040"/>
            <a:ext cx="8208912" cy="2523768"/>
          </a:xfrm>
          <a:prstGeom prst="rect">
            <a:avLst/>
          </a:prstGeom>
          <a:noFill/>
        </p:spPr>
        <p:txBody>
          <a:bodyPr wrap="square" rtlCol="0">
            <a:spAutoFit/>
          </a:bodyPr>
          <a:lstStyle/>
          <a:p>
            <a:pPr algn="just"/>
            <a:r>
              <a:rPr lang="ru-RU" sz="2800" dirty="0" smtClean="0"/>
              <a:t>Репчатый лук помогает при умственном переутомлении или психической усталости. Способствует разжижению крови, улучшает снабжение мозга кислородом. Доза: минимум половина луковицы ежедневно.</a:t>
            </a:r>
          </a:p>
          <a:p>
            <a:pPr algn="just"/>
            <a:endParaRPr lang="ru-RU" dirty="0"/>
          </a:p>
        </p:txBody>
      </p:sp>
      <p:pic>
        <p:nvPicPr>
          <p:cNvPr id="21506" name="Picture 2" descr="C:\Documents and Settings\Наталья\Рабочий стол\168.jpg"/>
          <p:cNvPicPr>
            <a:picLocks noChangeAspect="1" noChangeArrowheads="1"/>
          </p:cNvPicPr>
          <p:nvPr/>
        </p:nvPicPr>
        <p:blipFill>
          <a:blip r:embed="rId2" cstate="print"/>
          <a:srcRect/>
          <a:stretch>
            <a:fillRect/>
          </a:stretch>
        </p:blipFill>
        <p:spPr bwMode="auto">
          <a:xfrm>
            <a:off x="2339752" y="692696"/>
            <a:ext cx="4320479" cy="288032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39952" y="1484784"/>
            <a:ext cx="4608512" cy="4247317"/>
          </a:xfrm>
          <a:prstGeom prst="rect">
            <a:avLst/>
          </a:prstGeom>
          <a:noFill/>
        </p:spPr>
        <p:txBody>
          <a:bodyPr wrap="square" rtlCol="0">
            <a:spAutoFit/>
          </a:bodyPr>
          <a:lstStyle/>
          <a:p>
            <a:pPr algn="just"/>
            <a:r>
              <a:rPr lang="ru-RU" sz="2800" dirty="0" smtClean="0"/>
              <a:t>Орехи особенно хороши, если вам предстоит умственный «марафон» (доклад, конференция, концерт) или долгая поездка за рулем. Укрепляют нервную систему, стимулируют деятельность мозга.</a:t>
            </a:r>
          </a:p>
          <a:p>
            <a:pPr algn="just"/>
            <a:endParaRPr lang="ru-RU" dirty="0"/>
          </a:p>
        </p:txBody>
      </p:sp>
      <p:pic>
        <p:nvPicPr>
          <p:cNvPr id="22530" name="Picture 2" descr="C:\Documents and Settings\Наталья\Рабочий стол\nuts16sm.jpg"/>
          <p:cNvPicPr>
            <a:picLocks noGrp="1" noChangeAspect="1" noChangeArrowheads="1"/>
          </p:cNvPicPr>
          <p:nvPr>
            <p:ph idx="1"/>
          </p:nvPr>
        </p:nvPicPr>
        <p:blipFill>
          <a:blip r:embed="rId2" cstate="print"/>
          <a:srcRect/>
          <a:stretch>
            <a:fillRect/>
          </a:stretch>
        </p:blipFill>
        <p:spPr bwMode="auto">
          <a:xfrm>
            <a:off x="323528" y="1628800"/>
            <a:ext cx="3672408" cy="367240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120680"/>
          </a:xfrm>
        </p:spPr>
        <p:txBody>
          <a:bodyPr>
            <a:normAutofit/>
          </a:bodyPr>
          <a:lstStyle/>
          <a:p>
            <a:pPr marL="0" indent="447675" algn="just">
              <a:buNone/>
            </a:pPr>
            <a:r>
              <a:rPr lang="ru-RU" b="1" i="1" dirty="0" smtClean="0"/>
              <a:t>… достичь творческого озарения</a:t>
            </a:r>
            <a:endParaRPr lang="ru-RU" b="1" i="1" dirty="0"/>
          </a:p>
        </p:txBody>
      </p:sp>
      <p:sp>
        <p:nvSpPr>
          <p:cNvPr id="5" name="TextBox 4"/>
          <p:cNvSpPr txBox="1"/>
          <p:nvPr/>
        </p:nvSpPr>
        <p:spPr>
          <a:xfrm>
            <a:off x="4572000" y="908721"/>
            <a:ext cx="4032448" cy="5970865"/>
          </a:xfrm>
          <a:prstGeom prst="rect">
            <a:avLst/>
          </a:prstGeom>
          <a:noFill/>
        </p:spPr>
        <p:txBody>
          <a:bodyPr wrap="square" rtlCol="0">
            <a:spAutoFit/>
          </a:bodyPr>
          <a:lstStyle/>
          <a:p>
            <a:pPr algn="just"/>
            <a:r>
              <a:rPr lang="ru-RU" sz="2800" dirty="0" smtClean="0"/>
              <a:t>Инжир освобождает голову для новых идей. Содержащееся в нем вещество по химическому составу близко к аспирину, эфирные масла разжижают кровь, мозг лучше снабжается кислородом. Лучший «корм» для журналистов и других творческих профессий.</a:t>
            </a:r>
          </a:p>
          <a:p>
            <a:pPr algn="just"/>
            <a:endParaRPr lang="ru-RU" dirty="0"/>
          </a:p>
        </p:txBody>
      </p:sp>
      <p:pic>
        <p:nvPicPr>
          <p:cNvPr id="23554" name="Picture 2" descr="C:\Documents and Settings\Наталья\Рабочий стол\skolko-kaloriiy-v-injire-sushenom-2.jpg"/>
          <p:cNvPicPr>
            <a:picLocks noChangeAspect="1" noChangeArrowheads="1"/>
          </p:cNvPicPr>
          <p:nvPr/>
        </p:nvPicPr>
        <p:blipFill>
          <a:blip r:embed="rId2" cstate="print"/>
          <a:srcRect/>
          <a:stretch>
            <a:fillRect/>
          </a:stretch>
        </p:blipFill>
        <p:spPr bwMode="auto">
          <a:xfrm>
            <a:off x="323528" y="1484784"/>
            <a:ext cx="4166592" cy="416659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8024" y="332656"/>
            <a:ext cx="3960440" cy="6124754"/>
          </a:xfrm>
          <a:prstGeom prst="rect">
            <a:avLst/>
          </a:prstGeom>
          <a:noFill/>
        </p:spPr>
        <p:txBody>
          <a:bodyPr wrap="square" rtlCol="0">
            <a:spAutoFit/>
          </a:bodyPr>
          <a:lstStyle/>
          <a:p>
            <a:pPr algn="just"/>
            <a:r>
              <a:rPr lang="ru-RU" sz="2800" dirty="0" smtClean="0"/>
              <a:t>Тмин может спровоцировать рождение гениальных идей. Эфирные масла, содержащиеся в нем, стимулируют всю нервную систему. Тот, кто нуждается в творческой активности мозга, должен пить чай из тмина: две чайные ложки измельченных семян на чашку.</a:t>
            </a:r>
            <a:endParaRPr lang="ru-RU" sz="2800" dirty="0"/>
          </a:p>
        </p:txBody>
      </p:sp>
      <p:pic>
        <p:nvPicPr>
          <p:cNvPr id="24578" name="Picture 2" descr="C:\Documents and Settings\Наталья\Рабочий стол\tmin.jpg"/>
          <p:cNvPicPr>
            <a:picLocks noGrp="1" noChangeAspect="1" noChangeArrowheads="1"/>
          </p:cNvPicPr>
          <p:nvPr>
            <p:ph idx="1"/>
          </p:nvPr>
        </p:nvPicPr>
        <p:blipFill>
          <a:blip r:embed="rId2" cstate="print"/>
          <a:srcRect/>
          <a:stretch>
            <a:fillRect/>
          </a:stretch>
        </p:blipFill>
        <p:spPr bwMode="auto">
          <a:xfrm>
            <a:off x="395536" y="1268760"/>
            <a:ext cx="4320480" cy="432048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120680"/>
          </a:xfrm>
        </p:spPr>
        <p:txBody>
          <a:bodyPr>
            <a:normAutofit/>
          </a:bodyPr>
          <a:lstStyle/>
          <a:p>
            <a:pPr marL="0" indent="447675" algn="just">
              <a:buNone/>
            </a:pPr>
            <a:r>
              <a:rPr lang="ru-RU" b="1" i="1" dirty="0" smtClean="0"/>
              <a:t>… успешно грызть гранит науки</a:t>
            </a:r>
            <a:endParaRPr lang="ru-RU" b="1" i="1" dirty="0"/>
          </a:p>
        </p:txBody>
      </p:sp>
      <p:sp>
        <p:nvSpPr>
          <p:cNvPr id="5" name="TextBox 4"/>
          <p:cNvSpPr txBox="1"/>
          <p:nvPr/>
        </p:nvSpPr>
        <p:spPr>
          <a:xfrm>
            <a:off x="4139952" y="1196752"/>
            <a:ext cx="4032448" cy="4678204"/>
          </a:xfrm>
          <a:prstGeom prst="rect">
            <a:avLst/>
          </a:prstGeom>
          <a:noFill/>
        </p:spPr>
        <p:txBody>
          <a:bodyPr wrap="square" rtlCol="0">
            <a:spAutoFit/>
          </a:bodyPr>
          <a:lstStyle/>
          <a:p>
            <a:pPr algn="just"/>
            <a:r>
              <a:rPr lang="ru-RU" sz="2800" dirty="0" smtClean="0"/>
              <a:t>Капуста снимает нервозность, так как снижает активность щитовидной железы. Чтобы прошел «</a:t>
            </a:r>
            <a:r>
              <a:rPr lang="ru-RU" sz="2800" dirty="0" err="1" smtClean="0"/>
              <a:t>мандраж</a:t>
            </a:r>
            <a:r>
              <a:rPr lang="ru-RU" sz="2800" dirty="0" smtClean="0"/>
              <a:t>», съешьте салат из капусты перед экзаменами, и вы спокойно к ним подготовитесь.</a:t>
            </a:r>
          </a:p>
          <a:p>
            <a:pPr algn="just"/>
            <a:endParaRPr lang="ru-RU" dirty="0"/>
          </a:p>
        </p:txBody>
      </p:sp>
      <p:pic>
        <p:nvPicPr>
          <p:cNvPr id="32770" name="Picture 2" descr="C:\Documents and Settings\Наталья\Рабочий стол\1324885445_1.jpg"/>
          <p:cNvPicPr>
            <a:picLocks noChangeAspect="1" noChangeArrowheads="1"/>
          </p:cNvPicPr>
          <p:nvPr/>
        </p:nvPicPr>
        <p:blipFill>
          <a:blip r:embed="rId2" cstate="print"/>
          <a:srcRect/>
          <a:stretch>
            <a:fillRect/>
          </a:stretch>
        </p:blipFill>
        <p:spPr bwMode="auto">
          <a:xfrm>
            <a:off x="539552" y="1628800"/>
            <a:ext cx="3240360" cy="362920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472608"/>
          </a:xfrm>
        </p:spPr>
        <p:txBody>
          <a:bodyPr>
            <a:normAutofit lnSpcReduction="10000"/>
          </a:bodyPr>
          <a:lstStyle/>
          <a:p>
            <a:pPr marL="0" indent="447675" algn="just">
              <a:buNone/>
            </a:pPr>
            <a:r>
              <a:rPr lang="ru-RU" dirty="0" smtClean="0"/>
              <a:t>Не рекомендовано </a:t>
            </a:r>
            <a:r>
              <a:rPr lang="ru-RU" b="1" dirty="0" smtClean="0"/>
              <a:t>резко </a:t>
            </a:r>
            <a:r>
              <a:rPr lang="ru-RU" dirty="0" smtClean="0"/>
              <a:t>менять обычный режим дня. День должен начинаться с утренней гимнастики. Физическая зарядка в период напряженного умственного труда, когда дневная двигательная активность значительно снижена, особенно необходима.</a:t>
            </a:r>
          </a:p>
          <a:p>
            <a:pPr marL="0" indent="447675" algn="just">
              <a:buNone/>
            </a:pPr>
            <a:r>
              <a:rPr lang="ru-RU" dirty="0" smtClean="0"/>
              <a:t>За учебники и конспекты лучше садиться в дневные часы, когда работоспособность наиболее высокая. После сытного завтрака нужно сразу же приступать к занятиям. Лучше начинать в 8.30 и делать перерывы для отдыха на 10-15 минут каждый час. Отдых должен быть активным: встать, походить, сделать несколько физических упражнений, несложную работу по дому.</a:t>
            </a:r>
          </a:p>
          <a:p>
            <a:pPr marL="0" indent="447675" algn="just">
              <a:buNone/>
            </a:pPr>
            <a:endParaRPr lang="ru-RU" dirty="0"/>
          </a:p>
        </p:txBody>
      </p:sp>
      <p:sp>
        <p:nvSpPr>
          <p:cNvPr id="2" name="Заголовок 1"/>
          <p:cNvSpPr>
            <a:spLocks noGrp="1"/>
          </p:cNvSpPr>
          <p:nvPr>
            <p:ph type="title"/>
          </p:nvPr>
        </p:nvSpPr>
        <p:spPr>
          <a:xfrm>
            <a:off x="457200" y="152400"/>
            <a:ext cx="8229600" cy="828328"/>
          </a:xfrm>
        </p:spPr>
        <p:txBody>
          <a:bodyPr>
            <a:normAutofit/>
          </a:bodyPr>
          <a:lstStyle/>
          <a:p>
            <a:pPr algn="ctr"/>
            <a:r>
              <a:rPr lang="ru-RU" dirty="0" smtClean="0">
                <a:solidFill>
                  <a:schemeClr val="accent1">
                    <a:lumMod val="50000"/>
                  </a:schemeClr>
                </a:solidFill>
              </a:rPr>
              <a:t>Организуйте время правильно!!!</a:t>
            </a:r>
            <a:endParaRPr lang="ru-RU"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7984" y="1412776"/>
            <a:ext cx="4176464" cy="3970318"/>
          </a:xfrm>
          <a:prstGeom prst="rect">
            <a:avLst/>
          </a:prstGeom>
          <a:noFill/>
        </p:spPr>
        <p:txBody>
          <a:bodyPr wrap="square" rtlCol="0">
            <a:spAutoFit/>
          </a:bodyPr>
          <a:lstStyle/>
          <a:p>
            <a:pPr algn="just"/>
            <a:r>
              <a:rPr lang="ru-RU" sz="2800" dirty="0" smtClean="0"/>
              <a:t>Лимон освежает мысли и облегчает восприятие информации за счет ударной дозы витамина С. Перед занятиями иностранным языком неплохо «принять на грудь» стаканчик лимонного сока.</a:t>
            </a:r>
            <a:endParaRPr lang="ru-RU" sz="2800" dirty="0"/>
          </a:p>
        </p:txBody>
      </p:sp>
      <p:pic>
        <p:nvPicPr>
          <p:cNvPr id="33794" name="Picture 2" descr="C:\Documents and Settings\Наталья\Рабочий стол\лимон.jpg"/>
          <p:cNvPicPr>
            <a:picLocks noGrp="1" noChangeAspect="1" noChangeArrowheads="1"/>
          </p:cNvPicPr>
          <p:nvPr>
            <p:ph idx="1"/>
          </p:nvPr>
        </p:nvPicPr>
        <p:blipFill>
          <a:blip r:embed="rId2" cstate="print"/>
          <a:srcRect/>
          <a:stretch>
            <a:fillRect/>
          </a:stretch>
        </p:blipFill>
        <p:spPr bwMode="auto">
          <a:xfrm>
            <a:off x="539552" y="1700808"/>
            <a:ext cx="3502829" cy="33843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2" y="1916832"/>
            <a:ext cx="4176464" cy="3108543"/>
          </a:xfrm>
          <a:prstGeom prst="rect">
            <a:avLst/>
          </a:prstGeom>
          <a:noFill/>
        </p:spPr>
        <p:txBody>
          <a:bodyPr wrap="square" rtlCol="0">
            <a:spAutoFit/>
          </a:bodyPr>
          <a:lstStyle/>
          <a:p>
            <a:r>
              <a:rPr lang="ru-RU" sz="2800" dirty="0" smtClean="0"/>
              <a:t>Черника — идеальный «промежуточный корм» для студентов. Способствует кровообращению мозга. Лучше всего есть свежие ягоды или варенье.</a:t>
            </a:r>
            <a:endParaRPr lang="ru-RU" sz="2800" dirty="0"/>
          </a:p>
        </p:txBody>
      </p:sp>
      <p:pic>
        <p:nvPicPr>
          <p:cNvPr id="34818" name="Picture 2" descr="C:\Documents and Settings\Наталья\Рабочий стол\f887c58eb64d.png"/>
          <p:cNvPicPr>
            <a:picLocks noGrp="1" noChangeAspect="1" noChangeArrowheads="1"/>
          </p:cNvPicPr>
          <p:nvPr>
            <p:ph idx="1"/>
          </p:nvPr>
        </p:nvPicPr>
        <p:blipFill>
          <a:blip r:embed="rId2" cstate="print"/>
          <a:srcRect/>
          <a:stretch>
            <a:fillRect/>
          </a:stretch>
        </p:blipFill>
        <p:spPr bwMode="auto">
          <a:xfrm>
            <a:off x="467544" y="1700808"/>
            <a:ext cx="3896965" cy="34891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96752"/>
            <a:ext cx="8229600" cy="1728192"/>
          </a:xfrm>
        </p:spPr>
        <p:txBody>
          <a:bodyPr>
            <a:normAutofit/>
          </a:bodyPr>
          <a:lstStyle/>
          <a:p>
            <a:pPr marL="0" indent="447675" algn="just">
              <a:buNone/>
            </a:pPr>
            <a:r>
              <a:rPr lang="ru-RU" b="1" i="1" dirty="0" smtClean="0"/>
              <a:t>На положительные и отрицательные эмоции тоже можно повлиять при помощи пищи. Поэтому следующие советы для тех, кто хочет поддержать хорошее настроение.</a:t>
            </a:r>
            <a:endParaRPr lang="ru-RU" b="1" i="1" dirty="0"/>
          </a:p>
        </p:txBody>
      </p:sp>
      <p:sp>
        <p:nvSpPr>
          <p:cNvPr id="2" name="Заголовок 1"/>
          <p:cNvSpPr>
            <a:spLocks noGrp="1"/>
          </p:cNvSpPr>
          <p:nvPr>
            <p:ph type="title"/>
          </p:nvPr>
        </p:nvSpPr>
        <p:spPr>
          <a:xfrm>
            <a:off x="457200" y="152400"/>
            <a:ext cx="8229600" cy="900336"/>
          </a:xfrm>
        </p:spPr>
        <p:txBody>
          <a:bodyPr>
            <a:normAutofit/>
          </a:bodyPr>
          <a:lstStyle/>
          <a:p>
            <a:pPr algn="ctr"/>
            <a:r>
              <a:rPr lang="ru-RU" dirty="0" smtClean="0">
                <a:solidFill>
                  <a:schemeClr val="accent1">
                    <a:lumMod val="50000"/>
                  </a:schemeClr>
                </a:solidFill>
              </a:rPr>
              <a:t>Что происходит в душе?</a:t>
            </a:r>
            <a:endParaRPr lang="ru-RU" dirty="0">
              <a:solidFill>
                <a:schemeClr val="accent1">
                  <a:lumMod val="50000"/>
                </a:schemeClr>
              </a:solidFill>
            </a:endParaRPr>
          </a:p>
        </p:txBody>
      </p:sp>
      <p:pic>
        <p:nvPicPr>
          <p:cNvPr id="35842" name="Picture 2" descr="C:\Documents and Settings\Наталья\Рабочий стол\_.JPG"/>
          <p:cNvPicPr>
            <a:picLocks noChangeAspect="1" noChangeArrowheads="1"/>
          </p:cNvPicPr>
          <p:nvPr/>
        </p:nvPicPr>
        <p:blipFill>
          <a:blip r:embed="rId2" cstate="print"/>
          <a:srcRect/>
          <a:stretch>
            <a:fillRect/>
          </a:stretch>
        </p:blipFill>
        <p:spPr bwMode="auto">
          <a:xfrm>
            <a:off x="683568" y="2924944"/>
            <a:ext cx="7776864" cy="353493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7984" y="2060848"/>
            <a:ext cx="4176464" cy="2677656"/>
          </a:xfrm>
          <a:prstGeom prst="rect">
            <a:avLst/>
          </a:prstGeom>
          <a:noFill/>
        </p:spPr>
        <p:txBody>
          <a:bodyPr wrap="square" rtlCol="0">
            <a:spAutoFit/>
          </a:bodyPr>
          <a:lstStyle/>
          <a:p>
            <a:pPr algn="just"/>
            <a:r>
              <a:rPr lang="ru-RU" sz="2800" dirty="0" smtClean="0"/>
              <a:t>Паприка — чем острее, тем лучше. Ароматические вещества способствуют выделению «гормона счастья» — </a:t>
            </a:r>
            <a:r>
              <a:rPr lang="ru-RU" sz="2800" dirty="0" err="1" smtClean="0"/>
              <a:t>эндорфина</a:t>
            </a:r>
            <a:r>
              <a:rPr lang="ru-RU" sz="2800" dirty="0" smtClean="0"/>
              <a:t>.</a:t>
            </a:r>
            <a:endParaRPr lang="ru-RU" sz="2800" dirty="0"/>
          </a:p>
        </p:txBody>
      </p:sp>
      <p:pic>
        <p:nvPicPr>
          <p:cNvPr id="36866" name="Picture 2" descr="C:\Documents and Settings\Наталья\Рабочий стол\paprika.jpg"/>
          <p:cNvPicPr>
            <a:picLocks noGrp="1" noChangeAspect="1" noChangeArrowheads="1"/>
          </p:cNvPicPr>
          <p:nvPr>
            <p:ph idx="1"/>
          </p:nvPr>
        </p:nvPicPr>
        <p:blipFill>
          <a:blip r:embed="rId2" cstate="print"/>
          <a:srcRect/>
          <a:stretch>
            <a:fillRect/>
          </a:stretch>
        </p:blipFill>
        <p:spPr bwMode="auto">
          <a:xfrm>
            <a:off x="539552" y="1556792"/>
            <a:ext cx="3777208" cy="377720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4437112"/>
            <a:ext cx="8280920" cy="1384995"/>
          </a:xfrm>
          <a:prstGeom prst="rect">
            <a:avLst/>
          </a:prstGeom>
          <a:noFill/>
        </p:spPr>
        <p:txBody>
          <a:bodyPr wrap="square" rtlCol="0">
            <a:spAutoFit/>
          </a:bodyPr>
          <a:lstStyle/>
          <a:p>
            <a:pPr algn="just"/>
            <a:r>
              <a:rPr lang="ru-RU" sz="2800" dirty="0" smtClean="0"/>
              <a:t>Клубника очень вкусна, и к тому же она быстро нейтрализует отрицательные эмоции. Доза: минимум 150 грамм.</a:t>
            </a:r>
            <a:endParaRPr lang="ru-RU" sz="2800" dirty="0"/>
          </a:p>
        </p:txBody>
      </p:sp>
      <p:pic>
        <p:nvPicPr>
          <p:cNvPr id="37890" name="Picture 2" descr="C:\Documents and Settings\Наталья\Рабочий стол\1355312266_klubnika.jpg"/>
          <p:cNvPicPr>
            <a:picLocks noGrp="1" noChangeAspect="1" noChangeArrowheads="1"/>
          </p:cNvPicPr>
          <p:nvPr>
            <p:ph idx="1"/>
          </p:nvPr>
        </p:nvPicPr>
        <p:blipFill>
          <a:blip r:embed="rId2" cstate="print"/>
          <a:srcRect/>
          <a:stretch>
            <a:fillRect/>
          </a:stretch>
        </p:blipFill>
        <p:spPr bwMode="auto">
          <a:xfrm>
            <a:off x="2123728" y="764704"/>
            <a:ext cx="4706565" cy="345638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55976" y="2132856"/>
            <a:ext cx="4176464" cy="2677656"/>
          </a:xfrm>
          <a:prstGeom prst="rect">
            <a:avLst/>
          </a:prstGeom>
          <a:noFill/>
        </p:spPr>
        <p:txBody>
          <a:bodyPr wrap="square" rtlCol="0">
            <a:spAutoFit/>
          </a:bodyPr>
          <a:lstStyle/>
          <a:p>
            <a:pPr algn="just"/>
            <a:r>
              <a:rPr lang="ru-RU" sz="2800" dirty="0" smtClean="0"/>
              <a:t>Бананы содержат </a:t>
            </a:r>
            <a:r>
              <a:rPr lang="ru-RU" sz="2800" dirty="0" err="1" smtClean="0"/>
              <a:t>серотонин</a:t>
            </a:r>
            <a:r>
              <a:rPr lang="ru-RU" sz="2800" dirty="0" smtClean="0"/>
              <a:t> — вещество, необходимое мозгу, чтобы тот просигнализировал: «Вы счастливы».</a:t>
            </a:r>
          </a:p>
        </p:txBody>
      </p:sp>
      <p:pic>
        <p:nvPicPr>
          <p:cNvPr id="38914" name="Picture 2" descr="C:\Documents and Settings\Наталья\Рабочий стол\7a9849f3ab1a2a3aa7888ab539bfcc03.jpg"/>
          <p:cNvPicPr>
            <a:picLocks noGrp="1" noChangeAspect="1" noChangeArrowheads="1"/>
          </p:cNvPicPr>
          <p:nvPr>
            <p:ph idx="1"/>
          </p:nvPr>
        </p:nvPicPr>
        <p:blipFill>
          <a:blip r:embed="rId2" cstate="print"/>
          <a:srcRect/>
          <a:stretch>
            <a:fillRect/>
          </a:stretch>
        </p:blipFill>
        <p:spPr bwMode="auto">
          <a:xfrm>
            <a:off x="611560" y="2060848"/>
            <a:ext cx="3526165" cy="273630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332656"/>
            <a:ext cx="4414500" cy="626469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04048" y="332656"/>
            <a:ext cx="3651285" cy="6228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Наталья\Рабочий стол\0017-017-Zagrjaznenie-transporto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6192688"/>
          </a:xfrm>
        </p:spPr>
        <p:txBody>
          <a:bodyPr>
            <a:normAutofit lnSpcReduction="10000"/>
          </a:bodyPr>
          <a:lstStyle/>
          <a:p>
            <a:pPr marL="0" indent="447675" algn="just">
              <a:buNone/>
            </a:pPr>
            <a:r>
              <a:rPr lang="ru-RU" dirty="0" smtClean="0"/>
              <a:t>После 2,5-3 часов работы нужно сделать более продолжительный (20-30 минут) перерыв для приема пищи, после чего можно позаниматься еще часа три. Потом обед и отдых — прогулка на свежем воздухе не меньше двух часов или сон. А потом можно продолжать работу еще в течение двух-трех часов.</a:t>
            </a:r>
          </a:p>
          <a:p>
            <a:pPr marL="0" indent="447675" algn="just">
              <a:buNone/>
            </a:pPr>
            <a:r>
              <a:rPr lang="ru-RU" dirty="0" smtClean="0"/>
              <a:t>Во время экзаменов нужно спать </a:t>
            </a:r>
            <a:r>
              <a:rPr lang="ru-RU" b="1" dirty="0" smtClean="0"/>
              <a:t>не менее 9 часов. </a:t>
            </a:r>
            <a:r>
              <a:rPr lang="ru-RU" dirty="0" smtClean="0"/>
              <a:t>Ночные занятия неэффективны, истощают нервную систему и приводят к сонливому состоянию. После бессонной ночи трудно будет продолжать работу, придется сначала выспаться, а значит, потерять время, когда работоспособность высокая. Спать нужно при открытой форточке или окне. Это обеспечит полноценный отдых и восстановит трудоспособность.</a:t>
            </a:r>
          </a:p>
          <a:p>
            <a:pPr marL="0" indent="447675" algn="just">
              <a:buNone/>
            </a:pPr>
            <a:endParaRPr lang="ru-RU" dirty="0" smtClean="0"/>
          </a:p>
          <a:p>
            <a:pPr marL="0" indent="447675" algn="just">
              <a:buNone/>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472608"/>
          </a:xfrm>
        </p:spPr>
        <p:txBody>
          <a:bodyPr>
            <a:normAutofit fontScale="85000" lnSpcReduction="20000"/>
          </a:bodyPr>
          <a:lstStyle/>
          <a:p>
            <a:pPr marL="0" indent="0" algn="just">
              <a:buNone/>
            </a:pPr>
            <a:r>
              <a:rPr lang="ru-RU" dirty="0" smtClean="0"/>
              <a:t>1) Научитесь сбрасывать напряжение – мгновенно расслабляться. Для этого надо овладеть навыками аутогенной тренировки:</a:t>
            </a:r>
          </a:p>
          <a:p>
            <a:r>
              <a:rPr lang="ru-RU" dirty="0" smtClean="0"/>
              <a:t>Сядьте удобно, закройте глаза. Спина прямая, руки лежат на коленях. Сосредоточьтесь на формуле «Я спокоен». Мысли отгонять не стоит, так как это вызовет дополнительное напряжение, позвольте им проплывать подобно облакам в небе.</a:t>
            </a:r>
          </a:p>
          <a:p>
            <a:r>
              <a:rPr lang="ru-RU" dirty="0" smtClean="0"/>
              <a:t>Мысленно повторите 5-6 раз: «Правая рука тяжелая».</a:t>
            </a:r>
          </a:p>
          <a:p>
            <a:r>
              <a:rPr lang="ru-RU" dirty="0" smtClean="0"/>
              <a:t>Затем повторите исходную формулу: «Я спокоен».</a:t>
            </a:r>
          </a:p>
          <a:p>
            <a:r>
              <a:rPr lang="ru-RU" dirty="0" smtClean="0"/>
              <a:t>Затем снова 5—6 раз произнесите формулу: «Левая рука тяжелая».</a:t>
            </a:r>
          </a:p>
          <a:p>
            <a:r>
              <a:rPr lang="ru-RU" dirty="0" smtClean="0"/>
              <a:t>Снова повторите мысленно: «Я спокоен. Я готов, я собран, я уверен в успехе!»</a:t>
            </a:r>
          </a:p>
          <a:p>
            <a:r>
              <a:rPr lang="ru-RU" dirty="0" smtClean="0"/>
              <a:t>Для того чтобы привести тело в исходное состояние, сожмите кисти в кулаки и откройте глаза, сделав глубокий вдох и выдох.</a:t>
            </a:r>
          </a:p>
          <a:p>
            <a:pPr marL="0" indent="447675" algn="just">
              <a:buNone/>
            </a:pPr>
            <a:endParaRPr lang="ru-RU" dirty="0"/>
          </a:p>
        </p:txBody>
      </p:sp>
      <p:sp>
        <p:nvSpPr>
          <p:cNvPr id="2" name="Заголовок 1"/>
          <p:cNvSpPr>
            <a:spLocks noGrp="1"/>
          </p:cNvSpPr>
          <p:nvPr>
            <p:ph type="title"/>
          </p:nvPr>
        </p:nvSpPr>
        <p:spPr>
          <a:xfrm>
            <a:off x="457200" y="152400"/>
            <a:ext cx="8229600" cy="828328"/>
          </a:xfrm>
        </p:spPr>
        <p:txBody>
          <a:bodyPr>
            <a:normAutofit/>
          </a:bodyPr>
          <a:lstStyle/>
          <a:p>
            <a:pPr algn="ctr"/>
            <a:r>
              <a:rPr lang="ru-RU" dirty="0" smtClean="0">
                <a:solidFill>
                  <a:schemeClr val="accent1">
                    <a:lumMod val="50000"/>
                  </a:schemeClr>
                </a:solidFill>
              </a:rPr>
              <a:t>Заповеди психогигиены:</a:t>
            </a:r>
            <a:endParaRPr lang="ru-RU"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6192688"/>
          </a:xfrm>
        </p:spPr>
        <p:txBody>
          <a:bodyPr>
            <a:normAutofit lnSpcReduction="10000"/>
          </a:bodyPr>
          <a:lstStyle/>
          <a:p>
            <a:pPr marL="0" indent="0" algn="just">
              <a:buNone/>
            </a:pPr>
            <a:r>
              <a:rPr lang="ru-RU" dirty="0" smtClean="0"/>
              <a:t>2) Давайте отдых своей нервной системе. Запомните: хорошо работает лишь тот, кто хорошо отдыхает. Лучший отдых для нервной системы — сон, в том числе и кратковременный дневной (от 5 до 30 минут). Попробуйте вместо традиционной чашки кофе практиковать полудрему, легкий сон. Эффект поразит вас. В идеале в конце каждого часа работы нужно отдохнуть 2—5 минут.</a:t>
            </a:r>
          </a:p>
          <a:p>
            <a:pPr marL="0" indent="0" algn="just">
              <a:buNone/>
            </a:pPr>
            <a:r>
              <a:rPr lang="ru-RU" dirty="0" smtClean="0"/>
              <a:t>3) Вытесняйте неприятные эмоции, заменяя их приятными. Сделать это трудно. Тонкий психолог К.С. Станиславский утверждал, что чувствам нельзя приказать, но чувство можно «выманить». Техника «выманивания» может быть разнообразной. Например, попытайтесь усилием воли переключить внимание и мышление на предметы, которые обычно вызывают у вас положительные эмоции.</a:t>
            </a:r>
          </a:p>
          <a:p>
            <a:pPr marL="0" indent="0" algn="just">
              <a:buNone/>
            </a:pPr>
            <a:endParaRPr lang="ru-R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6192688"/>
          </a:xfrm>
        </p:spPr>
        <p:txBody>
          <a:bodyPr>
            <a:normAutofit fontScale="85000" lnSpcReduction="20000"/>
          </a:bodyPr>
          <a:lstStyle/>
          <a:p>
            <a:pPr marL="0" indent="0" algn="just">
              <a:buNone/>
            </a:pPr>
            <a:r>
              <a:rPr lang="ru-RU" dirty="0" smtClean="0"/>
              <a:t>4) Важным резервом в стабилизации своего эмоционального состояния у любого человека является совершенствование дыхания. </a:t>
            </a:r>
          </a:p>
          <a:p>
            <a:pPr marL="0" indent="0" algn="just">
              <a:buNone/>
            </a:pPr>
            <a:r>
              <a:rPr lang="ru-RU" dirty="0" smtClean="0"/>
              <a:t>Как известно, дыхательные пути на всем протяжении обильно снабжены нервными окончаниями. Установлено, что фаза вдоха возбуждает симпатический нерв, активизирующий работу внутренних органов, а фаза выдоха влияет на блуждающий нерв, оказывающий тормозящее влияние. В</a:t>
            </a:r>
            <a:r>
              <a:rPr lang="ru-RU" b="1" dirty="0" smtClean="0"/>
              <a:t> дыхательной гимнастике</a:t>
            </a:r>
            <a:r>
              <a:rPr lang="ru-RU" dirty="0" smtClean="0"/>
              <a:t> существуют понятия</a:t>
            </a:r>
            <a:r>
              <a:rPr lang="ru-RU" i="1" dirty="0" smtClean="0"/>
              <a:t> успокаивающего и мобилизующего</a:t>
            </a:r>
            <a:r>
              <a:rPr lang="ru-RU" dirty="0" smtClean="0"/>
              <a:t> дыхания. Успокаивающим будет такое дыхание, при котором выдох почти в два раза длиннее вдоха. При мобилизующем — после вдоха задерживается дыхание. Успокаивающее дыхание полезно использовать для того, чтобы погасить избыточное возбуждение. В случае сильного нервного напряжения перед началом экзамена нужно сделать вдох и затем глубокий выдох — вдвое длиннее вдоха. Такой способ ритмичного дыхания поможет снять не только «предстартовое» волнение, но и напряжение после стресса, поможет расслабиться перед сном. Мобилизующее дыхание помогает преодолеть вялость и сонливость при утомлении, способствует быстрому переходу от сна к бодрствованию, активизирует внимание.</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796880"/>
          </a:xfrm>
        </p:spPr>
        <p:txBody>
          <a:bodyPr>
            <a:normAutofit/>
          </a:bodyPr>
          <a:lstStyle/>
          <a:p>
            <a:pPr algn="ctr"/>
            <a:r>
              <a:rPr lang="ru-RU" dirty="0" smtClean="0">
                <a:solidFill>
                  <a:schemeClr val="accent1">
                    <a:lumMod val="50000"/>
                  </a:schemeClr>
                </a:solidFill>
              </a:rPr>
              <a:t>Важным шагом к успеху на экзамене  является психологическая </a:t>
            </a:r>
            <a:br>
              <a:rPr lang="ru-RU" dirty="0" smtClean="0">
                <a:solidFill>
                  <a:schemeClr val="accent1">
                    <a:lumMod val="50000"/>
                  </a:schemeClr>
                </a:solidFill>
              </a:rPr>
            </a:br>
            <a:r>
              <a:rPr lang="ru-RU" u="sng" dirty="0" smtClean="0">
                <a:solidFill>
                  <a:schemeClr val="accent1">
                    <a:lumMod val="50000"/>
                  </a:schemeClr>
                </a:solidFill>
              </a:rPr>
              <a:t>УСТАНОВКА НА УСПЕХ (!!!)</a:t>
            </a:r>
            <a:r>
              <a:rPr lang="ru-RU" dirty="0" smtClean="0">
                <a:solidFill>
                  <a:schemeClr val="accent1">
                    <a:lumMod val="50000"/>
                  </a:schemeClr>
                </a:solidFill>
              </a:rPr>
              <a:t>, абсолютная уверенность в том, что цель будет достигнута.</a:t>
            </a:r>
            <a:br>
              <a:rPr lang="ru-RU" dirty="0" smtClean="0">
                <a:solidFill>
                  <a:schemeClr val="accent1">
                    <a:lumMod val="50000"/>
                  </a:schemeClr>
                </a:solidFill>
              </a:rPr>
            </a:br>
            <a:r>
              <a:rPr lang="ru-RU" dirty="0" smtClean="0">
                <a:solidFill>
                  <a:schemeClr val="accent1">
                    <a:lumMod val="50000"/>
                  </a:schemeClr>
                </a:solidFill>
              </a:rPr>
              <a:t>Необходимо настраивать детей на успех, удачу!!!</a:t>
            </a:r>
            <a:endParaRPr lang="ru-RU"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700808"/>
            <a:ext cx="8229600" cy="4680520"/>
          </a:xfrm>
        </p:spPr>
        <p:txBody>
          <a:bodyPr>
            <a:normAutofit fontScale="92500" lnSpcReduction="20000"/>
          </a:bodyPr>
          <a:lstStyle/>
          <a:p>
            <a:pPr marL="0" indent="447675" algn="just">
              <a:buNone/>
            </a:pPr>
            <a:r>
              <a:rPr lang="ru-RU" dirty="0" smtClean="0"/>
              <a:t>Чтобы лучше запомнить материал к экзаменам, необходима постоянная тренировка памяти. Выделите для этого хотя бы 20-25 минут в день. Учтите, что продуктивность запоминания меняется в течение дня. Память наиболее цепкая и острая между 8 и 12 часами. Затем продуктивность запоминания начинает постепенно снижаться, а с 17 часов снова медленно растет и при отсутствии значительного утомления достигает высокого уровня в вечернее время (примерно к 19 часам).</a:t>
            </a:r>
          </a:p>
          <a:p>
            <a:pPr marL="0" indent="447675" algn="just">
              <a:buNone/>
            </a:pPr>
            <a:r>
              <a:rPr lang="ru-RU" dirty="0" smtClean="0"/>
              <a:t>Очень важно уделять внимание организации своего труда и отдыха. Наиболее целесообразно сблизить момент первого повторения материала и момент его первичного восприятия. Такое сближение предотвращает забывание. Если полученная информация не используется в течение трех дней, то 70% ее забывается.</a:t>
            </a:r>
          </a:p>
          <a:p>
            <a:pPr marL="0" indent="447675" algn="just">
              <a:buNone/>
            </a:pPr>
            <a:endParaRPr lang="ru-RU" dirty="0" smtClean="0"/>
          </a:p>
        </p:txBody>
      </p:sp>
      <p:sp>
        <p:nvSpPr>
          <p:cNvPr id="2" name="Заголовок 1"/>
          <p:cNvSpPr>
            <a:spLocks noGrp="1"/>
          </p:cNvSpPr>
          <p:nvPr>
            <p:ph type="title"/>
          </p:nvPr>
        </p:nvSpPr>
        <p:spPr>
          <a:xfrm>
            <a:off x="467544" y="404664"/>
            <a:ext cx="8229600" cy="1152128"/>
          </a:xfrm>
        </p:spPr>
        <p:txBody>
          <a:bodyPr>
            <a:normAutofit fontScale="90000"/>
          </a:bodyPr>
          <a:lstStyle/>
          <a:p>
            <a:pPr algn="ctr"/>
            <a:r>
              <a:rPr lang="ru-RU" dirty="0" smtClean="0">
                <a:solidFill>
                  <a:schemeClr val="accent1">
                    <a:lumMod val="50000"/>
                  </a:schemeClr>
                </a:solidFill>
              </a:rPr>
              <a:t>Вечером запоминайте, утром повторяйте!!!</a:t>
            </a:r>
            <a:endParaRPr lang="ru-RU"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484784"/>
            <a:ext cx="8229600" cy="4536504"/>
          </a:xfrm>
        </p:spPr>
        <p:txBody>
          <a:bodyPr>
            <a:normAutofit/>
          </a:bodyPr>
          <a:lstStyle/>
          <a:p>
            <a:pPr marL="0" indent="447675" algn="just">
              <a:buNone/>
            </a:pPr>
            <a:r>
              <a:rPr lang="ru-RU" sz="3600" dirty="0" smtClean="0"/>
              <a:t>Всегда, а во время экзамена особенно, заботьтесь о своем здоровье. В это трудное время нужно хорошо питаться. С помощью пищи, причем самой обычной, можно стимулировать деятельность мозга. Главное — знать, что есть и в каком наборе.</a:t>
            </a:r>
          </a:p>
          <a:p>
            <a:pPr marL="0" indent="447675" algn="just">
              <a:buNone/>
            </a:pPr>
            <a:endParaRPr lang="ru-RU" dirty="0"/>
          </a:p>
        </p:txBody>
      </p:sp>
      <p:sp>
        <p:nvSpPr>
          <p:cNvPr id="2" name="Заголовок 1"/>
          <p:cNvSpPr>
            <a:spLocks noGrp="1"/>
          </p:cNvSpPr>
          <p:nvPr>
            <p:ph type="title"/>
          </p:nvPr>
        </p:nvSpPr>
        <p:spPr>
          <a:xfrm>
            <a:off x="467544" y="404664"/>
            <a:ext cx="8229600" cy="828328"/>
          </a:xfrm>
        </p:spPr>
        <p:txBody>
          <a:bodyPr>
            <a:normAutofit/>
          </a:bodyPr>
          <a:lstStyle/>
          <a:p>
            <a:pPr algn="ctr"/>
            <a:r>
              <a:rPr lang="ru-RU" dirty="0" smtClean="0">
                <a:solidFill>
                  <a:schemeClr val="accent1">
                    <a:lumMod val="50000"/>
                  </a:schemeClr>
                </a:solidFill>
              </a:rPr>
              <a:t>Деятельность мозга и питание</a:t>
            </a:r>
            <a:endParaRPr lang="ru-RU" dirty="0">
              <a:solidFill>
                <a:schemeClr val="accent1">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158</TotalTime>
  <Words>1411</Words>
  <Application>Microsoft Office PowerPoint</Application>
  <PresentationFormat>Экран (4:3)</PresentationFormat>
  <Paragraphs>50</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Бумажная</vt:lpstr>
      <vt:lpstr>Психологическая подготовка школьников к ЕГЭ</vt:lpstr>
      <vt:lpstr>Организуйте время правильно!!!</vt:lpstr>
      <vt:lpstr>Слайд 3</vt:lpstr>
      <vt:lpstr>Заповеди психогигиены:</vt:lpstr>
      <vt:lpstr>Слайд 5</vt:lpstr>
      <vt:lpstr>Слайд 6</vt:lpstr>
      <vt:lpstr>Важным шагом к успеху на экзамене  является психологическая  УСТАНОВКА НА УСПЕХ (!!!), абсолютная уверенность в том, что цель будет достигнута. Необходимо настраивать детей на успех, удачу!!!</vt:lpstr>
      <vt:lpstr>Вечером запоминайте, утром повторяйте!!!</vt:lpstr>
      <vt:lpstr>Деятельность мозга и питание</vt:lpstr>
      <vt:lpstr>Что происходит в мозге?</vt:lpstr>
      <vt:lpstr>Меню из продуктов, которые помогут Вам…</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Что происходит в душе?</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Психологическая подготовка школьников к ЕГЭ</dc:title>
  <cp:lastModifiedBy>Наташа</cp:lastModifiedBy>
  <cp:revision>21</cp:revision>
  <dcterms:modified xsi:type="dcterms:W3CDTF">2023-04-20T06:40:55Z</dcterms:modified>
</cp:coreProperties>
</file>